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activeX/activeX44.xml" ContentType="application/vnd.ms-office.activeX+xml"/>
  <Override PartName="/ppt/activeX/activeX53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activeX/activeX51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49.xml" ContentType="application/vnd.ms-office.activeX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activeX/activeX27.xml" ContentType="application/vnd.ms-office.activeX+xml"/>
  <Override PartName="/ppt/activeX/activeX36.xml" ContentType="application/vnd.ms-office.activeX+xml"/>
  <Override PartName="/ppt/activeX/activeX47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activeX/activeX5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activeX/activeX52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activeX/activeX50.xml" ContentType="application/vnd.ms-office.activeX+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activeX/activeX8.xml" ContentType="application/vnd.ms-office.activeX+xml"/>
  <Override PartName="/ppt/activeX/activeX39.xml" ContentType="application/vnd.ms-office.activeX+xml"/>
  <Override PartName="/ppt/activeX/activeX48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ppt/activeX/activeX46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207;1402"/>
  <ax:ocxPr ax:name="Value" ax:value="0"/>
  <ax:ocxPr ax:name="Caption" ax:value="24"/>
  <ax:ocxPr ax:name="GroupName" ax:value="Slide2"/>
  <ax:ocxPr ax:name="FontName" ax:value="Arial"/>
  <ax:ocxPr ax:name="FontHeight" ax:value="285"/>
  <ax:ocxPr ax:name="FontCharSet" ax:value="204"/>
  <ax:ocxPr ax:name="FontPitchAndFamily" ax:value="2"/>
</ax:ocx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186;1402"/>
  <ax:ocxPr ax:name="Value" ax:value="0"/>
  <ax:ocxPr ax:name="Caption" ax:value="6 см"/>
  <ax:ocxPr ax:name="GroupName" ax:value="Slide3"/>
  <ax:ocxPr ax:name="FontName" ax:value="Arial"/>
  <ax:ocxPr ax:name="FontHeight" ax:value="285"/>
  <ax:ocxPr ax:name="FontCharSet" ax:value="204"/>
  <ax:ocxPr ax:name="FontPitchAndFamily" ax:value="2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6588;1799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789;1402"/>
  <ax:ocxPr ax:name="Value" ax:value="0"/>
  <ax:ocxPr ax:name="Caption" ax:value="3,8"/>
  <ax:ocxPr ax:name="GroupName" ax:value="Slide4"/>
  <ax:ocxPr ax:name="FontName" ax:value="Arial"/>
  <ax:ocxPr ax:name="FontHeight" ax:value="285"/>
  <ax:ocxPr ax:name="FontCharSet" ax:value="204"/>
  <ax:ocxPr ax:name="FontPitchAndFamily" ax:value="2"/>
</ax:ocx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604;1402"/>
  <ax:ocxPr ax:name="Value" ax:value="0"/>
  <ax:ocxPr ax:name="Caption" ax:value="4,5"/>
  <ax:ocxPr ax:name="GroupName" ax:value="Slide4"/>
  <ax:ocxPr ax:name="FontName" ax:value="Arial"/>
  <ax:ocxPr ax:name="FontHeight" ax:value="285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794;1191"/>
  <ax:ocxPr ax:name="Value" ax:value="0"/>
  <ax:ocxPr ax:name="Caption" ax:value="6,2"/>
  <ax:ocxPr ax:name="GroupName" ax:value="Slide4"/>
  <ax:ocxPr ax:name="FontName" ax:value="Arial"/>
  <ax:ocxPr ax:name="FontHeight" ax:value="285"/>
  <ax:ocxPr ax:name="FontCharSet" ax:value="204"/>
  <ax:ocxPr ax:name="FontPitchAndFamily" ax:value="2"/>
</ax:ocx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006;1191"/>
  <ax:ocxPr ax:name="Value" ax:value="0"/>
  <ax:ocxPr ax:name="Caption" ax:value="5,6"/>
  <ax:ocxPr ax:name="GroupName" ax:value="Slide4"/>
  <ax:ocxPr ax:name="FontName" ax:value="Arial"/>
  <ax:ocxPr ax:name="FontHeight" ax:value="285"/>
  <ax:ocxPr ax:name="FontCharSet" ax:value="204"/>
  <ax:ocxPr ax:name="FontPitchAndFamily" ax:value="2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6800;1799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392;1402"/>
  <ax:ocxPr ax:name="Value" ax:value="0"/>
  <ax:ocxPr ax:name="Caption" ax:value="8 2/3 см"/>
  <ax:ocxPr ax:name="GroupName" ax:value="Slide5"/>
  <ax:ocxPr ax:name="FontName" ax:value="Arial"/>
  <ax:ocxPr ax:name="FontHeight" ax:value="285"/>
  <ax:ocxPr ax:name="FontCharSet" ax:value="204"/>
  <ax:ocxPr ax:name="FontPitchAndFamily" ax:value="2"/>
</ax:ocx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392;1191"/>
  <ax:ocxPr ax:name="Value" ax:value="0"/>
  <ax:ocxPr ax:name="Caption" ax:value="6 см"/>
  <ax:ocxPr ax:name="GroupName" ax:value="Slide5"/>
  <ax:ocxPr ax:name="FontName" ax:value="Arial"/>
  <ax:ocxPr ax:name="FontHeight" ax:value="285"/>
  <ax:ocxPr ax:name="FontCharSet" ax:value="204"/>
  <ax:ocxPr ax:name="FontPitchAndFamily" ax:value="2"/>
</ax:ocx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604;1191"/>
  <ax:ocxPr ax:name="Value" ax:value="0"/>
  <ax:ocxPr ax:name="Caption" ax:value="6 см или 11 1/3 см"/>
  <ax:ocxPr ax:name="GroupName" ax:value="Slide5"/>
  <ax:ocxPr ax:name="FontName" ax:value="Arial"/>
  <ax:ocxPr ax:name="FontHeight" ax:value="285"/>
  <ax:ocxPr ax:name="FontCharSet" ax:value="204"/>
  <ax:ocxPr ax:name="FontPitchAndFamily" ax:value="2"/>
</ax:ocx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207;1402"/>
  <ax:ocxPr ax:name="Value" ax:value="0"/>
  <ax:ocxPr ax:name="Caption" ax:value="30"/>
  <ax:ocxPr ax:name="GroupName" ax:value="Slide2"/>
  <ax:ocxPr ax:name="FontName" ax:value="Arial"/>
  <ax:ocxPr ax:name="FontHeight" ax:value="285"/>
  <ax:ocxPr ax:name="FontCharSet" ax:value="204"/>
  <ax:ocxPr ax:name="FontPitchAndFamily" ax:value="2"/>
</ax:ocx>
</file>

<file path=ppt/activeX/activeX20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604;1217"/>
  <ax:ocxPr ax:name="Value" ax:value="1"/>
  <ax:ocxPr ax:name="Caption" ax:value="11 1/3 см"/>
  <ax:ocxPr ax:name="GroupName" ax:value="Slide5"/>
  <ax:ocxPr ax:name="FontName" ax:value="Arial"/>
  <ax:ocxPr ax:name="FontHeight" ax:value="285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6006;1402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604;1614"/>
  <ax:ocxPr ax:name="Value" ax:value="0"/>
  <ax:ocxPr ax:name="Caption" ax:value="13,5 см"/>
  <ax:ocxPr ax:name="GroupName" ax:value="Slide6"/>
  <ax:ocxPr ax:name="FontName" ax:value="Arial"/>
  <ax:ocxPr ax:name="FontHeight" ax:value="285"/>
  <ax:ocxPr ax:name="FontCharSet" ax:value="204"/>
  <ax:ocxPr ax:name="FontPitchAndFamily" ax:value="2"/>
</ax:ocx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001;1402"/>
  <ax:ocxPr ax:name="Value" ax:value="0"/>
  <ax:ocxPr ax:name="Caption" ax:value="9 см"/>
  <ax:ocxPr ax:name="GroupName" ax:value="Slide6"/>
  <ax:ocxPr ax:name="FontName" ax:value="Arial"/>
  <ax:ocxPr ax:name="FontHeight" ax:value="285"/>
  <ax:ocxPr ax:name="FontCharSet" ax:value="204"/>
  <ax:ocxPr ax:name="FontPitchAndFamily" ax:value="2"/>
</ax:ocx>
</file>

<file path=ppt/activeX/activeX24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789;1402"/>
  <ax:ocxPr ax:name="Value" ax:value="0"/>
  <ax:ocxPr ax:name="Caption" ax:value="6 см"/>
  <ax:ocxPr ax:name="GroupName" ax:value="Slide6"/>
  <ax:ocxPr ax:name="FontName" ax:value="Arial"/>
  <ax:ocxPr ax:name="FontHeight" ax:value="285"/>
  <ax:ocxPr ax:name="FontCharSet" ax:value="204"/>
  <ax:ocxPr ax:name="FontPitchAndFamily" ax:value="2"/>
</ax:ocx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789;1191"/>
  <ax:ocxPr ax:name="Value" ax:value="0"/>
  <ax:ocxPr ax:name="Caption" ax:value="12 см"/>
  <ax:ocxPr ax:name="GroupName" ax:value="Slide6"/>
  <ax:ocxPr ax:name="FontName" ax:value="Arial"/>
  <ax:ocxPr ax:name="FontHeight" ax:value="285"/>
  <ax:ocxPr ax:name="FontCharSet" ax:value="204"/>
  <ax:ocxPr ax:name="FontPitchAndFamily" ax:value="2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6403;1588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789;1402"/>
  <ax:ocxPr ax:name="Value" ax:value="0"/>
  <ax:ocxPr ax:name="Caption" ax:value="64"/>
  <ax:ocxPr ax:name="GroupName" ax:value="Slide7"/>
  <ax:ocxPr ax:name="FontName" ax:value="Arial"/>
  <ax:ocxPr ax:name="FontHeight" ax:value="285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398;1799"/>
  <ax:ocxPr ax:name="Value" ax:value="0"/>
  <ax:ocxPr ax:name="Caption" ax:value="48"/>
  <ax:ocxPr ax:name="GroupName" ax:value="Slide7"/>
  <ax:ocxPr ax:name="FontName" ax:value="Arial"/>
  <ax:ocxPr ax:name="FontHeight" ax:value="285"/>
  <ax:ocxPr ax:name="FontCharSet" ax:value="204"/>
  <ax:ocxPr ax:name="FontPitchAndFamily" ax:value="2"/>
</ax:ocx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191;1402"/>
  <ax:ocxPr ax:name="Value" ax:value="0"/>
  <ax:ocxPr ax:name="Caption" ax:value="52"/>
  <ax:ocxPr ax:name="GroupName" ax:value="Slide7"/>
  <ax:ocxPr ax:name="FontName" ax:value="Arial"/>
  <ax:ocxPr ax:name="FontHeight" ax:value="285"/>
  <ax:ocxPr ax:name="FontCharSet" ax:value="204"/>
  <ax:ocxPr ax:name="FontPitchAndFamily" ax:value="2"/>
</ax:ocx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3995;1614"/>
  <ax:ocxPr ax:name="Value" ax:value="0"/>
  <ax:ocxPr ax:name="Caption" ax:value="36"/>
  <ax:ocxPr ax:name="GroupName" ax:value="Slide2"/>
  <ax:ocxPr ax:name="FontName" ax:value="Arial"/>
  <ax:ocxPr ax:name="FontHeight" ax:value="285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191;1614"/>
  <ax:ocxPr ax:name="Value" ax:value="0"/>
  <ax:ocxPr ax:name="Caption" ax:value="56"/>
  <ax:ocxPr ax:name="GroupName" ax:value="Slide7"/>
  <ax:ocxPr ax:name="FontName" ax:value="Arial"/>
  <ax:ocxPr ax:name="FontHeight" ax:value="285"/>
  <ax:ocxPr ax:name="FontCharSet" ax:value="204"/>
  <ax:ocxPr ax:name="FontPitchAndFamily" ax:value="2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6985;161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403;1402"/>
  <ax:ocxPr ax:name="Value" ax:value="0"/>
  <ax:ocxPr ax:name="Caption" ax:value="60 и 40"/>
  <ax:ocxPr ax:name="GroupName" ax:value="Slide8"/>
  <ax:ocxPr ax:name="FontName" ax:value="Arial"/>
  <ax:ocxPr ax:name="FontHeight" ax:value="285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403;1402"/>
  <ax:ocxPr ax:name="Value" ax:value="0"/>
  <ax:ocxPr ax:name="Caption" ax:value="50 и30"/>
  <ax:ocxPr ax:name="GroupName" ax:value="Slide8"/>
  <ax:ocxPr ax:name="FontName" ax:value="Arial"/>
  <ax:ocxPr ax:name="FontHeight" ax:value="285"/>
  <ax:ocxPr ax:name="FontCharSet" ax:value="204"/>
  <ax:ocxPr ax:name="FontPitchAndFamily" ax:value="2"/>
</ax:ocx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800;1402"/>
  <ax:ocxPr ax:name="Value" ax:value="0"/>
  <ax:ocxPr ax:name="Caption" ax:value="40 и 70"/>
  <ax:ocxPr ax:name="GroupName" ax:value="Slide8"/>
  <ax:ocxPr ax:name="FontName" ax:value="Arial"/>
  <ax:ocxPr ax:name="FontHeight" ax:value="285"/>
  <ax:ocxPr ax:name="FontCharSet" ax:value="204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800;1402"/>
  <ax:ocxPr ax:name="Value" ax:value="0"/>
  <ax:ocxPr ax:name="Caption" ax:value="50 и 60"/>
  <ax:ocxPr ax:name="GroupName" ax:value="Slide8"/>
  <ax:ocxPr ax:name="FontName" ax:value="Arial"/>
  <ax:ocxPr ax:name="FontHeight" ax:value="285"/>
  <ax:ocxPr ax:name="FontCharSet" ax:value="204"/>
  <ax:ocxPr ax:name="FontPitchAndFamily" ax:value="2"/>
</ax:ocx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5794;161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588;1402"/>
  <ax:ocxPr ax:name="Value" ax:value="0"/>
  <ax:ocxPr ax:name="Caption" ax:value="70"/>
  <ax:ocxPr ax:name="GroupName" ax:value="Slide9"/>
  <ax:ocxPr ax:name="FontName" ax:value="Arial"/>
  <ax:ocxPr ax:name="FontHeight" ax:value="285"/>
  <ax:ocxPr ax:name="FontCharSet" ax:value="204"/>
  <ax:ocxPr ax:name="FontPitchAndFamily" ax:value="2"/>
</ax:ocx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588;1402"/>
  <ax:ocxPr ax:name="Value" ax:value="0"/>
  <ax:ocxPr ax:name="Caption" ax:value="100"/>
  <ax:ocxPr ax:name="GroupName" ax:value="Slide9"/>
  <ax:ocxPr ax:name="FontName" ax:value="Arial"/>
  <ax:ocxPr ax:name="FontHeight" ax:value="285"/>
  <ax:ocxPr ax:name="FontCharSet" ax:value="204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7408;1402"/>
  <ax:ocxPr ax:name="Value" ax:value="0"/>
  <ax:ocxPr ax:name="Caption" ax:value="40"/>
  <ax:ocxPr ax:name="GroupName" ax:value="Slide9"/>
  <ax:ocxPr ax:name="FontName" ax:value="Arial"/>
  <ax:ocxPr ax:name="FontHeight" ax:value="285"/>
  <ax:ocxPr ax:name="FontCharSet" ax:value="204"/>
  <ax:ocxPr ax:name="FontPitchAndFamily" ax:value="2"/>
</ax:ocx>
</file>

<file path=ppt/activeX/activeX4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3995;1402"/>
  <ax:ocxPr ax:name="Value" ax:value="0"/>
  <ax:ocxPr ax:name="Caption" ax:value="40"/>
  <ax:ocxPr ax:name="GroupName" ax:value="Slide2"/>
  <ax:ocxPr ax:name="FontName" ax:value="Arial"/>
  <ax:ocxPr ax:name="FontHeight" ax:value="285"/>
  <ax:ocxPr ax:name="FontCharSet" ax:value="204"/>
  <ax:ocxPr ax:name="FontPitchAndFamily" ax:value="2"/>
</ax:ocx>
</file>

<file path=ppt/activeX/activeX40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7408;1005"/>
  <ax:ocxPr ax:name="Value" ax:value="1"/>
  <ax:ocxPr ax:name="Caption" ax:value="50"/>
  <ax:ocxPr ax:name="GroupName" ax:value="Slide9"/>
  <ax:ocxPr ax:name="FontName" ax:value="Arial"/>
  <ax:ocxPr ax:name="FontHeight" ax:value="285"/>
  <ax:ocxPr ax:name="FontCharSet" ax:value="204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7990;161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001;1005"/>
  <ax:ocxPr ax:name="Value" ax:value="0"/>
  <ax:ocxPr ax:name="Caption" ax:value="45"/>
  <ax:ocxPr ax:name="GroupName" ax:value="Slide10"/>
  <ax:ocxPr ax:name="FontName" ax:value="Arial"/>
  <ax:ocxPr ax:name="FontHeight" ax:value="285"/>
  <ax:ocxPr ax:name="FontCharSet" ax:value="204"/>
  <ax:ocxPr ax:name="FontPitchAndFamily" ax:value="2"/>
</ax:ocx>
</file>

<file path=ppt/activeX/activeX43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789;1191"/>
  <ax:ocxPr ax:name="Value" ax:value="0"/>
  <ax:ocxPr ax:name="Caption" ax:value="36"/>
  <ax:ocxPr ax:name="GroupName" ax:value="Slide10"/>
  <ax:ocxPr ax:name="FontName" ax:value="Arial"/>
  <ax:ocxPr ax:name="FontHeight" ax:value="285"/>
  <ax:ocxPr ax:name="FontCharSet" ax:value="204"/>
  <ax:ocxPr ax:name="FontPitchAndFamily" ax:value="2"/>
</ax:ocx>
</file>

<file path=ppt/activeX/activeX44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4604;1005"/>
  <ax:ocxPr ax:name="Value" ax:value="0"/>
  <ax:ocxPr ax:name="Caption" ax:value="60"/>
  <ax:ocxPr ax:name="GroupName" ax:value="Slide10"/>
  <ax:ocxPr ax:name="FontName" ax:value="Arial"/>
  <ax:ocxPr ax:name="FontHeight" ax:value="285"/>
  <ax:ocxPr ax:name="FontCharSet" ax:value="204"/>
  <ax:ocxPr ax:name="FontPitchAndFamily" ax:value="2"/>
</ax:ocx>
</file>

<file path=ppt/activeX/activeX45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398;1191"/>
  <ax:ocxPr ax:name="Value" ax:value="0"/>
  <ax:ocxPr ax:name="Caption" ax:value="72"/>
  <ax:ocxPr ax:name="GroupName" ax:value="Slide10"/>
  <ax:ocxPr ax:name="FontName" ax:value="Arial"/>
  <ax:ocxPr ax:name="FontHeight" ax:value="285"/>
  <ax:ocxPr ax:name="FontCharSet" ax:value="204"/>
  <ax:ocxPr ax:name="FontPitchAndFamily" ax:value="2"/>
</ax:ocx>
</file>

<file path=ppt/activeX/activeX4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6403;1799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47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588;1402"/>
  <ax:ocxPr ax:name="Value" ax:value="0"/>
  <ax:ocxPr ax:name="Caption" ax:value="6"/>
  <ax:ocxPr ax:name="GroupName" ax:value="Slide11"/>
  <ax:ocxPr ax:name="FontName" ax:value="Arial"/>
  <ax:ocxPr ax:name="FontHeight" ax:value="285"/>
  <ax:ocxPr ax:name="FontCharSet" ax:value="204"/>
  <ax:ocxPr ax:name="FontPitchAndFamily" ax:value="2"/>
</ax:ocx>
</file>

<file path=ppt/activeX/activeX48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7408;1191"/>
  <ax:ocxPr ax:name="Value" ax:value="0"/>
  <ax:ocxPr ax:name="Caption" ax:value="4"/>
  <ax:ocxPr ax:name="GroupName" ax:value="Slide11"/>
  <ax:ocxPr ax:name="FontName" ax:value="Arial"/>
  <ax:ocxPr ax:name="FontHeight" ax:value="285"/>
  <ax:ocxPr ax:name="FontCharSet" ax:value="204"/>
  <ax:ocxPr ax:name="FontPitchAndFamily" ax:value="2"/>
</ax:ocx>
</file>

<file path=ppt/activeX/activeX49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7197;1217"/>
  <ax:ocxPr ax:name="Value" ax:value="0"/>
  <ax:ocxPr ax:name="Caption" ax:value="3"/>
  <ax:ocxPr ax:name="GroupName" ax:value="Slide11"/>
  <ax:ocxPr ax:name="FontName" ax:value="Arial"/>
  <ax:ocxPr ax:name="FontHeight" ax:value="285"/>
  <ax:ocxPr ax:name="FontCharSet" ax:value="204"/>
  <ax:ocxPr ax:name="FontPitchAndFamily" ax:value="2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5001;1535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50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6403;1402"/>
  <ax:ocxPr ax:name="Value" ax:value="0"/>
  <ax:ocxPr ax:name="Caption" ax:value="2"/>
  <ax:ocxPr ax:name="GroupName" ax:value="Slide11"/>
  <ax:ocxPr ax:name="FontName" ax:value="Arial"/>
  <ax:ocxPr ax:name="FontHeight" ax:value="285"/>
  <ax:ocxPr ax:name="FontCharSet" ax:value="204"/>
  <ax:ocxPr ax:name="FontPitchAndFamily" ax:value="2"/>
</ax:ocx>
</file>

<file path=ppt/activeX/activeX5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результат"/>
  <ax:ocxPr ax:name="Size" ax:value="10213;2408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5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7408;1799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53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16777215"/>
  <ax:ocxPr ax:name="BackColor" ax:value="0"/>
  <ax:ocxPr ax:name="Size" ax:value="5609;1005"/>
  <ax:ocxPr ax:name="FontName" ax:value="Arial"/>
  <ax:ocxPr ax:name="FontHeight" ax:value="285"/>
  <ax:ocxPr ax:name="FontCharSet" ax:value="204"/>
  <ax:ocxPr ax:name="FontPitchAndFamily" ax:value="2"/>
</ax:ocx>
</file>

<file path=ppt/activeX/activeX54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16777215"/>
  <ax:ocxPr ax:name="BackColor" ax:value="0"/>
  <ax:ocxPr ax:name="Size" ax:value="4604;1005"/>
  <ax:ocxPr ax:name="FontName" ax:value="Arial"/>
  <ax:ocxPr ax:name="FontHeight" ax:value="285"/>
  <ax:ocxPr ax:name="FontCharSet" ax:value="204"/>
  <ax:ocxPr ax:name="FontPitchAndFamily" ax:value="2"/>
</ax:ocx>
</file>

<file path=ppt/activeX/activeX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дальше"/>
  <ax:ocxPr ax:name="Size" ax:value="5794;1588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398;1191"/>
  <ax:ocxPr ax:name="Value" ax:value="0"/>
  <ax:ocxPr ax:name="Caption" ax:value="8 см"/>
  <ax:ocxPr ax:name="GroupName" ax:value="Slide3"/>
  <ax:ocxPr ax:name="FontName" ax:value="Arial"/>
  <ax:ocxPr ax:name="FontHeight" ax:value="285"/>
  <ax:ocxPr ax:name="FontCharSet" ax:value="204"/>
  <ax:ocxPr ax:name="FontPitchAndFamily" ax:value="2"/>
</ax:ocx>
</file>

<file path=ppt/activeX/activeX8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186;1191"/>
  <ax:ocxPr ax:name="Value" ax:value="0"/>
  <ax:ocxPr ax:name="Caption" ax:value="5 см"/>
  <ax:ocxPr ax:name="GroupName" ax:value="Slide3"/>
  <ax:ocxPr ax:name="FontName" ax:value="Arial"/>
  <ax:ocxPr ax:name="FontHeight" ax:value="285"/>
  <ax:ocxPr ax:name="FontCharSet" ax:value="204"/>
  <ax:ocxPr ax:name="FontPitchAndFamily" ax:value="2"/>
</ax:ocx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0"/>
  <ax:ocxPr ax:name="ForeColor" ax:value="16777215"/>
  <ax:ocxPr ax:name="DisplayStyle" ax:value="5"/>
  <ax:ocxPr ax:name="Size" ax:value="5186;1402"/>
  <ax:ocxPr ax:name="Value" ax:value="0"/>
  <ax:ocxPr ax:name="Caption" ax:value="7,5 см"/>
  <ax:ocxPr ax:name="GroupName" ax:value="Slide3"/>
  <ax:ocxPr ax:name="FontName" ax:value="Arial"/>
  <ax:ocxPr ax:name="FontHeight" ax:value="285"/>
  <ax:ocxPr ax:name="FontCharSet" ax:value="204"/>
  <ax:ocxPr ax:name="FontPitchAndFamily" ax:value="2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558A47A-EBF3-40F3-8593-1C114C2BCE89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4CB0CA6-33B7-47B6-87DE-A22C392B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3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9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7.xml"/><Relationship Id="rId7" Type="http://schemas.openxmlformats.org/officeDocument/2006/relationships/slideLayout" Target="../slideLayouts/slideLayout3.xml"/><Relationship Id="rId2" Type="http://schemas.openxmlformats.org/officeDocument/2006/relationships/control" Target="../activeX/activeX46.xml"/><Relationship Id="rId1" Type="http://schemas.openxmlformats.org/officeDocument/2006/relationships/vmlDrawing" Target="../drawings/vmlDrawing10.vml"/><Relationship Id="rId6" Type="http://schemas.openxmlformats.org/officeDocument/2006/relationships/control" Target="../activeX/activeX50.xml"/><Relationship Id="rId5" Type="http://schemas.openxmlformats.org/officeDocument/2006/relationships/control" Target="../activeX/activeX49.xml"/><Relationship Id="rId4" Type="http://schemas.openxmlformats.org/officeDocument/2006/relationships/control" Target="../activeX/activeX4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52.xml"/><Relationship Id="rId2" Type="http://schemas.openxmlformats.org/officeDocument/2006/relationships/control" Target="../activeX/activeX51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7.xml"/><Relationship Id="rId5" Type="http://schemas.openxmlformats.org/officeDocument/2006/relationships/control" Target="../activeX/activeX54.xml"/><Relationship Id="rId4" Type="http://schemas.openxmlformats.org/officeDocument/2006/relationships/control" Target="../activeX/activeX5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control" Target="../activeX/activeX2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7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0.xml"/><Relationship Id="rId5" Type="http://schemas.openxmlformats.org/officeDocument/2006/relationships/control" Target="../activeX/activeX9.xml"/><Relationship Id="rId4" Type="http://schemas.openxmlformats.org/officeDocument/2006/relationships/control" Target="../activeX/activeX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2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7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16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0.xml"/><Relationship Id="rId5" Type="http://schemas.openxmlformats.org/officeDocument/2006/relationships/control" Target="../activeX/activeX19.xml"/><Relationship Id="rId4" Type="http://schemas.openxmlformats.org/officeDocument/2006/relationships/control" Target="../activeX/activeX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5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7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26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0.xml"/><Relationship Id="rId5" Type="http://schemas.openxmlformats.org/officeDocument/2006/relationships/control" Target="../activeX/activeX29.xml"/><Relationship Id="rId4" Type="http://schemas.openxmlformats.org/officeDocument/2006/relationships/control" Target="../activeX/activeX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2.xml"/><Relationship Id="rId7" Type="http://schemas.openxmlformats.org/officeDocument/2006/relationships/slideLayout" Target="../slideLayouts/slideLayout3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35.xml"/><Relationship Id="rId5" Type="http://schemas.openxmlformats.org/officeDocument/2006/relationships/control" Target="../activeX/activeX34.xml"/><Relationship Id="rId4" Type="http://schemas.openxmlformats.org/officeDocument/2006/relationships/control" Target="../activeX/activeX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7.xml"/><Relationship Id="rId7" Type="http://schemas.openxmlformats.org/officeDocument/2006/relationships/slideLayout" Target="../slideLayouts/slideLayout3.xml"/><Relationship Id="rId2" Type="http://schemas.openxmlformats.org/officeDocument/2006/relationships/control" Target="../activeX/activeX36.xml"/><Relationship Id="rId1" Type="http://schemas.openxmlformats.org/officeDocument/2006/relationships/vmlDrawing" Target="../drawings/vmlDrawing8.vml"/><Relationship Id="rId6" Type="http://schemas.openxmlformats.org/officeDocument/2006/relationships/control" Target="../activeX/activeX40.xml"/><Relationship Id="rId5" Type="http://schemas.openxmlformats.org/officeDocument/2006/relationships/control" Target="../activeX/activeX39.xml"/><Relationship Id="rId4" Type="http://schemas.openxmlformats.org/officeDocument/2006/relationships/control" Target="../activeX/activeX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928802"/>
            <a:ext cx="8143464" cy="2357454"/>
          </a:xfrm>
        </p:spPr>
        <p:txBody>
          <a:bodyPr>
            <a:normAutofit/>
          </a:bodyPr>
          <a:lstStyle/>
          <a:p>
            <a:r>
              <a:rPr lang="ru-RU" dirty="0" smtClean="0"/>
              <a:t>Итоговый контрольный тест по геометрии</a:t>
            </a:r>
            <a:br>
              <a:rPr lang="ru-RU" dirty="0" smtClean="0"/>
            </a:br>
            <a:r>
              <a:rPr lang="ru-RU" dirty="0" smtClean="0"/>
              <a:t> за курс 7 класса.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4572008"/>
            <a:ext cx="6480048" cy="1643074"/>
          </a:xfrm>
        </p:spPr>
        <p:txBody>
          <a:bodyPr/>
          <a:lstStyle/>
          <a:p>
            <a:pPr algn="ctr"/>
            <a:r>
              <a:rPr lang="ru-RU" dirty="0" smtClean="0"/>
              <a:t>вариант 1     </a:t>
            </a:r>
            <a:endParaRPr lang="ru-RU" dirty="0"/>
          </a:p>
        </p:txBody>
      </p:sp>
      <p:pic>
        <p:nvPicPr>
          <p:cNvPr id="4" name="Рисунок 3" descr="02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2228850" cy="1857375"/>
          </a:xfrm>
          <a:prstGeom prst="rect">
            <a:avLst/>
          </a:prstGeom>
        </p:spPr>
      </p:pic>
      <p:pic>
        <p:nvPicPr>
          <p:cNvPr id="5" name="Рисунок 4" descr="log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5143512"/>
            <a:ext cx="2071701" cy="1449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7167"/>
            <a:ext cx="8101042" cy="114300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Биссектриса угла при основании равнобедренного треугольника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равна стороне треугольника. Определите угол при основании.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3071810"/>
            <a:ext cx="7886728" cy="1857388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22530" name="CommandButton1" r:id="rId2" imgW="2876400" imgH="581040"/>
      <p:control spid="22531" name="a" r:id="rId3" imgW="1800360" imgH="361800"/>
      <p:control spid="22532" name="b" r:id="rId4" imgW="1724040" imgH="428760"/>
      <p:control spid="22533" name="c" r:id="rId5" imgW="1657440" imgH="361800"/>
      <p:control spid="22534" name="d" r:id="rId6" imgW="1943280" imgH="4287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4291"/>
            <a:ext cx="8101042" cy="1285883"/>
          </a:xfrm>
        </p:spPr>
        <p:txBody>
          <a:bodyPr>
            <a:normAutofit/>
          </a:bodyPr>
          <a:lstStyle/>
          <a:p>
            <a:r>
              <a:rPr lang="ru-RU" sz="2000" b="0" dirty="0" smtClean="0"/>
              <a:t>10. На какое наибольшее число равнобедренных треугольников можно</a:t>
            </a:r>
            <a:br>
              <a:rPr lang="ru-RU" sz="2000" b="0" dirty="0" smtClean="0"/>
            </a:br>
            <a:r>
              <a:rPr lang="ru-RU" sz="2000" b="0" dirty="0" smtClean="0"/>
              <a:t>       разделить данный треугольник тремя отрезками.</a:t>
            </a:r>
            <a:endParaRPr lang="ru-RU" sz="20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7243786" cy="1800456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23554" name="CommandButton1" r:id="rId2" imgW="2305080" imgH="647640"/>
      <p:control spid="23555" name="a" r:id="rId3" imgW="2371680" imgH="504720"/>
      <p:control spid="23556" name="b" r:id="rId4" imgW="2666880" imgH="428760"/>
      <p:control spid="23557" name="c" r:id="rId5" imgW="2590920" imgH="438120"/>
      <p:control spid="23558" name="d" r:id="rId6" imgW="2305080" imgH="5047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14324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Верных ответов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4143380"/>
            <a:ext cx="93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оценка</a:t>
            </a:r>
            <a:endParaRPr lang="ru-RU" dirty="0"/>
          </a:p>
        </p:txBody>
      </p:sp>
    </p:spTree>
    <p:controls>
      <p:control spid="25602" name="CommandButton1" r:id="rId2" imgW="3676680" imgH="866880"/>
      <p:control spid="25603" name="CommandButton2" r:id="rId3" imgW="2666880" imgH="647640"/>
      <p:control spid="25605" name="Label1" r:id="rId4" imgW="2019240" imgH="361800"/>
      <p:control spid="25606" name="Label2" r:id="rId5" imgW="1657440" imgH="3618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428604"/>
            <a:ext cx="8286340" cy="128588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 Величины смежных углов пропорциональны числам 5 и 7. Найдите разность между этими углами.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500306"/>
            <a:ext cx="6480048" cy="35004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forms1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034" y="4786322"/>
            <a:ext cx="1524000" cy="1924050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286512" y="3500438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286644" y="2071678"/>
            <a:ext cx="1785950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7715272" y="3214686"/>
            <a:ext cx="285752" cy="64294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17070418">
            <a:off x="7178398" y="3280409"/>
            <a:ext cx="928694" cy="642942"/>
          </a:xfrm>
          <a:prstGeom prst="arc">
            <a:avLst>
              <a:gd name="adj1" fmla="val 16200000"/>
              <a:gd name="adj2" fmla="val 494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7309337">
            <a:off x="7149010" y="3041697"/>
            <a:ext cx="1048487" cy="916659"/>
          </a:xfrm>
          <a:prstGeom prst="arc">
            <a:avLst>
              <a:gd name="adj1" fmla="val 14898435"/>
              <a:gd name="adj2" fmla="val 4513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1026" name="a" r:id="rId2" imgW="1514520" imgH="504720"/>
      <p:control spid="1027" name="b" r:id="rId3" imgW="1514520" imgH="504720"/>
      <p:control spid="1028" name="c" r:id="rId4" imgW="1438200" imgH="581040"/>
      <p:control spid="1029" name="d" r:id="rId5" imgW="1438200" imgH="504720"/>
      <p:control spid="1030" name="CommandButton1" r:id="rId6" imgW="1800360" imgH="552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57166"/>
            <a:ext cx="6480048" cy="1428760"/>
          </a:xfrm>
        </p:spPr>
        <p:txBody>
          <a:bodyPr>
            <a:normAutofit/>
          </a:bodyPr>
          <a:lstStyle/>
          <a:p>
            <a:pPr algn="l"/>
            <a:r>
              <a:rPr sz="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прямоугольном треугольнике АВС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угол С равен 90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угол А равен  30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АС = 10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см, 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DE┴AC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Найдите АЕ.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3214686"/>
            <a:ext cx="6480048" cy="17859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357290" y="1643050"/>
            <a:ext cx="3786214" cy="100013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000232" y="228599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4" idx="2"/>
          </p:cNvCxnSpPr>
          <p:nvPr/>
        </p:nvCxnSpPr>
        <p:spPr>
          <a:xfrm rot="10800000" flipV="1">
            <a:off x="1357290" y="1928802"/>
            <a:ext cx="1000132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1538" y="1428736"/>
            <a:ext cx="327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00100" y="2714620"/>
            <a:ext cx="3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15716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071670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</p:spTree>
    <p:controls>
      <p:control spid="15362" name="CommandButton1" r:id="rId2" imgW="2085840" imgH="571680"/>
      <p:control spid="15363" name="a" r:id="rId3" imgW="1943280" imgH="428760"/>
      <p:control spid="15365" name="c" r:id="rId4" imgW="1866960" imgH="428760"/>
      <p:control spid="15366" name="d" r:id="rId5" imgW="1866960" imgH="504720"/>
      <p:control spid="15367" name="b" r:id="rId6" imgW="1866960" imgH="5047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57166"/>
            <a:ext cx="7714836" cy="1285884"/>
          </a:xfrm>
        </p:spPr>
        <p:txBody>
          <a:bodyPr>
            <a:normAutofit fontScale="90000"/>
          </a:bodyPr>
          <a:lstStyle/>
          <a:p>
            <a:pPr algn="l"/>
            <a:r>
              <a:rPr sz="2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Прямые АВ и КР параллельны, СМ – секущая.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Разность двух углов, образованных этими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прямыми, равна 130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Найдите отношение большего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из этих углов к меньшему.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3214686"/>
            <a:ext cx="6480048" cy="1928826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16386" name="CommandButton1" r:id="rId2" imgW="2371680" imgH="647640"/>
      <p:control spid="16387" name="a" r:id="rId3" imgW="1724040" imgH="504720"/>
      <p:control spid="16388" name="b" r:id="rId4" imgW="1657440" imgH="504720"/>
      <p:control spid="16389" name="c" r:id="rId5" imgW="2085840" imgH="428760"/>
      <p:control spid="16390" name="d" r:id="rId6" imgW="2162160" imgH="4287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4290"/>
            <a:ext cx="8072026" cy="1143008"/>
          </a:xfrm>
        </p:spPr>
        <p:txBody>
          <a:bodyPr>
            <a:normAutofit fontScale="90000"/>
          </a:bodyPr>
          <a:lstStyle/>
          <a:p>
            <a:pPr algn="l"/>
            <a:r>
              <a:rPr sz="2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Периметр равнобедренного треугольника равен 15 см, 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одна из его сторон на 4 см меньше другой. Найдите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сумму боковых сторон этого треугольника.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643182"/>
            <a:ext cx="6480048" cy="1928826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17410" name="CommandButton1" r:id="rId2" imgW="2448000" imgH="647640"/>
      <p:control spid="17411" name="a" r:id="rId3" imgW="1581120" imgH="504720"/>
      <p:control spid="17412" name="b" r:id="rId4" imgW="1581120" imgH="428760"/>
      <p:control spid="17413" name="c" r:id="rId5" imgW="1657440" imgH="428760"/>
      <p:control spid="17414" name="d" r:id="rId6" imgW="1657440" imgH="4381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85728"/>
            <a:ext cx="8286340" cy="142876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Хорда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равна 18 см.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радиусы окружности,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причём угол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 90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 Найдите расстояние от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точки О до хорды АВ.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928934"/>
            <a:ext cx="6480048" cy="1785950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18434" name="CommandButton1" r:id="rId2" imgW="2162160" imgH="504720"/>
      <p:control spid="18435" name="a" r:id="rId3" imgW="1657440" imgH="581040"/>
      <p:control spid="18436" name="c" r:id="rId4" imgW="1800360" imgH="504720"/>
      <p:control spid="18437" name="b" r:id="rId5" imgW="1724040" imgH="504720"/>
      <p:control spid="18438" name="d" r:id="rId6" imgW="1724040" imgH="4287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428604"/>
            <a:ext cx="8214902" cy="107157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В треугольнике МРК угол Р составляет 60% угла К,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а угол М на 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больше угла Р. Найдите угол 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3000372"/>
            <a:ext cx="6925032" cy="2357454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19458" name="CommandButton1" r:id="rId2" imgW="2305080" imgH="571680"/>
      <p:control spid="19459" name="a" r:id="rId3" imgW="1724040" imgH="504720"/>
      <p:control spid="19460" name="b" r:id="rId4" imgW="1943280" imgH="647640"/>
      <p:control spid="19461" name="c" r:id="rId5" imgW="2228760" imgH="504720"/>
      <p:control spid="19462" name="d" r:id="rId6" imgW="2228760" imgH="5810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42853"/>
            <a:ext cx="7886728" cy="114300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В треугольнике АВС углы В и С относятся как  5 : 3, а угол 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на 80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больше их разности. Найдите углы, на которые высота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треугольника 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разбивает угол 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3071810"/>
            <a:ext cx="6629400" cy="2000264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20482" name="CommandButton1" r:id="rId2" imgW="2514600" imgH="581040"/>
      <p:control spid="20483" name="a" r:id="rId3" imgW="2305080" imgH="504720"/>
      <p:control spid="20484" name="b" r:id="rId4" imgW="2305080" imgH="504720"/>
      <p:control spid="20485" name="c" r:id="rId5" imgW="2448000" imgH="504720"/>
      <p:control spid="20486" name="d" r:id="rId6" imgW="2448000" imgH="5047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7167"/>
            <a:ext cx="8172480" cy="114300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Высоты равнобедренного треугольника, проведенные из вершин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при основании, при пересечении образуют угол в 140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Найдите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угол, противолежащий основанию.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3143248"/>
            <a:ext cx="7600976" cy="1857388"/>
          </a:xfrm>
        </p:spPr>
        <p:txBody>
          <a:bodyPr/>
          <a:lstStyle/>
          <a:p>
            <a:endParaRPr lang="ru-RU" dirty="0"/>
          </a:p>
        </p:txBody>
      </p:sp>
    </p:spTree>
    <p:controls>
      <p:control spid="21506" name="CommandButton1" r:id="rId2" imgW="2085840" imgH="581040"/>
      <p:control spid="21507" name="a" r:id="rId3" imgW="2371680" imgH="504720"/>
      <p:control spid="21508" name="b" r:id="rId4" imgW="2371680" imgH="504720"/>
      <p:control spid="21509" name="c" r:id="rId5" imgW="2666880" imgH="504720"/>
      <p:control spid="21510" name="d" r:id="rId6" imgW="2666880" imgH="3618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246</TotalTime>
  <Words>132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Итоговый контрольный тест по геометрии  за курс 7 класса.</vt:lpstr>
      <vt:lpstr>1.   Величины смежных углов пропорциональны числам 5 и 7. Найдите разность между этими углами.</vt:lpstr>
      <vt:lpstr>2. В прямоугольном треугольнике АВС      угол С равен 90º, угол А равен  30º, АС = 10      см, СD ┴AB, DE┴AC. Найдите АЕ.</vt:lpstr>
      <vt:lpstr>3.  Прямые АВ и КР параллельны, СМ – секущая.      Разность двух углов, образованных этими      прямыми, равна 130 º. Найдите отношение большего       из этих углов к меньшему.</vt:lpstr>
      <vt:lpstr>4. Периметр равнобедренного треугольника равен 15 см, а      одна из его сторон на 4 см меньше другой. Найдите       сумму боковых сторон этого треугольника.</vt:lpstr>
      <vt:lpstr>5. Хорда Ав равна 18 см. Оа и Ов – радиусы окружности,     причём угол аов = 90º . Найдите расстояние от      точки О до хорды АВ.</vt:lpstr>
      <vt:lpstr>6. В треугольнике МРК угол Р составляет 60% угла К,     а угол М на 4º больше угла Р. Найдите угол Р.</vt:lpstr>
      <vt:lpstr>7. В треугольнике АВС углы В и С относятся как  5 : 3, а угол А     на 80º больше их разности. Найдите углы, на которые высота      треугольника АD разбивает угол А.</vt:lpstr>
      <vt:lpstr>8. Высоты равнобедренного треугольника, проведенные из вершин      при основании, при пересечении образуют угол в 140º. Найдите       угол, противолежащий основанию.</vt:lpstr>
      <vt:lpstr>9. Биссектриса угла при основании равнобедренного треугольника     равна стороне треугольника. Определите угол при основании.</vt:lpstr>
      <vt:lpstr>10. На какое наибольшее число равнобедренных треугольников можно        разделить данный треугольник тремя отрезками.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51</cp:revision>
  <dcterms:created xsi:type="dcterms:W3CDTF">2010-05-04T14:37:56Z</dcterms:created>
  <dcterms:modified xsi:type="dcterms:W3CDTF">2010-05-27T13:24:09Z</dcterms:modified>
</cp:coreProperties>
</file>