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4"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B42667-2B47-476B-BD2A-9D63A6AE0A12}" type="datetimeFigureOut">
              <a:rPr lang="ru-RU" smtClean="0"/>
              <a:pPr/>
              <a:t>29.07.2012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8935A-357C-457F-9BF3-B00123135F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42667-2B47-476B-BD2A-9D63A6AE0A12}" type="datetimeFigureOut">
              <a:rPr lang="ru-RU" smtClean="0"/>
              <a:pPr/>
              <a:t>29.07.2012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8935A-357C-457F-9BF3-B00123135F3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gif"/><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Серединный перпендикуляр</a:t>
            </a:r>
            <a:endParaRPr lang="ru-RU" dirty="0"/>
          </a:p>
        </p:txBody>
      </p:sp>
      <p:sp>
        <p:nvSpPr>
          <p:cNvPr id="3" name="Подзаголовок 2"/>
          <p:cNvSpPr>
            <a:spLocks noGrp="1"/>
          </p:cNvSpPr>
          <p:nvPr>
            <p:ph type="subTitle" idx="1"/>
          </p:nvPr>
        </p:nvSpPr>
        <p:spPr>
          <a:xfrm>
            <a:off x="1115616" y="3886200"/>
            <a:ext cx="6984776" cy="1752600"/>
          </a:xfrm>
        </p:spPr>
        <p:txBody>
          <a:bodyPr/>
          <a:lstStyle/>
          <a:p>
            <a:r>
              <a:rPr lang="ru-RU" dirty="0" smtClean="0"/>
              <a:t>Урок в 5 классе построен на материале учебника «Математика 5» </a:t>
            </a:r>
          </a:p>
          <a:p>
            <a:r>
              <a:rPr lang="ru-RU" dirty="0" smtClean="0"/>
              <a:t>И.И. Зубаревой и А.Г.Мордковича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Очень часто зрительно мы видим с вами на одном рисунке разные вещи</a:t>
            </a:r>
            <a:endParaRPr lang="ru-RU" sz="2400" dirty="0"/>
          </a:p>
        </p:txBody>
      </p:sp>
      <p:pic>
        <p:nvPicPr>
          <p:cNvPr id="4" name="Содержимое 3" descr="D:\Документы\Галина\Флешка\Иллюзия\Magic\Illutions\illyuziya_32.gif"/>
          <p:cNvPicPr>
            <a:picLocks noGrp="1"/>
          </p:cNvPicPr>
          <p:nvPr>
            <p:ph idx="1"/>
          </p:nvPr>
        </p:nvPicPr>
        <p:blipFill>
          <a:blip r:embed="rId2" cstate="print"/>
          <a:srcRect/>
          <a:stretch>
            <a:fillRect/>
          </a:stretch>
        </p:blipFill>
        <p:spPr bwMode="auto">
          <a:xfrm>
            <a:off x="467544" y="2348880"/>
            <a:ext cx="2592288" cy="1711449"/>
          </a:xfrm>
          <a:prstGeom prst="rect">
            <a:avLst/>
          </a:prstGeom>
          <a:noFill/>
          <a:ln w="9525">
            <a:noFill/>
            <a:miter lim="800000"/>
            <a:headEnd/>
            <a:tailEnd/>
          </a:ln>
        </p:spPr>
      </p:pic>
      <p:pic>
        <p:nvPicPr>
          <p:cNvPr id="5" name="Содержимое 3" descr="D:\Документы\Галина\Флешка\Иллюзия\Magic\Illutions\illyuziya_10.gif"/>
          <p:cNvPicPr>
            <a:picLocks/>
          </p:cNvPicPr>
          <p:nvPr/>
        </p:nvPicPr>
        <p:blipFill>
          <a:blip r:embed="rId3" cstate="print"/>
          <a:srcRect/>
          <a:stretch>
            <a:fillRect/>
          </a:stretch>
        </p:blipFill>
        <p:spPr bwMode="auto">
          <a:xfrm>
            <a:off x="3275856" y="3462486"/>
            <a:ext cx="2520280" cy="2990850"/>
          </a:xfrm>
          <a:prstGeom prst="rect">
            <a:avLst/>
          </a:prstGeom>
          <a:noFill/>
          <a:ln w="9525">
            <a:noFill/>
            <a:miter lim="800000"/>
            <a:headEnd/>
            <a:tailEnd/>
          </a:ln>
        </p:spPr>
      </p:pic>
      <p:pic>
        <p:nvPicPr>
          <p:cNvPr id="6" name="Содержимое 3" descr="D:\Документы\Галина\Флешка\Иллюзия\Magic\Illutions\illyuziya_06.gif"/>
          <p:cNvPicPr>
            <a:picLocks/>
          </p:cNvPicPr>
          <p:nvPr/>
        </p:nvPicPr>
        <p:blipFill>
          <a:blip r:embed="rId4" cstate="print"/>
          <a:srcRect/>
          <a:stretch>
            <a:fillRect/>
          </a:stretch>
        </p:blipFill>
        <p:spPr bwMode="auto">
          <a:xfrm>
            <a:off x="6348933" y="2348880"/>
            <a:ext cx="2039491" cy="279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Посмотрите, на рисунки и скажите: какая дуга больше, какой отрезок больше или продолжением какой линии является отрезок</a:t>
            </a:r>
            <a:endParaRPr lang="ru-RU" sz="2400" dirty="0"/>
          </a:p>
        </p:txBody>
      </p:sp>
      <p:pic>
        <p:nvPicPr>
          <p:cNvPr id="4" name="Содержимое 3" descr="D:\Документы\Галина\Флешка\Иллюзия\Magic\Illutions\illyuziya_14.gif"/>
          <p:cNvPicPr>
            <a:picLocks noGrp="1"/>
          </p:cNvPicPr>
          <p:nvPr>
            <p:ph idx="1"/>
          </p:nvPr>
        </p:nvPicPr>
        <p:blipFill>
          <a:blip r:embed="rId2" cstate="print"/>
          <a:srcRect/>
          <a:stretch>
            <a:fillRect/>
          </a:stretch>
        </p:blipFill>
        <p:spPr bwMode="auto">
          <a:xfrm>
            <a:off x="3148012" y="2586831"/>
            <a:ext cx="2847975" cy="2552700"/>
          </a:xfrm>
          <a:prstGeom prst="rect">
            <a:avLst/>
          </a:prstGeom>
          <a:noFill/>
          <a:ln w="9525">
            <a:noFill/>
            <a:miter lim="800000"/>
            <a:headEnd/>
            <a:tailEnd/>
          </a:ln>
        </p:spPr>
      </p:pic>
      <p:pic>
        <p:nvPicPr>
          <p:cNvPr id="5" name="Содержимое 3" descr="D:\Документы\Галина\Флешка\Иллюзия\Magic\Illutions\illyuziya_38.gif"/>
          <p:cNvPicPr>
            <a:picLocks/>
          </p:cNvPicPr>
          <p:nvPr/>
        </p:nvPicPr>
        <p:blipFill>
          <a:blip r:embed="rId3" cstate="print"/>
          <a:srcRect/>
          <a:stretch>
            <a:fillRect/>
          </a:stretch>
        </p:blipFill>
        <p:spPr bwMode="auto">
          <a:xfrm>
            <a:off x="467544" y="2577306"/>
            <a:ext cx="2571750" cy="2571750"/>
          </a:xfrm>
          <a:prstGeom prst="rect">
            <a:avLst/>
          </a:prstGeom>
          <a:noFill/>
          <a:ln w="9525">
            <a:noFill/>
            <a:miter lim="800000"/>
            <a:headEnd/>
            <a:tailEnd/>
          </a:ln>
        </p:spPr>
      </p:pic>
      <p:pic>
        <p:nvPicPr>
          <p:cNvPr id="6" name="Рисунок 5" descr="D:\Документы\Галина\Флешка\Иллюзия\Magic\Illutions\illyuziya_27.gif"/>
          <p:cNvPicPr/>
          <p:nvPr/>
        </p:nvPicPr>
        <p:blipFill>
          <a:blip r:embed="rId4" cstate="print"/>
          <a:srcRect/>
          <a:stretch>
            <a:fillRect/>
          </a:stretch>
        </p:blipFill>
        <p:spPr bwMode="auto">
          <a:xfrm>
            <a:off x="6105507" y="1628800"/>
            <a:ext cx="2138901" cy="2048795"/>
          </a:xfrm>
          <a:prstGeom prst="rect">
            <a:avLst/>
          </a:prstGeom>
          <a:noFill/>
          <a:ln w="9525">
            <a:noFill/>
            <a:miter lim="800000"/>
            <a:headEnd/>
            <a:tailEnd/>
          </a:ln>
        </p:spPr>
      </p:pic>
      <p:pic>
        <p:nvPicPr>
          <p:cNvPr id="7" name="Рисунок 6" descr="D:\Документы\Галина\Флешка\Иллюзия\Magic\Illutions\illyuziya_34.gif"/>
          <p:cNvPicPr/>
          <p:nvPr/>
        </p:nvPicPr>
        <p:blipFill>
          <a:blip r:embed="rId5" cstate="print"/>
          <a:srcRect/>
          <a:stretch>
            <a:fillRect/>
          </a:stretch>
        </p:blipFill>
        <p:spPr bwMode="auto">
          <a:xfrm>
            <a:off x="6343853" y="3918793"/>
            <a:ext cx="1900555" cy="2822575"/>
          </a:xfrm>
          <a:prstGeom prst="rect">
            <a:avLst/>
          </a:prstGeom>
          <a:noFill/>
          <a:ln w="9525">
            <a:noFill/>
            <a:miter lim="800000"/>
            <a:headEnd/>
            <a:tailEnd/>
          </a:ln>
        </p:spPr>
      </p:pic>
      <p:pic>
        <p:nvPicPr>
          <p:cNvPr id="1026" name="Рисунок 28"/>
          <p:cNvPicPr>
            <a:picLocks noChangeAspect="1" noChangeArrowheads="1"/>
          </p:cNvPicPr>
          <p:nvPr/>
        </p:nvPicPr>
        <p:blipFill>
          <a:blip r:embed="rId6" cstate="print"/>
          <a:srcRect/>
          <a:stretch>
            <a:fillRect/>
          </a:stretch>
        </p:blipFill>
        <p:spPr bwMode="auto">
          <a:xfrm>
            <a:off x="695399" y="5301381"/>
            <a:ext cx="3084513"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3888432"/>
          </a:xfrm>
        </p:spPr>
        <p:txBody>
          <a:bodyPr>
            <a:normAutofit fontScale="90000"/>
          </a:bodyPr>
          <a:lstStyle/>
          <a:p>
            <a:pPr algn="l"/>
            <a:r>
              <a:rPr lang="ru-RU" sz="2400" dirty="0" smtClean="0"/>
              <a:t>Мы увидели, что в жизни бывают ситуации когда надо использовать логические умозаключения, иногда доказать можно практически, но иногда можно просто доказать, используя имеющиеся знания.</a:t>
            </a:r>
            <a:br>
              <a:rPr lang="ru-RU" sz="2400" dirty="0" smtClean="0"/>
            </a:br>
            <a:r>
              <a:rPr lang="ru-RU" sz="2400" dirty="0" smtClean="0"/>
              <a:t>Сегодня, мы должны </a:t>
            </a:r>
            <a:r>
              <a:rPr lang="ru-RU" sz="2400" dirty="0" smtClean="0"/>
              <a:t>познакомиться не </a:t>
            </a:r>
            <a:r>
              <a:rPr lang="ru-RU" sz="2400" dirty="0" smtClean="0"/>
              <a:t>только </a:t>
            </a:r>
            <a:r>
              <a:rPr lang="ru-RU" sz="2400" dirty="0" smtClean="0"/>
              <a:t>с новым понятием, </a:t>
            </a:r>
            <a:r>
              <a:rPr lang="ru-RU" sz="2400" dirty="0" smtClean="0"/>
              <a:t>но и </a:t>
            </a:r>
            <a:r>
              <a:rPr lang="ru-RU" sz="2400" dirty="0" smtClean="0"/>
              <a:t>постараемся </a:t>
            </a:r>
            <a:r>
              <a:rPr lang="ru-RU" sz="2400" dirty="0" smtClean="0"/>
              <a:t>найти его свойства.</a:t>
            </a:r>
            <a:br>
              <a:rPr lang="ru-RU" sz="2400" dirty="0" smtClean="0"/>
            </a:br>
            <a:r>
              <a:rPr lang="ru-RU" sz="2400" dirty="0" smtClean="0"/>
              <a:t/>
            </a:r>
            <a:br>
              <a:rPr lang="ru-RU" sz="2400" dirty="0" smtClean="0"/>
            </a:br>
            <a:r>
              <a:rPr lang="ru-RU" sz="2400" dirty="0" smtClean="0"/>
              <a:t>Используя слова </a:t>
            </a:r>
            <a:r>
              <a:rPr lang="ru-RU" sz="2400" i="1" dirty="0" smtClean="0"/>
              <a:t>отрезок, прямая, перпендикуляр, середина отрезка </a:t>
            </a:r>
            <a:r>
              <a:rPr lang="ru-RU" sz="2400" dirty="0" smtClean="0"/>
              <a:t>опишите, что вы видите на рисунке. </a:t>
            </a:r>
            <a:br>
              <a:rPr lang="ru-RU" sz="2400" dirty="0" smtClean="0"/>
            </a:br>
            <a:r>
              <a:rPr lang="ru-RU" sz="2400" dirty="0" smtClean="0"/>
              <a:t>Есть ли на этом рисунке еще равные отрезки? Какие? Как можно доказать? </a:t>
            </a:r>
            <a:br>
              <a:rPr lang="ru-RU" sz="2400" dirty="0" smtClean="0"/>
            </a:br>
            <a:r>
              <a:rPr lang="ru-RU" sz="2400" dirty="0" smtClean="0"/>
              <a:t>(</a:t>
            </a:r>
            <a:r>
              <a:rPr lang="ru-RU" sz="1800" i="1" dirty="0" smtClean="0"/>
              <a:t>Сделайте чертеж на листке, и вырежьте его из бумаги)</a:t>
            </a:r>
            <a:endParaRPr lang="ru-RU" sz="1800" i="1" dirty="0"/>
          </a:p>
        </p:txBody>
      </p:sp>
      <p:pic>
        <p:nvPicPr>
          <p:cNvPr id="4" name="Рисунок 4"/>
          <p:cNvPicPr>
            <a:picLocks noGrp="1" noChangeAspect="1" noChangeArrowheads="1"/>
          </p:cNvPicPr>
          <p:nvPr>
            <p:ph idx="1"/>
          </p:nvPr>
        </p:nvPicPr>
        <p:blipFill>
          <a:blip r:embed="rId2" cstate="print"/>
          <a:srcRect/>
          <a:stretch>
            <a:fillRect/>
          </a:stretch>
        </p:blipFill>
        <p:spPr bwMode="auto">
          <a:xfrm>
            <a:off x="3779912" y="4526503"/>
            <a:ext cx="1943371" cy="2142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67744" y="1916832"/>
            <a:ext cx="6419056" cy="4209331"/>
          </a:xfrm>
        </p:spPr>
        <p:txBody>
          <a:bodyPr>
            <a:normAutofit/>
          </a:bodyPr>
          <a:lstStyle/>
          <a:p>
            <a:r>
              <a:rPr lang="ru-RU" sz="2400" dirty="0" smtClean="0"/>
              <a:t>А на этом рисунке </a:t>
            </a:r>
          </a:p>
          <a:p>
            <a:pPr>
              <a:buNone/>
            </a:pPr>
            <a:r>
              <a:rPr lang="ru-RU" sz="2400" dirty="0" smtClean="0"/>
              <a:t>какие отрезки равны, и какие фигуры равны,</a:t>
            </a:r>
          </a:p>
          <a:p>
            <a:pPr>
              <a:buNone/>
            </a:pPr>
            <a:r>
              <a:rPr lang="ru-RU" sz="2400" dirty="0" smtClean="0"/>
              <a:t> кроме уже отмеченных.</a:t>
            </a:r>
          </a:p>
          <a:p>
            <a:r>
              <a:rPr lang="ru-RU" sz="2400" dirty="0" smtClean="0"/>
              <a:t>Какой вывод можно сделать?</a:t>
            </a:r>
          </a:p>
          <a:p>
            <a:r>
              <a:rPr lang="ru-RU" sz="2400" dirty="0" smtClean="0"/>
              <a:t>Как можно назвать отрезок СЕ с учетом нового понятия?</a:t>
            </a:r>
          </a:p>
          <a:p>
            <a:r>
              <a:rPr lang="ru-RU" sz="2400" dirty="0" smtClean="0"/>
              <a:t>Что же можно сказать о точках С, Е, Д?</a:t>
            </a:r>
            <a:endParaRPr lang="ru-RU" sz="2400" dirty="0"/>
          </a:p>
        </p:txBody>
      </p:sp>
      <p:pic>
        <p:nvPicPr>
          <p:cNvPr id="3074" name="Рисунок 5"/>
          <p:cNvPicPr>
            <a:picLocks noChangeAspect="1" noChangeArrowheads="1"/>
          </p:cNvPicPr>
          <p:nvPr/>
        </p:nvPicPr>
        <p:blipFill>
          <a:blip r:embed="rId2" cstate="print"/>
          <a:srcRect/>
          <a:stretch>
            <a:fillRect/>
          </a:stretch>
        </p:blipFill>
        <p:spPr bwMode="auto">
          <a:xfrm>
            <a:off x="97061" y="2721719"/>
            <a:ext cx="2098675" cy="200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t>Что называют серединным перпендикуляром к отрезку?</a:t>
            </a:r>
          </a:p>
          <a:p>
            <a:pPr>
              <a:buNone/>
            </a:pPr>
            <a:r>
              <a:rPr lang="ru-RU" sz="2400" b="1" dirty="0" smtClean="0"/>
              <a:t>Самостоятельная работа</a:t>
            </a:r>
          </a:p>
          <a:p>
            <a:r>
              <a:rPr lang="ru-RU" sz="2400" dirty="0" smtClean="0"/>
              <a:t>Начертите отрезок АВ и постройте его серединный перпендикуляр.</a:t>
            </a:r>
          </a:p>
          <a:p>
            <a:r>
              <a:rPr lang="ru-RU" sz="2400" dirty="0" smtClean="0"/>
              <a:t>Начертите квадрат и к каждой стороне постройте серединный перпендикуляр. </a:t>
            </a:r>
            <a:r>
              <a:rPr lang="ru-RU" sz="2400" i="1" dirty="0" smtClean="0"/>
              <a:t>(Можно работать в паре)</a:t>
            </a:r>
          </a:p>
          <a:p>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pPr algn="l"/>
            <a:r>
              <a:rPr lang="ru-RU" sz="2400" dirty="0" smtClean="0"/>
              <a:t>Решила баба Яга построить купальню на речке, тут появился</a:t>
            </a:r>
            <a:br>
              <a:rPr lang="ru-RU" sz="2400" dirty="0" smtClean="0"/>
            </a:br>
            <a:r>
              <a:rPr lang="ru-RU" sz="2400" dirty="0" smtClean="0"/>
              <a:t> Кощей бессмертный и предложил построить им общую купальню. Как найти место на берегу, чтобы и от избушки Яги и до замка Кощея было одинаковое расстояние? На рисунке точки –это жилище нечисти. Помогите нечисти!</a:t>
            </a:r>
            <a:endParaRPr lang="ru-RU" sz="24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977320" y="2564904"/>
            <a:ext cx="2713244" cy="3877891"/>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55576" y="2996952"/>
            <a:ext cx="3938381" cy="31292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2736304"/>
          </a:xfrm>
        </p:spPr>
        <p:txBody>
          <a:bodyPr>
            <a:normAutofit fontScale="90000"/>
          </a:bodyPr>
          <a:lstStyle/>
          <a:p>
            <a:pPr algn="l"/>
            <a:r>
              <a:rPr lang="ru-RU" sz="2400" dirty="0" smtClean="0"/>
              <a:t>Домашнее задание:</a:t>
            </a:r>
            <a:br>
              <a:rPr lang="ru-RU" sz="2400" dirty="0" smtClean="0"/>
            </a:br>
            <a:r>
              <a:rPr lang="ru-RU" sz="2400" dirty="0" smtClean="0"/>
              <a:t> </a:t>
            </a:r>
            <a:r>
              <a:rPr lang="ru-RU" sz="2400" dirty="0" smtClean="0"/>
              <a:t>Выучить </a:t>
            </a:r>
            <a:r>
              <a:rPr lang="ru-RU" sz="2400" dirty="0" smtClean="0"/>
              <a:t>название нового понятия, его </a:t>
            </a:r>
            <a:r>
              <a:rPr lang="ru-RU" sz="2400" dirty="0" smtClean="0"/>
              <a:t>свойства</a:t>
            </a:r>
            <a:r>
              <a:rPr lang="ru-RU" sz="2400" dirty="0" smtClean="0"/>
              <a:t>.</a:t>
            </a:r>
            <a:r>
              <a:rPr lang="ru-RU" sz="2400" dirty="0" smtClean="0"/>
              <a:t/>
            </a:r>
            <a:br>
              <a:rPr lang="ru-RU" sz="2400" dirty="0" smtClean="0"/>
            </a:br>
            <a:r>
              <a:rPr lang="ru-RU" sz="2400" dirty="0" smtClean="0"/>
              <a:t>Нарисовать </a:t>
            </a:r>
            <a:r>
              <a:rPr lang="ru-RU" sz="2400" dirty="0" smtClean="0"/>
              <a:t>треугольник и построить к сторонам серединные </a:t>
            </a:r>
            <a:r>
              <a:rPr lang="ru-RU" sz="2400" dirty="0" smtClean="0"/>
              <a:t>перпендикуляры.</a:t>
            </a:r>
            <a:r>
              <a:rPr lang="ru-RU" sz="2400" dirty="0" smtClean="0"/>
              <a:t/>
            </a:r>
            <a:br>
              <a:rPr lang="ru-RU" sz="2400" dirty="0" smtClean="0"/>
            </a:br>
            <a:r>
              <a:rPr lang="ru-RU" sz="2400" dirty="0" smtClean="0"/>
              <a:t> </a:t>
            </a:r>
            <a:r>
              <a:rPr lang="ru-RU" sz="2400" dirty="0" smtClean="0"/>
              <a:t>Подумать, может </a:t>
            </a:r>
            <a:r>
              <a:rPr lang="ru-RU" sz="2400" dirty="0" smtClean="0"/>
              <a:t>ли точка не лежащая на серединном перпендикуляре к отрезку быть равноудаленной от его концов?</a:t>
            </a:r>
            <a:br>
              <a:rPr lang="ru-RU" sz="2400" dirty="0" smtClean="0"/>
            </a:br>
            <a:r>
              <a:rPr lang="ru-RU" sz="2400" dirty="0" smtClean="0"/>
              <a:t>Дополнительная задача: №623</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 презентации использовались</a:t>
            </a:r>
            <a:endParaRPr lang="ru-RU" sz="2400" dirty="0"/>
          </a:p>
        </p:txBody>
      </p:sp>
      <p:sp>
        <p:nvSpPr>
          <p:cNvPr id="3" name="Содержимое 2"/>
          <p:cNvSpPr>
            <a:spLocks noGrp="1"/>
          </p:cNvSpPr>
          <p:nvPr>
            <p:ph idx="1"/>
          </p:nvPr>
        </p:nvSpPr>
        <p:spPr/>
        <p:txBody>
          <a:bodyPr>
            <a:normAutofit/>
          </a:bodyPr>
          <a:lstStyle/>
          <a:p>
            <a:r>
              <a:rPr lang="ru-RU" sz="2400" dirty="0" smtClean="0"/>
              <a:t>Учебник «Математика 5» И.И.Зубаревой</a:t>
            </a:r>
          </a:p>
          <a:p>
            <a:r>
              <a:rPr lang="ru-RU" sz="2400" dirty="0" smtClean="0"/>
              <a:t>Занимательная математика на уроках 5-11 класс» Т.Д.Гавриловой</a:t>
            </a:r>
          </a:p>
          <a:p>
            <a:r>
              <a:rPr lang="ru-RU" sz="2400" dirty="0" smtClean="0"/>
              <a:t>Картинки из интернета</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192</Words>
  <Application>Microsoft Office PowerPoint</Application>
  <PresentationFormat>Экран (4:3)</PresentationFormat>
  <Paragraphs>22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Серединный перпендикуляр</vt:lpstr>
      <vt:lpstr>Очень часто зрительно мы видим с вами на одном рисунке разные вещи</vt:lpstr>
      <vt:lpstr>Посмотрите, на рисунки и скажите: какая дуга больше, какой отрезок больше или продолжением какой линии является отрезок</vt:lpstr>
      <vt:lpstr>Мы увидели, что в жизни бывают ситуации когда надо использовать логические умозаключения, иногда доказать можно практически, но иногда можно просто доказать, используя имеющиеся знания. Сегодня, мы должны познакомиться не только с новым понятием, но и постараемся найти его свойства.  Используя слова отрезок, прямая, перпендикуляр, середина отрезка опишите, что вы видите на рисунке.  Есть ли на этом рисунке еще равные отрезки? Какие? Как можно доказать?  (Сделайте чертеж на листке, и вырежьте его из бумаги)</vt:lpstr>
      <vt:lpstr>Слайд 5</vt:lpstr>
      <vt:lpstr>Слайд 6</vt:lpstr>
      <vt:lpstr>Решила баба Яга построить купальню на речке, тут появился  Кощей бессмертный и предложил построить им общую купальню. Как найти место на берегу, чтобы и от избушки Яги и до замка Кощея было одинаковое расстояние? На рисунке точки –это жилище нечисти. Помогите нечисти!</vt:lpstr>
      <vt:lpstr>Домашнее задание:  Выучить название нового понятия, его свойства. Нарисовать треугольник и построить к сторонам серединные перпендикуляры.  Подумать, может ли точка не лежащая на серединном перпендикуляре к отрезку быть равноудаленной от его концов? Дополнительная задача: №623</vt:lpstr>
      <vt:lpstr>В презентации использовались</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Серединный перпендикуляр</dc:title>
  <dc:creator>GALINA</dc:creator>
  <cp:lastModifiedBy>GALINA</cp:lastModifiedBy>
  <cp:revision>21</cp:revision>
  <dcterms:created xsi:type="dcterms:W3CDTF">2012-06-08T08:54:51Z</dcterms:created>
  <dcterms:modified xsi:type="dcterms:W3CDTF">2012-07-29T05:48:53Z</dcterms:modified>
</cp:coreProperties>
</file>