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1" d="100"/>
          <a:sy n="71" d="100"/>
        </p:scale>
        <p:origin x="-810" y="-3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8E2409-DF04-48DC-8FE1-1FFFBA9E2238}" type="datetimeFigureOut">
              <a:rPr lang="ru-RU" smtClean="0"/>
              <a:pPr/>
              <a:t>23.08.2012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F95CF4-62E9-4EAB-BFB8-AC490660EE2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EF95CF4-62E9-4EAB-BFB8-AC490660EE27}" type="slidenum">
              <a:rPr lang="ru-RU" smtClean="0"/>
              <a:pPr/>
              <a:t>16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D085B0CF-24BF-4E06-9979-5ECEB62E6044}" type="datetimeFigureOut">
              <a:rPr lang="ru-RU" smtClean="0"/>
              <a:pPr/>
              <a:t>23.08.2012</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CB7A572-4E71-4A5F-A5C4-1A000990F82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85B0CF-24BF-4E06-9979-5ECEB62E6044}" type="datetimeFigureOut">
              <a:rPr lang="ru-RU" smtClean="0"/>
              <a:pPr/>
              <a:t>23.08.2012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B7A572-4E71-4A5F-A5C4-1A000990F82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085B0CF-24BF-4E06-9979-5ECEB62E6044}" type="datetimeFigureOut">
              <a:rPr lang="ru-RU" smtClean="0"/>
              <a:pPr/>
              <a:t>23.08.2012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B7A572-4E71-4A5F-A5C4-1A000990F82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D085B0CF-24BF-4E06-9979-5ECEB62E6044}" type="datetimeFigureOut">
              <a:rPr lang="ru-RU" smtClean="0"/>
              <a:pPr/>
              <a:t>23.08.2012</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4CB7A572-4E71-4A5F-A5C4-1A000990F82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D085B0CF-24BF-4E06-9979-5ECEB62E6044}" type="datetimeFigureOut">
              <a:rPr lang="ru-RU" smtClean="0"/>
              <a:pPr/>
              <a:t>23.08.2012</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4CB7A572-4E71-4A5F-A5C4-1A000990F826}"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D085B0CF-24BF-4E06-9979-5ECEB62E6044}" type="datetimeFigureOut">
              <a:rPr lang="ru-RU" smtClean="0"/>
              <a:pPr/>
              <a:t>23.08.2012</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4CB7A572-4E71-4A5F-A5C4-1A000990F82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D085B0CF-24BF-4E06-9979-5ECEB62E6044}" type="datetimeFigureOut">
              <a:rPr lang="ru-RU" smtClean="0"/>
              <a:pPr/>
              <a:t>23.08.2012</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4CB7A572-4E71-4A5F-A5C4-1A000990F82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085B0CF-24BF-4E06-9979-5ECEB62E6044}" type="datetimeFigureOut">
              <a:rPr lang="ru-RU" smtClean="0"/>
              <a:pPr/>
              <a:t>23.08.2012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CB7A572-4E71-4A5F-A5C4-1A000990F82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D085B0CF-24BF-4E06-9979-5ECEB62E6044}" type="datetimeFigureOut">
              <a:rPr lang="ru-RU" smtClean="0"/>
              <a:pPr/>
              <a:t>23.08.2012</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4CB7A572-4E71-4A5F-A5C4-1A000990F82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D085B0CF-24BF-4E06-9979-5ECEB62E6044}" type="datetimeFigureOut">
              <a:rPr lang="ru-RU" smtClean="0"/>
              <a:pPr/>
              <a:t>23.08.2012</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4CB7A572-4E71-4A5F-A5C4-1A000990F82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D085B0CF-24BF-4E06-9979-5ECEB62E6044}" type="datetimeFigureOut">
              <a:rPr lang="ru-RU" smtClean="0"/>
              <a:pPr/>
              <a:t>23.08.2012</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4CB7A572-4E71-4A5F-A5C4-1A000990F82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085B0CF-24BF-4E06-9979-5ECEB62E6044}" type="datetimeFigureOut">
              <a:rPr lang="ru-RU" smtClean="0"/>
              <a:pPr/>
              <a:t>23.08.2012</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CB7A572-4E71-4A5F-A5C4-1A000990F82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700808"/>
            <a:ext cx="7272808" cy="1728192"/>
          </a:xfrm>
        </p:spPr>
        <p:txBody>
          <a:bodyPr/>
          <a:lstStyle/>
          <a:p>
            <a:pPr algn="ctr"/>
            <a:r>
              <a:rPr lang="ru-RU" dirty="0" smtClean="0"/>
              <a:t>Симметрия Вокруг Нас.</a:t>
            </a:r>
            <a:endParaRPr lang="ru-RU" dirty="0"/>
          </a:p>
        </p:txBody>
      </p:sp>
      <p:sp>
        <p:nvSpPr>
          <p:cNvPr id="3" name="Подзаголовок 2"/>
          <p:cNvSpPr>
            <a:spLocks noGrp="1"/>
          </p:cNvSpPr>
          <p:nvPr>
            <p:ph type="subTitle" idx="1"/>
          </p:nvPr>
        </p:nvSpPr>
        <p:spPr>
          <a:xfrm>
            <a:off x="3707904" y="3857628"/>
            <a:ext cx="5436096" cy="2811732"/>
          </a:xfrm>
        </p:spPr>
        <p:txBody>
          <a:bodyPr>
            <a:normAutofit lnSpcReduction="10000"/>
          </a:bodyPr>
          <a:lstStyle/>
          <a:p>
            <a:pPr algn="l"/>
            <a:r>
              <a:rPr lang="ru-RU" b="1" i="1" dirty="0" smtClean="0">
                <a:cs typeface="Kartika" pitchFamily="18" charset="0"/>
              </a:rPr>
              <a:t>Выполнила :</a:t>
            </a:r>
          </a:p>
          <a:p>
            <a:pPr algn="l"/>
            <a:r>
              <a:rPr lang="ru-RU" b="1" i="1" dirty="0" smtClean="0">
                <a:cs typeface="Kartika" pitchFamily="18" charset="0"/>
              </a:rPr>
              <a:t>Ученица   9  </a:t>
            </a:r>
            <a:r>
              <a:rPr lang="en-US" b="1" i="1" dirty="0" smtClean="0">
                <a:cs typeface="Kartika" pitchFamily="18" charset="0"/>
              </a:rPr>
              <a:t>“</a:t>
            </a:r>
            <a:r>
              <a:rPr lang="ru-RU" b="1" i="1" dirty="0" smtClean="0">
                <a:cs typeface="Kartika" pitchFamily="18" charset="0"/>
              </a:rPr>
              <a:t>Б</a:t>
            </a:r>
            <a:r>
              <a:rPr lang="en-US" b="1" i="1" dirty="0" smtClean="0">
                <a:cs typeface="Kartika" pitchFamily="18" charset="0"/>
              </a:rPr>
              <a:t>”</a:t>
            </a:r>
            <a:r>
              <a:rPr lang="ru-RU" b="1" i="1" dirty="0" smtClean="0">
                <a:cs typeface="Kartika" pitchFamily="18" charset="0"/>
              </a:rPr>
              <a:t>  класса</a:t>
            </a:r>
          </a:p>
          <a:p>
            <a:pPr algn="l"/>
            <a:r>
              <a:rPr lang="ru-RU" b="1" i="1" dirty="0" smtClean="0">
                <a:cs typeface="Kartika" pitchFamily="18" charset="0"/>
              </a:rPr>
              <a:t>МОУ   </a:t>
            </a:r>
            <a:r>
              <a:rPr lang="en-US" b="1" i="1" dirty="0" smtClean="0">
                <a:cs typeface="Kartika" pitchFamily="18" charset="0"/>
              </a:rPr>
              <a:t>“</a:t>
            </a:r>
            <a:r>
              <a:rPr lang="ru-RU" b="1" i="1" dirty="0" smtClean="0">
                <a:cs typeface="Kartika" pitchFamily="18" charset="0"/>
              </a:rPr>
              <a:t>СОШ</a:t>
            </a:r>
            <a:r>
              <a:rPr lang="en-US" b="1" i="1" dirty="0" smtClean="0">
                <a:cs typeface="Kartika" pitchFamily="18" charset="0"/>
              </a:rPr>
              <a:t>”</a:t>
            </a:r>
            <a:r>
              <a:rPr lang="ru-RU" b="1" i="1" dirty="0" smtClean="0">
                <a:cs typeface="Kartika" pitchFamily="18" charset="0"/>
              </a:rPr>
              <a:t>  №23</a:t>
            </a:r>
          </a:p>
          <a:p>
            <a:pPr algn="l"/>
            <a:r>
              <a:rPr lang="ru-RU" b="1" i="1" dirty="0" smtClean="0">
                <a:cs typeface="Kartika" pitchFamily="18" charset="0"/>
              </a:rPr>
              <a:t>Харченко </a:t>
            </a:r>
            <a:r>
              <a:rPr lang="ru-RU" b="1" i="1" dirty="0" smtClean="0">
                <a:cs typeface="Kartika" pitchFamily="18" charset="0"/>
              </a:rPr>
              <a:t>Мария</a:t>
            </a:r>
          </a:p>
          <a:p>
            <a:pPr algn="l"/>
            <a:r>
              <a:rPr lang="ru-RU" b="1" i="1" dirty="0" smtClean="0">
                <a:cs typeface="Kartika" pitchFamily="18" charset="0"/>
              </a:rPr>
              <a:t>Руководитель:</a:t>
            </a:r>
          </a:p>
          <a:p>
            <a:pPr algn="l"/>
            <a:r>
              <a:rPr lang="ru-RU" b="1" i="1" dirty="0" smtClean="0">
                <a:cs typeface="Kartika" pitchFamily="18" charset="0"/>
              </a:rPr>
              <a:t>Кочеткова М.А.</a:t>
            </a:r>
          </a:p>
          <a:p>
            <a:pPr algn="l"/>
            <a:endParaRPr lang="ru-RU" b="1" i="1" dirty="0" smtClean="0">
              <a:cs typeface="Kartika" pitchFamily="18" charset="0"/>
            </a:endParaRPr>
          </a:p>
          <a:p>
            <a:pPr algn="l"/>
            <a:endParaRPr lang="ru-RU" b="1" i="1" dirty="0" smtClean="0">
              <a:cs typeface="Kartika" pitchFamily="18" charset="0"/>
            </a:endParaRPr>
          </a:p>
          <a:p>
            <a:pPr algn="l"/>
            <a:endParaRPr lang="ru-RU" b="1" i="1" dirty="0">
              <a:cs typeface="Kartika" pitchFamily="18" charset="0"/>
            </a:endParaRPr>
          </a:p>
        </p:txBody>
      </p:sp>
      <p:pic>
        <p:nvPicPr>
          <p:cNvPr id="1026" name="Picture 2" descr="C:\Documents and Settings\masha\Рабочий стол\0_1d25_888e1497_XL.jpeg"/>
          <p:cNvPicPr>
            <a:picLocks noChangeAspect="1" noChangeArrowheads="1"/>
          </p:cNvPicPr>
          <p:nvPr/>
        </p:nvPicPr>
        <p:blipFill>
          <a:blip r:embed="rId2" cstate="print"/>
          <a:srcRect/>
          <a:stretch>
            <a:fillRect/>
          </a:stretch>
        </p:blipFill>
        <p:spPr bwMode="auto">
          <a:xfrm rot="489139">
            <a:off x="537113" y="3914471"/>
            <a:ext cx="2941896" cy="2206422"/>
          </a:xfrm>
          <a:prstGeom prst="rect">
            <a:avLst/>
          </a:prstGeom>
          <a:noFill/>
        </p:spPr>
      </p:pic>
      <p:pic>
        <p:nvPicPr>
          <p:cNvPr id="1027" name="Picture 3" descr="C:\Documents and Settings\masha\Рабочий стол\flower symmetry.jpg"/>
          <p:cNvPicPr>
            <a:picLocks noChangeAspect="1" noChangeArrowheads="1"/>
          </p:cNvPicPr>
          <p:nvPr/>
        </p:nvPicPr>
        <p:blipFill>
          <a:blip r:embed="rId3" cstate="print"/>
          <a:srcRect/>
          <a:stretch>
            <a:fillRect/>
          </a:stretch>
        </p:blipFill>
        <p:spPr bwMode="auto">
          <a:xfrm rot="20585314">
            <a:off x="560482" y="682765"/>
            <a:ext cx="2709198" cy="2031899"/>
          </a:xfrm>
          <a:prstGeom prst="rect">
            <a:avLst/>
          </a:prstGeom>
          <a:noFill/>
        </p:spPr>
      </p:pic>
      <p:pic>
        <p:nvPicPr>
          <p:cNvPr id="1028" name="Picture 4" descr="C:\Documents and Settings\masha\Рабочий стол\0_20ab_4eedac78_L.jpg"/>
          <p:cNvPicPr>
            <a:picLocks noChangeAspect="1" noChangeArrowheads="1"/>
          </p:cNvPicPr>
          <p:nvPr/>
        </p:nvPicPr>
        <p:blipFill>
          <a:blip r:embed="rId4" cstate="print"/>
          <a:srcRect/>
          <a:stretch>
            <a:fillRect/>
          </a:stretch>
        </p:blipFill>
        <p:spPr bwMode="auto">
          <a:xfrm rot="1214133">
            <a:off x="5085734" y="259590"/>
            <a:ext cx="1923818" cy="236923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blinds(horizontal)">
                                      <p:cBhvr>
                                        <p:cTn id="42" dur="500"/>
                                        <p:tgtEl>
                                          <p:spTgt spid="10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blinds(horizontal)">
                                      <p:cBhvr>
                                        <p:cTn id="47" dur="500"/>
                                        <p:tgtEl>
                                          <p:spTgt spid="102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blinds(horizontal)">
                                      <p:cBhvr>
                                        <p:cTn id="5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652120" cy="1124744"/>
          </a:xfrm>
        </p:spPr>
        <p:txBody>
          <a:bodyPr>
            <a:normAutofit fontScale="90000"/>
          </a:bodyPr>
          <a:lstStyle/>
          <a:p>
            <a:r>
              <a:rPr lang="ru-RU" dirty="0" smtClean="0"/>
              <a:t>Симметрия в технике </a:t>
            </a:r>
            <a:endParaRPr lang="ru-RU" dirty="0"/>
          </a:p>
        </p:txBody>
      </p:sp>
      <p:sp>
        <p:nvSpPr>
          <p:cNvPr id="3" name="Содержимое 2"/>
          <p:cNvSpPr>
            <a:spLocks noGrp="1"/>
          </p:cNvSpPr>
          <p:nvPr>
            <p:ph idx="1"/>
          </p:nvPr>
        </p:nvSpPr>
        <p:spPr>
          <a:xfrm>
            <a:off x="0" y="836712"/>
            <a:ext cx="4932040" cy="3096344"/>
          </a:xfrm>
        </p:spPr>
        <p:txBody>
          <a:bodyPr>
            <a:normAutofit/>
          </a:bodyPr>
          <a:lstStyle/>
          <a:p>
            <a:pPr>
              <a:buNone/>
            </a:pPr>
            <a:r>
              <a:rPr lang="ru-RU" sz="2400" dirty="0" smtClean="0"/>
              <a:t>     Симметрия в технике</a:t>
            </a:r>
          </a:p>
          <a:p>
            <a:pPr>
              <a:buNone/>
            </a:pPr>
            <a:r>
              <a:rPr lang="ru-RU" sz="2400" dirty="0" smtClean="0"/>
              <a:t>     наблюдается очень часто.</a:t>
            </a:r>
          </a:p>
          <a:p>
            <a:pPr>
              <a:buNone/>
            </a:pPr>
            <a:r>
              <a:rPr lang="ru-RU" sz="2400" dirty="0" smtClean="0"/>
              <a:t>     Я думаю люди это делают, потому что такой техникой удобнее пользоваться.</a:t>
            </a:r>
            <a:endParaRPr lang="ru-RU" sz="2400" dirty="0"/>
          </a:p>
        </p:txBody>
      </p:sp>
      <p:pic>
        <p:nvPicPr>
          <p:cNvPr id="7170" name="Picture 2" descr="C:\Documents and Settings\masha\Рабочий стол\19360706_audio-technica_ath-sj3_2.jpg"/>
          <p:cNvPicPr>
            <a:picLocks noChangeAspect="1" noChangeArrowheads="1"/>
          </p:cNvPicPr>
          <p:nvPr/>
        </p:nvPicPr>
        <p:blipFill>
          <a:blip r:embed="rId2" cstate="print"/>
          <a:srcRect/>
          <a:stretch>
            <a:fillRect/>
          </a:stretch>
        </p:blipFill>
        <p:spPr bwMode="auto">
          <a:xfrm>
            <a:off x="5652120" y="548680"/>
            <a:ext cx="2160240" cy="2160240"/>
          </a:xfrm>
          <a:prstGeom prst="rect">
            <a:avLst/>
          </a:prstGeom>
          <a:noFill/>
        </p:spPr>
      </p:pic>
      <p:pic>
        <p:nvPicPr>
          <p:cNvPr id="7171" name="Picture 3" descr="C:\Documents and Settings\masha\Рабочий стол\394pxClassical_Guitar_two_views.jpg"/>
          <p:cNvPicPr>
            <a:picLocks noChangeAspect="1" noChangeArrowheads="1"/>
          </p:cNvPicPr>
          <p:nvPr/>
        </p:nvPicPr>
        <p:blipFill>
          <a:blip r:embed="rId3" cstate="print"/>
          <a:srcRect/>
          <a:stretch>
            <a:fillRect/>
          </a:stretch>
        </p:blipFill>
        <p:spPr bwMode="auto">
          <a:xfrm>
            <a:off x="4716016" y="3068960"/>
            <a:ext cx="2376264" cy="3618677"/>
          </a:xfrm>
          <a:prstGeom prst="rect">
            <a:avLst/>
          </a:prstGeom>
          <a:noFill/>
        </p:spPr>
      </p:pic>
      <p:pic>
        <p:nvPicPr>
          <p:cNvPr id="7172" name="Picture 4" descr="C:\Documents and Settings\masha\Рабочий стол\up.jpg"/>
          <p:cNvPicPr>
            <a:picLocks noChangeAspect="1" noChangeArrowheads="1"/>
          </p:cNvPicPr>
          <p:nvPr/>
        </p:nvPicPr>
        <p:blipFill>
          <a:blip r:embed="rId4" cstate="print"/>
          <a:srcRect/>
          <a:stretch>
            <a:fillRect/>
          </a:stretch>
        </p:blipFill>
        <p:spPr bwMode="auto">
          <a:xfrm>
            <a:off x="7164288" y="3933056"/>
            <a:ext cx="1784803" cy="2355941"/>
          </a:xfrm>
          <a:prstGeom prst="rect">
            <a:avLst/>
          </a:prstGeom>
          <a:noFill/>
        </p:spPr>
      </p:pic>
      <p:pic>
        <p:nvPicPr>
          <p:cNvPr id="7173" name="Picture 5" descr="C:\Documents and Settings\masha\Рабочий стол\0_7a0e_6e25e59e_XL.jpeg"/>
          <p:cNvPicPr>
            <a:picLocks noChangeAspect="1" noChangeArrowheads="1"/>
          </p:cNvPicPr>
          <p:nvPr/>
        </p:nvPicPr>
        <p:blipFill>
          <a:blip r:embed="rId5" cstate="print"/>
          <a:srcRect/>
          <a:stretch>
            <a:fillRect/>
          </a:stretch>
        </p:blipFill>
        <p:spPr bwMode="auto">
          <a:xfrm>
            <a:off x="179512" y="2924944"/>
            <a:ext cx="4416490" cy="331236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7173"/>
                                        </p:tgtEl>
                                        <p:attrNameLst>
                                          <p:attrName>style.visibility</p:attrName>
                                        </p:attrNameLst>
                                      </p:cBhvr>
                                      <p:to>
                                        <p:strVal val="visible"/>
                                      </p:to>
                                    </p:set>
                                    <p:anim calcmode="lin" valueType="num">
                                      <p:cBhvr>
                                        <p:cTn id="26" dur="1000" fill="hold"/>
                                        <p:tgtEl>
                                          <p:spTgt spid="7173"/>
                                        </p:tgtEl>
                                        <p:attrNameLst>
                                          <p:attrName>ppt_w</p:attrName>
                                        </p:attrNameLst>
                                      </p:cBhvr>
                                      <p:tavLst>
                                        <p:tav tm="0">
                                          <p:val>
                                            <p:strVal val="#ppt_w+.3"/>
                                          </p:val>
                                        </p:tav>
                                        <p:tav tm="100000">
                                          <p:val>
                                            <p:strVal val="#ppt_w"/>
                                          </p:val>
                                        </p:tav>
                                      </p:tavLst>
                                    </p:anim>
                                    <p:anim calcmode="lin" valueType="num">
                                      <p:cBhvr>
                                        <p:cTn id="27" dur="1000" fill="hold"/>
                                        <p:tgtEl>
                                          <p:spTgt spid="7173"/>
                                        </p:tgtEl>
                                        <p:attrNameLst>
                                          <p:attrName>ppt_h</p:attrName>
                                        </p:attrNameLst>
                                      </p:cBhvr>
                                      <p:tavLst>
                                        <p:tav tm="0">
                                          <p:val>
                                            <p:strVal val="#ppt_h"/>
                                          </p:val>
                                        </p:tav>
                                        <p:tav tm="100000">
                                          <p:val>
                                            <p:strVal val="#ppt_h"/>
                                          </p:val>
                                        </p:tav>
                                      </p:tavLst>
                                    </p:anim>
                                    <p:animEffect transition="in" filter="fade">
                                      <p:cBhvr>
                                        <p:cTn id="28" dur="1000"/>
                                        <p:tgtEl>
                                          <p:spTgt spid="717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7171"/>
                                        </p:tgtEl>
                                        <p:attrNameLst>
                                          <p:attrName>style.visibility</p:attrName>
                                        </p:attrNameLst>
                                      </p:cBhvr>
                                      <p:to>
                                        <p:strVal val="visible"/>
                                      </p:to>
                                    </p:set>
                                    <p:animEffect transition="in" filter="dissolve">
                                      <p:cBhvr>
                                        <p:cTn id="33" dur="500"/>
                                        <p:tgtEl>
                                          <p:spTgt spid="717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72"/>
                                        </p:tgtEl>
                                        <p:attrNameLst>
                                          <p:attrName>style.visibility</p:attrName>
                                        </p:attrNameLst>
                                      </p:cBhvr>
                                      <p:to>
                                        <p:strVal val="visible"/>
                                      </p:to>
                                    </p:set>
                                    <p:animEffect transition="in" filter="fade">
                                      <p:cBhvr>
                                        <p:cTn id="38" dur="2000"/>
                                        <p:tgtEl>
                                          <p:spTgt spid="7172"/>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7170"/>
                                        </p:tgtEl>
                                        <p:attrNameLst>
                                          <p:attrName>style.visibility</p:attrName>
                                        </p:attrNameLst>
                                      </p:cBhvr>
                                      <p:to>
                                        <p:strVal val="visible"/>
                                      </p:to>
                                    </p:set>
                                    <p:anim calcmode="lin" valueType="num">
                                      <p:cBhvr>
                                        <p:cTn id="43" dur="1000" fill="hold"/>
                                        <p:tgtEl>
                                          <p:spTgt spid="7170"/>
                                        </p:tgtEl>
                                        <p:attrNameLst>
                                          <p:attrName>ppt_w</p:attrName>
                                        </p:attrNameLst>
                                      </p:cBhvr>
                                      <p:tavLst>
                                        <p:tav tm="0">
                                          <p:val>
                                            <p:strVal val="#ppt_w+.3"/>
                                          </p:val>
                                        </p:tav>
                                        <p:tav tm="100000">
                                          <p:val>
                                            <p:strVal val="#ppt_w"/>
                                          </p:val>
                                        </p:tav>
                                      </p:tavLst>
                                    </p:anim>
                                    <p:anim calcmode="lin" valueType="num">
                                      <p:cBhvr>
                                        <p:cTn id="44" dur="1000" fill="hold"/>
                                        <p:tgtEl>
                                          <p:spTgt spid="7170"/>
                                        </p:tgtEl>
                                        <p:attrNameLst>
                                          <p:attrName>ppt_h</p:attrName>
                                        </p:attrNameLst>
                                      </p:cBhvr>
                                      <p:tavLst>
                                        <p:tav tm="0">
                                          <p:val>
                                            <p:strVal val="#ppt_h"/>
                                          </p:val>
                                        </p:tav>
                                        <p:tav tm="100000">
                                          <p:val>
                                            <p:strVal val="#ppt_h"/>
                                          </p:val>
                                        </p:tav>
                                      </p:tavLst>
                                    </p:anim>
                                    <p:animEffect transition="in" filter="fade">
                                      <p:cBhvr>
                                        <p:cTn id="45"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724128" cy="1196752"/>
          </a:xfrm>
        </p:spPr>
        <p:txBody>
          <a:bodyPr/>
          <a:lstStyle/>
          <a:p>
            <a:r>
              <a:rPr lang="ru-RU" dirty="0" smtClean="0"/>
              <a:t>Симметрия в быту :</a:t>
            </a:r>
            <a:endParaRPr lang="ru-RU" dirty="0"/>
          </a:p>
        </p:txBody>
      </p:sp>
      <p:sp>
        <p:nvSpPr>
          <p:cNvPr id="3" name="Содержимое 2"/>
          <p:cNvSpPr>
            <a:spLocks noGrp="1"/>
          </p:cNvSpPr>
          <p:nvPr>
            <p:ph idx="1"/>
          </p:nvPr>
        </p:nvSpPr>
        <p:spPr>
          <a:xfrm>
            <a:off x="0" y="980728"/>
            <a:ext cx="8229600" cy="4572000"/>
          </a:xfrm>
        </p:spPr>
        <p:txBody>
          <a:bodyPr/>
          <a:lstStyle/>
          <a:p>
            <a:r>
              <a:rPr lang="ru-RU" dirty="0" smtClean="0"/>
              <a:t>Орнамент и Бордюры</a:t>
            </a:r>
            <a:endParaRPr lang="ru-RU" dirty="0"/>
          </a:p>
        </p:txBody>
      </p:sp>
      <p:pic>
        <p:nvPicPr>
          <p:cNvPr id="8194" name="Picture 2" descr="C:\Documents and Settings\masha\Рабочий стол\YZOR2.jpg"/>
          <p:cNvPicPr>
            <a:picLocks noChangeAspect="1" noChangeArrowheads="1"/>
          </p:cNvPicPr>
          <p:nvPr/>
        </p:nvPicPr>
        <p:blipFill>
          <a:blip r:embed="rId2" cstate="print"/>
          <a:srcRect/>
          <a:stretch>
            <a:fillRect/>
          </a:stretch>
        </p:blipFill>
        <p:spPr bwMode="auto">
          <a:xfrm>
            <a:off x="179512" y="1484784"/>
            <a:ext cx="6350000" cy="2108200"/>
          </a:xfrm>
          <a:prstGeom prst="rect">
            <a:avLst/>
          </a:prstGeom>
          <a:noFill/>
        </p:spPr>
      </p:pic>
      <p:pic>
        <p:nvPicPr>
          <p:cNvPr id="8195" name="Picture 3" descr="C:\Documents and Settings\masha\Рабочий стол\stock-vector--versions-of-abstract-ornament-in-vintage-style-symmetric-inward-isolated-vector-illustration-15492817.jpg"/>
          <p:cNvPicPr>
            <a:picLocks noChangeAspect="1" noChangeArrowheads="1"/>
          </p:cNvPicPr>
          <p:nvPr/>
        </p:nvPicPr>
        <p:blipFill>
          <a:blip r:embed="rId3" cstate="print"/>
          <a:srcRect/>
          <a:stretch>
            <a:fillRect/>
          </a:stretch>
        </p:blipFill>
        <p:spPr bwMode="auto">
          <a:xfrm>
            <a:off x="6695728" y="2348880"/>
            <a:ext cx="2448272" cy="3584970"/>
          </a:xfrm>
          <a:prstGeom prst="rect">
            <a:avLst/>
          </a:prstGeom>
          <a:noFill/>
        </p:spPr>
      </p:pic>
      <p:pic>
        <p:nvPicPr>
          <p:cNvPr id="8196" name="Picture 4" descr="C:\Documents and Settings\masha\Рабочий стол\0228086801.gif"/>
          <p:cNvPicPr>
            <a:picLocks noChangeAspect="1" noChangeArrowheads="1"/>
          </p:cNvPicPr>
          <p:nvPr/>
        </p:nvPicPr>
        <p:blipFill>
          <a:blip r:embed="rId4" cstate="print"/>
          <a:srcRect/>
          <a:stretch>
            <a:fillRect/>
          </a:stretch>
        </p:blipFill>
        <p:spPr bwMode="auto">
          <a:xfrm>
            <a:off x="395536" y="3789040"/>
            <a:ext cx="3384376" cy="291087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p:cTn id="19" dur="1000" fill="hold"/>
                                        <p:tgtEl>
                                          <p:spTgt spid="8194"/>
                                        </p:tgtEl>
                                        <p:attrNameLst>
                                          <p:attrName>ppt_x</p:attrName>
                                        </p:attrNameLst>
                                      </p:cBhvr>
                                      <p:tavLst>
                                        <p:tav tm="0">
                                          <p:val>
                                            <p:strVal val="#ppt_x-.2"/>
                                          </p:val>
                                        </p:tav>
                                        <p:tav tm="100000">
                                          <p:val>
                                            <p:strVal val="#ppt_x"/>
                                          </p:val>
                                        </p:tav>
                                      </p:tavLst>
                                    </p:anim>
                                    <p:anim calcmode="lin" valueType="num">
                                      <p:cBhvr>
                                        <p:cTn id="20"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194"/>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8196"/>
                                        </p:tgtEl>
                                        <p:attrNameLst>
                                          <p:attrName>style.visibility</p:attrName>
                                        </p:attrNameLst>
                                      </p:cBhvr>
                                      <p:to>
                                        <p:strVal val="visible"/>
                                      </p:to>
                                    </p:set>
                                    <p:anim calcmode="lin" valueType="num">
                                      <p:cBhvr>
                                        <p:cTn id="26" dur="1000" fill="hold"/>
                                        <p:tgtEl>
                                          <p:spTgt spid="8196"/>
                                        </p:tgtEl>
                                        <p:attrNameLst>
                                          <p:attrName>ppt_x</p:attrName>
                                        </p:attrNameLst>
                                      </p:cBhvr>
                                      <p:tavLst>
                                        <p:tav tm="0">
                                          <p:val>
                                            <p:strVal val="#ppt_x-.2"/>
                                          </p:val>
                                        </p:tav>
                                        <p:tav tm="100000">
                                          <p:val>
                                            <p:strVal val="#ppt_x"/>
                                          </p:val>
                                        </p:tav>
                                      </p:tavLst>
                                    </p:anim>
                                    <p:anim calcmode="lin" valueType="num">
                                      <p:cBhvr>
                                        <p:cTn id="27" dur="1000" fill="hold"/>
                                        <p:tgtEl>
                                          <p:spTgt spid="819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8196"/>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8195"/>
                                        </p:tgtEl>
                                        <p:attrNameLst>
                                          <p:attrName>style.visibility</p:attrName>
                                        </p:attrNameLst>
                                      </p:cBhvr>
                                      <p:to>
                                        <p:strVal val="visible"/>
                                      </p:to>
                                    </p:set>
                                    <p:anim calcmode="lin" valueType="num">
                                      <p:cBhvr>
                                        <p:cTn id="33" dur="1000" fill="hold"/>
                                        <p:tgtEl>
                                          <p:spTgt spid="8195"/>
                                        </p:tgtEl>
                                        <p:attrNameLst>
                                          <p:attrName>ppt_x</p:attrName>
                                        </p:attrNameLst>
                                      </p:cBhvr>
                                      <p:tavLst>
                                        <p:tav tm="0">
                                          <p:val>
                                            <p:strVal val="#ppt_x-.2"/>
                                          </p:val>
                                        </p:tav>
                                        <p:tav tm="100000">
                                          <p:val>
                                            <p:strVal val="#ppt_x"/>
                                          </p:val>
                                        </p:tav>
                                      </p:tavLst>
                                    </p:anim>
                                    <p:anim calcmode="lin" valueType="num">
                                      <p:cBhvr>
                                        <p:cTn id="34" dur="1000" fill="hold"/>
                                        <p:tgtEl>
                                          <p:spTgt spid="8195"/>
                                        </p:tgtEl>
                                        <p:attrNameLst>
                                          <p:attrName>ppt_y</p:attrName>
                                        </p:attrNameLst>
                                      </p:cBhvr>
                                      <p:tavLst>
                                        <p:tav tm="0">
                                          <p:val>
                                            <p:strVal val="#ppt_y"/>
                                          </p:val>
                                        </p:tav>
                                        <p:tav tm="100000">
                                          <p:val>
                                            <p:strVal val="#ppt_y"/>
                                          </p:val>
                                        </p:tav>
                                      </p:tavLst>
                                    </p:anim>
                                    <p:animEffect transition="in" filter="wipe(right)" prLst="gradientSize: 0.1">
                                      <p:cBhvr>
                                        <p:cTn id="35"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588224" cy="1268760"/>
          </a:xfrm>
        </p:spPr>
        <p:txBody>
          <a:bodyPr/>
          <a:lstStyle/>
          <a:p>
            <a:r>
              <a:rPr lang="ru-RU" dirty="0" smtClean="0"/>
              <a:t>Симметрия в искусстве:</a:t>
            </a:r>
            <a:endParaRPr lang="ru-RU" dirty="0"/>
          </a:p>
        </p:txBody>
      </p:sp>
      <p:sp>
        <p:nvSpPr>
          <p:cNvPr id="3" name="Содержимое 2"/>
          <p:cNvSpPr>
            <a:spLocks noGrp="1"/>
          </p:cNvSpPr>
          <p:nvPr>
            <p:ph idx="1"/>
          </p:nvPr>
        </p:nvSpPr>
        <p:spPr>
          <a:xfrm>
            <a:off x="0" y="980728"/>
            <a:ext cx="5580112" cy="5877272"/>
          </a:xfrm>
        </p:spPr>
        <p:txBody>
          <a:bodyPr>
            <a:normAutofit fontScale="70000" lnSpcReduction="20000"/>
          </a:bodyPr>
          <a:lstStyle/>
          <a:p>
            <a:r>
              <a:rPr lang="ru-RU" dirty="0" smtClean="0"/>
              <a:t>В архитектуре:</a:t>
            </a:r>
          </a:p>
          <a:p>
            <a:pPr>
              <a:buNone/>
            </a:pPr>
            <a:r>
              <a:rPr lang="ru-RU" dirty="0" smtClean="0"/>
              <a:t>Архитектура бесконечно разнообразна.  И все же самый древний храм и современный дом, подобно человеческим лицам, имеют множество общих черт. В своем творчестве архитекторы располагают  только строительным материалом и пространством. Все остальное в архитектурном облике здания архитектор создает собственной фантазией. В качестве художественных средств он использует композицию, пропорциональное соотношение здания и его частей, живопись и скульптуру, окружающую природу и застройку. </a:t>
            </a:r>
          </a:p>
          <a:p>
            <a:pPr>
              <a:buNone/>
            </a:pPr>
            <a:r>
              <a:rPr lang="ru-RU" dirty="0" smtClean="0"/>
              <a:t>    Наиболее ясны и уравновешены здания с симметричной композицией.</a:t>
            </a:r>
            <a:endParaRPr lang="ru-RU" dirty="0"/>
          </a:p>
        </p:txBody>
      </p:sp>
      <p:pic>
        <p:nvPicPr>
          <p:cNvPr id="9218" name="Picture 2" descr="C:\Documents and Settings\masha\Рабочий стол\501475.jpg"/>
          <p:cNvPicPr>
            <a:picLocks noChangeAspect="1" noChangeArrowheads="1"/>
          </p:cNvPicPr>
          <p:nvPr/>
        </p:nvPicPr>
        <p:blipFill>
          <a:blip r:embed="rId2" cstate="print"/>
          <a:srcRect/>
          <a:stretch>
            <a:fillRect/>
          </a:stretch>
        </p:blipFill>
        <p:spPr bwMode="auto">
          <a:xfrm>
            <a:off x="6390246" y="332656"/>
            <a:ext cx="2753754" cy="2132856"/>
          </a:xfrm>
          <a:prstGeom prst="rect">
            <a:avLst/>
          </a:prstGeom>
          <a:noFill/>
        </p:spPr>
      </p:pic>
      <p:pic>
        <p:nvPicPr>
          <p:cNvPr id="9219" name="Picture 3" descr="C:\Documents and Settings\masha\Рабочий стол\P7100059.jpg"/>
          <p:cNvPicPr>
            <a:picLocks noChangeAspect="1" noChangeArrowheads="1"/>
          </p:cNvPicPr>
          <p:nvPr/>
        </p:nvPicPr>
        <p:blipFill>
          <a:blip r:embed="rId3" cstate="print"/>
          <a:srcRect/>
          <a:stretch>
            <a:fillRect/>
          </a:stretch>
        </p:blipFill>
        <p:spPr bwMode="auto">
          <a:xfrm>
            <a:off x="6167670" y="2492896"/>
            <a:ext cx="2976330" cy="2232248"/>
          </a:xfrm>
          <a:prstGeom prst="rect">
            <a:avLst/>
          </a:prstGeom>
          <a:noFill/>
        </p:spPr>
      </p:pic>
      <p:pic>
        <p:nvPicPr>
          <p:cNvPr id="9220" name="Picture 4" descr="C:\Documents and Settings\masha\Рабочий стол\image_20941.jpg"/>
          <p:cNvPicPr>
            <a:picLocks noChangeAspect="1" noChangeArrowheads="1"/>
          </p:cNvPicPr>
          <p:nvPr/>
        </p:nvPicPr>
        <p:blipFill>
          <a:blip r:embed="rId4" cstate="print"/>
          <a:srcRect/>
          <a:stretch>
            <a:fillRect/>
          </a:stretch>
        </p:blipFill>
        <p:spPr bwMode="auto">
          <a:xfrm>
            <a:off x="5800547" y="4625753"/>
            <a:ext cx="3343453" cy="223224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500"/>
                                        <p:tgtEl>
                                          <p:spTgt spid="3">
                                            <p:txEl>
                                              <p:pRg st="0" end="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9218"/>
                                        </p:tgtEl>
                                        <p:attrNameLst>
                                          <p:attrName>style.visibility</p:attrName>
                                        </p:attrNameLst>
                                      </p:cBhvr>
                                      <p:to>
                                        <p:strVal val="visible"/>
                                      </p:to>
                                    </p:set>
                                    <p:anim calcmode="lin" valueType="num">
                                      <p:cBhvr>
                                        <p:cTn id="25" dur="1000" fill="hold"/>
                                        <p:tgtEl>
                                          <p:spTgt spid="9218"/>
                                        </p:tgtEl>
                                        <p:attrNameLst>
                                          <p:attrName>ppt_w</p:attrName>
                                        </p:attrNameLst>
                                      </p:cBhvr>
                                      <p:tavLst>
                                        <p:tav tm="0">
                                          <p:val>
                                            <p:fltVal val="0"/>
                                          </p:val>
                                        </p:tav>
                                        <p:tav tm="100000">
                                          <p:val>
                                            <p:strVal val="#ppt_w"/>
                                          </p:val>
                                        </p:tav>
                                      </p:tavLst>
                                    </p:anim>
                                    <p:anim calcmode="lin" valueType="num">
                                      <p:cBhvr>
                                        <p:cTn id="26" dur="1000" fill="hold"/>
                                        <p:tgtEl>
                                          <p:spTgt spid="9218"/>
                                        </p:tgtEl>
                                        <p:attrNameLst>
                                          <p:attrName>ppt_h</p:attrName>
                                        </p:attrNameLst>
                                      </p:cBhvr>
                                      <p:tavLst>
                                        <p:tav tm="0">
                                          <p:val>
                                            <p:fltVal val="0"/>
                                          </p:val>
                                        </p:tav>
                                        <p:tav tm="100000">
                                          <p:val>
                                            <p:strVal val="#ppt_h"/>
                                          </p:val>
                                        </p:tav>
                                      </p:tavLst>
                                    </p:anim>
                                    <p:anim calcmode="lin" valueType="num">
                                      <p:cBhvr>
                                        <p:cTn id="27" dur="1000" fill="hold"/>
                                        <p:tgtEl>
                                          <p:spTgt spid="921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92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9219"/>
                                        </p:tgtEl>
                                        <p:attrNameLst>
                                          <p:attrName>style.visibility</p:attrName>
                                        </p:attrNameLst>
                                      </p:cBhvr>
                                      <p:to>
                                        <p:strVal val="visible"/>
                                      </p:to>
                                    </p:set>
                                    <p:anim calcmode="lin" valueType="num">
                                      <p:cBhvr>
                                        <p:cTn id="33" dur="1000" fill="hold"/>
                                        <p:tgtEl>
                                          <p:spTgt spid="9219"/>
                                        </p:tgtEl>
                                        <p:attrNameLst>
                                          <p:attrName>ppt_x</p:attrName>
                                        </p:attrNameLst>
                                      </p:cBhvr>
                                      <p:tavLst>
                                        <p:tav tm="0">
                                          <p:val>
                                            <p:strVal val="#ppt_x-.2"/>
                                          </p:val>
                                        </p:tav>
                                        <p:tav tm="100000">
                                          <p:val>
                                            <p:strVal val="#ppt_x"/>
                                          </p:val>
                                        </p:tav>
                                      </p:tavLst>
                                    </p:anim>
                                    <p:anim calcmode="lin" valueType="num">
                                      <p:cBhvr>
                                        <p:cTn id="34" dur="1000" fill="hold"/>
                                        <p:tgtEl>
                                          <p:spTgt spid="9219"/>
                                        </p:tgtEl>
                                        <p:attrNameLst>
                                          <p:attrName>ppt_y</p:attrName>
                                        </p:attrNameLst>
                                      </p:cBhvr>
                                      <p:tavLst>
                                        <p:tav tm="0">
                                          <p:val>
                                            <p:strVal val="#ppt_y"/>
                                          </p:val>
                                        </p:tav>
                                        <p:tav tm="100000">
                                          <p:val>
                                            <p:strVal val="#ppt_y"/>
                                          </p:val>
                                        </p:tav>
                                      </p:tavLst>
                                    </p:anim>
                                    <p:animEffect transition="in" filter="wipe(right)" prLst="gradientSize: 0.1">
                                      <p:cBhvr>
                                        <p:cTn id="35" dur="1000"/>
                                        <p:tgtEl>
                                          <p:spTgt spid="9219"/>
                                        </p:tgtEl>
                                      </p:cBhvr>
                                    </p:animEffect>
                                  </p:childTnLst>
                                </p:cTn>
                              </p:par>
                            </p:childTnLst>
                          </p:cTn>
                        </p:par>
                      </p:childTnLst>
                    </p:cTn>
                  </p:par>
                  <p:par>
                    <p:cTn id="36" fill="hold">
                      <p:stCondLst>
                        <p:cond delay="indefinite"/>
                      </p:stCondLst>
                      <p:childTnLst>
                        <p:par>
                          <p:cTn id="37" fill="hold">
                            <p:stCondLst>
                              <p:cond delay="0"/>
                            </p:stCondLst>
                            <p:childTnLst>
                              <p:par>
                                <p:cTn id="38" presetID="34" presetClass="entr" presetSubtype="0" fill="hold" nodeType="clickEffect">
                                  <p:stCondLst>
                                    <p:cond delay="0"/>
                                  </p:stCondLst>
                                  <p:childTnLst>
                                    <p:set>
                                      <p:cBhvr>
                                        <p:cTn id="39" dur="1" fill="hold">
                                          <p:stCondLst>
                                            <p:cond delay="0"/>
                                          </p:stCondLst>
                                        </p:cTn>
                                        <p:tgtEl>
                                          <p:spTgt spid="9220"/>
                                        </p:tgtEl>
                                        <p:attrNameLst>
                                          <p:attrName>style.visibility</p:attrName>
                                        </p:attrNameLst>
                                      </p:cBhvr>
                                      <p:to>
                                        <p:strVal val="visible"/>
                                      </p:to>
                                    </p:set>
                                    <p:anim from="(-#ppt_w/2)" to="(#ppt_x)" calcmode="lin" valueType="num">
                                      <p:cBhvr>
                                        <p:cTn id="40" dur="600" fill="hold">
                                          <p:stCondLst>
                                            <p:cond delay="0"/>
                                          </p:stCondLst>
                                        </p:cTn>
                                        <p:tgtEl>
                                          <p:spTgt spid="9220"/>
                                        </p:tgtEl>
                                        <p:attrNameLst>
                                          <p:attrName>ppt_x</p:attrName>
                                        </p:attrNameLst>
                                      </p:cBhvr>
                                    </p:anim>
                                    <p:anim from="0" to="-1.0" calcmode="lin" valueType="num">
                                      <p:cBhvr>
                                        <p:cTn id="41" dur="200" decel="50000" autoRev="1" fill="hold">
                                          <p:stCondLst>
                                            <p:cond delay="600"/>
                                          </p:stCondLst>
                                        </p:cTn>
                                        <p:tgtEl>
                                          <p:spTgt spid="9220"/>
                                        </p:tgtEl>
                                        <p:attrNameLst>
                                          <p:attrName>xshear</p:attrName>
                                        </p:attrNameLst>
                                      </p:cBhvr>
                                    </p:anim>
                                    <p:animScale>
                                      <p:cBhvr>
                                        <p:cTn id="42" dur="200" decel="100000" autoRev="1" fill="hold">
                                          <p:stCondLst>
                                            <p:cond delay="600"/>
                                          </p:stCondLst>
                                        </p:cTn>
                                        <p:tgtEl>
                                          <p:spTgt spid="9220"/>
                                        </p:tgtEl>
                                      </p:cBhvr>
                                      <p:from x="100000" y="100000"/>
                                      <p:to x="80000" y="100000"/>
                                    </p:animScale>
                                    <p:anim by="(#ppt_h/3+#ppt_w*0.1)" calcmode="lin" valueType="num">
                                      <p:cBhvr additive="sum">
                                        <p:cTn id="43" dur="200" decel="100000" autoRev="1" fill="hold">
                                          <p:stCondLst>
                                            <p:cond delay="600"/>
                                          </p:stCondLst>
                                        </p:cTn>
                                        <p:tgtEl>
                                          <p:spTgt spid="922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012160" cy="1052736"/>
          </a:xfrm>
        </p:spPr>
        <p:txBody>
          <a:bodyPr>
            <a:normAutofit fontScale="90000"/>
          </a:bodyPr>
          <a:lstStyle/>
          <a:p>
            <a:r>
              <a:rPr lang="ru-RU" dirty="0" smtClean="0"/>
              <a:t>Симметрия в поэзии и музыке:</a:t>
            </a:r>
            <a:endParaRPr lang="ru-RU" dirty="0"/>
          </a:p>
        </p:txBody>
      </p:sp>
      <p:sp>
        <p:nvSpPr>
          <p:cNvPr id="3" name="Содержимое 2"/>
          <p:cNvSpPr>
            <a:spLocks noGrp="1"/>
          </p:cNvSpPr>
          <p:nvPr>
            <p:ph idx="1"/>
          </p:nvPr>
        </p:nvSpPr>
        <p:spPr>
          <a:xfrm>
            <a:off x="0" y="1124744"/>
            <a:ext cx="8229600" cy="4572000"/>
          </a:xfrm>
        </p:spPr>
        <p:txBody>
          <a:bodyPr>
            <a:normAutofit fontScale="92500" lnSpcReduction="10000"/>
          </a:bodyPr>
          <a:lstStyle/>
          <a:p>
            <a:r>
              <a:rPr lang="ru-RU" sz="1800" dirty="0" smtClean="0"/>
              <a:t>В поэзии мы имеем дело с единством симметрии и асимметрии. «Душа музыки – ритм – состоит в правильном периодическом повторении частей музыкального произведения, - писал в 1908 году известный русский физик Г.В. Вульф. – Правильное же повторение одинаковых частей в целом и составляет сущность симметрии.</a:t>
            </a:r>
          </a:p>
          <a:p>
            <a:r>
              <a:rPr lang="ru-RU" sz="1800" dirty="0" smtClean="0"/>
              <a:t> В стихотворениях подразумевается симметрия чередования рифм, ударных слогов, то есть опять таки ритмичность. Композитор в своей симфонии может по нескольку раз возвращаться к одной и той же теме, постепенно разрабатывая ее.</a:t>
            </a:r>
          </a:p>
          <a:p>
            <a:pPr>
              <a:buNone/>
            </a:pPr>
            <a:r>
              <a:rPr lang="ru-RU" sz="1800" dirty="0" smtClean="0"/>
              <a:t>Все ярко, все бело круг</a:t>
            </a:r>
            <a:r>
              <a:rPr lang="ru-RU" sz="1800" dirty="0" smtClean="0">
                <a:solidFill>
                  <a:srgbClr val="FF0000"/>
                </a:solidFill>
              </a:rPr>
              <a:t>ом</a:t>
            </a:r>
            <a:r>
              <a:rPr lang="ru-RU" sz="1800" dirty="0" smtClean="0"/>
              <a:t>. </a:t>
            </a:r>
          </a:p>
          <a:p>
            <a:pPr>
              <a:buNone/>
            </a:pPr>
            <a:r>
              <a:rPr lang="ru-RU" sz="1800" dirty="0" smtClean="0"/>
              <a:t>На стеклах легкие уз</a:t>
            </a:r>
            <a:r>
              <a:rPr lang="ru-RU" sz="1800" dirty="0" smtClean="0">
                <a:solidFill>
                  <a:srgbClr val="FFFF00"/>
                </a:solidFill>
              </a:rPr>
              <a:t>оры</a:t>
            </a:r>
            <a:r>
              <a:rPr lang="ru-RU" sz="1800" dirty="0" smtClean="0"/>
              <a:t>,   </a:t>
            </a:r>
          </a:p>
          <a:p>
            <a:pPr>
              <a:buNone/>
            </a:pPr>
            <a:r>
              <a:rPr lang="ru-RU" sz="1800" dirty="0" smtClean="0"/>
              <a:t>Сорок веселых на дво</a:t>
            </a:r>
            <a:r>
              <a:rPr lang="ru-RU" sz="1800" dirty="0" smtClean="0">
                <a:solidFill>
                  <a:schemeClr val="accent6">
                    <a:lumMod val="50000"/>
                  </a:schemeClr>
                </a:solidFill>
              </a:rPr>
              <a:t>ре </a:t>
            </a:r>
          </a:p>
          <a:p>
            <a:pPr>
              <a:buNone/>
            </a:pPr>
            <a:r>
              <a:rPr lang="ru-RU" sz="1800" dirty="0" smtClean="0"/>
              <a:t>Деревья в зимнем сереб</a:t>
            </a:r>
            <a:r>
              <a:rPr lang="ru-RU" sz="1800" dirty="0" smtClean="0">
                <a:solidFill>
                  <a:schemeClr val="accent6">
                    <a:lumMod val="50000"/>
                  </a:schemeClr>
                </a:solidFill>
              </a:rPr>
              <a:t>ре </a:t>
            </a:r>
          </a:p>
          <a:p>
            <a:pPr>
              <a:buNone/>
            </a:pPr>
            <a:r>
              <a:rPr lang="ru-RU" sz="1800" dirty="0" smtClean="0"/>
              <a:t>И мягко устланные г</a:t>
            </a:r>
            <a:r>
              <a:rPr lang="ru-RU" sz="1800" dirty="0" smtClean="0">
                <a:solidFill>
                  <a:srgbClr val="FFFF00"/>
                </a:solidFill>
              </a:rPr>
              <a:t>оры</a:t>
            </a:r>
            <a:r>
              <a:rPr lang="ru-RU" sz="1800" dirty="0" smtClean="0"/>
              <a:t> </a:t>
            </a:r>
          </a:p>
          <a:p>
            <a:pPr>
              <a:buNone/>
            </a:pPr>
            <a:r>
              <a:rPr lang="ru-RU" sz="1800" dirty="0" smtClean="0"/>
              <a:t>Зимы блистательным ковр</a:t>
            </a:r>
            <a:r>
              <a:rPr lang="ru-RU" sz="1800" dirty="0" smtClean="0">
                <a:solidFill>
                  <a:srgbClr val="FF0000"/>
                </a:solidFill>
              </a:rPr>
              <a:t>ом</a:t>
            </a:r>
          </a:p>
          <a:p>
            <a:pPr>
              <a:buNone/>
            </a:pPr>
            <a:r>
              <a:rPr lang="ru-RU" sz="1800" dirty="0" smtClean="0"/>
              <a:t>                     Пушкин А.С. «Евгений Онегин»</a:t>
            </a:r>
            <a:endParaRPr lang="ru-RU" sz="1800" dirty="0"/>
          </a:p>
        </p:txBody>
      </p:sp>
      <p:pic>
        <p:nvPicPr>
          <p:cNvPr id="10242" name="Picture 2" descr="C:\Documents and Settings\masha\Рабочий стол\44802981_20070606puchkin.jpg"/>
          <p:cNvPicPr>
            <a:picLocks noChangeAspect="1" noChangeArrowheads="1"/>
          </p:cNvPicPr>
          <p:nvPr/>
        </p:nvPicPr>
        <p:blipFill>
          <a:blip r:embed="rId2" cstate="print"/>
          <a:srcRect/>
          <a:stretch>
            <a:fillRect/>
          </a:stretch>
        </p:blipFill>
        <p:spPr bwMode="auto">
          <a:xfrm>
            <a:off x="5220072" y="3429000"/>
            <a:ext cx="2733724" cy="327265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3">
                                            <p:txEl>
                                              <p:pRg st="1" end="1"/>
                                            </p:txEl>
                                          </p:spTgt>
                                        </p:tgtEl>
                                        <p:attrNameLst>
                                          <p:attrName>ppt_x</p:attrName>
                                        </p:attrNameLst>
                                      </p:cBhvr>
                                    </p:anim>
                                    <p:anim from="0" to="-1.0" calcmode="lin" valueType="num">
                                      <p:cBhvr>
                                        <p:cTn id="22" dur="200" decel="50000" autoRev="1" fill="hold">
                                          <p:stCondLst>
                                            <p:cond delay="600"/>
                                          </p:stCondLst>
                                        </p:cTn>
                                        <p:tgtEl>
                                          <p:spTgt spid="3">
                                            <p:txEl>
                                              <p:pRg st="1" end="1"/>
                                            </p:txEl>
                                          </p:spTgt>
                                        </p:tgtEl>
                                        <p:attrNameLst>
                                          <p:attrName>xshear</p:attrName>
                                        </p:attrNameLst>
                                      </p:cBhvr>
                                    </p:anim>
                                    <p:animScale>
                                      <p:cBhvr>
                                        <p:cTn id="23" dur="200" decel="100000" autoRev="1" fill="hold">
                                          <p:stCondLst>
                                            <p:cond delay="600"/>
                                          </p:stCondLst>
                                        </p:cTn>
                                        <p:tgtEl>
                                          <p:spTgt spid="3">
                                            <p:txEl>
                                              <p:pRg st="1" end="1"/>
                                            </p:txEl>
                                          </p:spTgt>
                                        </p:tgtEl>
                                      </p:cBhvr>
                                      <p:from x="100000" y="100000"/>
                                      <p:to x="80000" y="100000"/>
                                    </p:animScale>
                                    <p:anim by="(#ppt_h/3+#ppt_w*0.1)" calcmode="lin" valueType="num">
                                      <p:cBhvr additive="sum">
                                        <p:cTn id="24" dur="200" decel="100000" autoRev="1" fill="hold">
                                          <p:stCondLst>
                                            <p:cond delay="600"/>
                                          </p:stCondLst>
                                        </p:cTn>
                                        <p:tgtEl>
                                          <p:spTgt spid="3">
                                            <p:txEl>
                                              <p:pRg st="1" end="1"/>
                                            </p:txEl>
                                          </p:spTgt>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from="(-#ppt_w/2)" to="(#ppt_x)" calcmode="lin" valueType="num">
                                      <p:cBhvr>
                                        <p:cTn id="27" dur="600" fill="hold">
                                          <p:stCondLst>
                                            <p:cond delay="0"/>
                                          </p:stCondLst>
                                        </p:cTn>
                                        <p:tgtEl>
                                          <p:spTgt spid="3">
                                            <p:txEl>
                                              <p:pRg st="2" end="2"/>
                                            </p:txEl>
                                          </p:spTgt>
                                        </p:tgtEl>
                                        <p:attrNameLst>
                                          <p:attrName>ppt_x</p:attrName>
                                        </p:attrNameLst>
                                      </p:cBhvr>
                                    </p:anim>
                                    <p:anim from="0" to="-1.0" calcmode="lin" valueType="num">
                                      <p:cBhvr>
                                        <p:cTn id="28" dur="200" decel="50000" autoRev="1" fill="hold">
                                          <p:stCondLst>
                                            <p:cond delay="600"/>
                                          </p:stCondLst>
                                        </p:cTn>
                                        <p:tgtEl>
                                          <p:spTgt spid="3">
                                            <p:txEl>
                                              <p:pRg st="2" end="2"/>
                                            </p:txEl>
                                          </p:spTgt>
                                        </p:tgtEl>
                                        <p:attrNameLst>
                                          <p:attrName>xshear</p:attrName>
                                        </p:attrNameLst>
                                      </p:cBhvr>
                                    </p:anim>
                                    <p:animScale>
                                      <p:cBhvr>
                                        <p:cTn id="29" dur="200" decel="100000" autoRev="1" fill="hold">
                                          <p:stCondLst>
                                            <p:cond delay="600"/>
                                          </p:stCondLst>
                                        </p:cTn>
                                        <p:tgtEl>
                                          <p:spTgt spid="3">
                                            <p:txEl>
                                              <p:pRg st="2" end="2"/>
                                            </p:txEl>
                                          </p:spTgt>
                                        </p:tgtEl>
                                      </p:cBhvr>
                                      <p:from x="100000" y="100000"/>
                                      <p:to x="80000" y="100000"/>
                                    </p:animScale>
                                    <p:anim by="(#ppt_h/3+#ppt_w*0.1)" calcmode="lin" valueType="num">
                                      <p:cBhvr additive="sum">
                                        <p:cTn id="30" dur="200" decel="100000" autoRev="1" fill="hold">
                                          <p:stCondLst>
                                            <p:cond delay="600"/>
                                          </p:stCondLst>
                                        </p:cTn>
                                        <p:tgtEl>
                                          <p:spTgt spid="3">
                                            <p:txEl>
                                              <p:pRg st="2" end="2"/>
                                            </p:txEl>
                                          </p:spTgt>
                                        </p:tgtEl>
                                        <p:attrNameLst>
                                          <p:attrName>ppt_x</p:attrName>
                                        </p:attrNameLst>
                                      </p:cBhvr>
                                    </p:anim>
                                  </p:childTnLst>
                                </p:cTn>
                              </p:par>
                              <p:par>
                                <p:cTn id="31" presetID="34"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from="(-#ppt_w/2)" to="(#ppt_x)" calcmode="lin" valueType="num">
                                      <p:cBhvr>
                                        <p:cTn id="33" dur="600" fill="hold">
                                          <p:stCondLst>
                                            <p:cond delay="0"/>
                                          </p:stCondLst>
                                        </p:cTn>
                                        <p:tgtEl>
                                          <p:spTgt spid="3">
                                            <p:txEl>
                                              <p:pRg st="3" end="3"/>
                                            </p:txEl>
                                          </p:spTgt>
                                        </p:tgtEl>
                                        <p:attrNameLst>
                                          <p:attrName>ppt_x</p:attrName>
                                        </p:attrNameLst>
                                      </p:cBhvr>
                                    </p:anim>
                                    <p:anim from="0" to="-1.0" calcmode="lin" valueType="num">
                                      <p:cBhvr>
                                        <p:cTn id="34" dur="200" decel="50000" autoRev="1" fill="hold">
                                          <p:stCondLst>
                                            <p:cond delay="600"/>
                                          </p:stCondLst>
                                        </p:cTn>
                                        <p:tgtEl>
                                          <p:spTgt spid="3">
                                            <p:txEl>
                                              <p:pRg st="3" end="3"/>
                                            </p:txEl>
                                          </p:spTgt>
                                        </p:tgtEl>
                                        <p:attrNameLst>
                                          <p:attrName>xshear</p:attrName>
                                        </p:attrNameLst>
                                      </p:cBhvr>
                                    </p:anim>
                                    <p:animScale>
                                      <p:cBhvr>
                                        <p:cTn id="35" dur="200" decel="100000" autoRev="1" fill="hold">
                                          <p:stCondLst>
                                            <p:cond delay="600"/>
                                          </p:stCondLst>
                                        </p:cTn>
                                        <p:tgtEl>
                                          <p:spTgt spid="3">
                                            <p:txEl>
                                              <p:pRg st="3" end="3"/>
                                            </p:txEl>
                                          </p:spTgt>
                                        </p:tgtEl>
                                      </p:cBhvr>
                                      <p:from x="100000" y="100000"/>
                                      <p:to x="80000" y="100000"/>
                                    </p:animScale>
                                    <p:anim by="(#ppt_h/3+#ppt_w*0.1)" calcmode="lin" valueType="num">
                                      <p:cBhvr additive="sum">
                                        <p:cTn id="36" dur="200" decel="100000" autoRev="1" fill="hold">
                                          <p:stCondLst>
                                            <p:cond delay="600"/>
                                          </p:stCondLst>
                                        </p:cTn>
                                        <p:tgtEl>
                                          <p:spTgt spid="3">
                                            <p:txEl>
                                              <p:pRg st="3" end="3"/>
                                            </p:txEl>
                                          </p:spTgt>
                                        </p:tgtEl>
                                        <p:attrNameLst>
                                          <p:attrName>ppt_x</p:attrName>
                                        </p:attrNameLst>
                                      </p:cBhvr>
                                    </p:anim>
                                  </p:childTnLst>
                                </p:cTn>
                              </p:par>
                              <p:par>
                                <p:cTn id="37" presetID="34"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par>
                                <p:cTn id="43" presetID="34"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from="(-#ppt_w/2)" to="(#ppt_x)" calcmode="lin" valueType="num">
                                      <p:cBhvr>
                                        <p:cTn id="45" dur="600" fill="hold">
                                          <p:stCondLst>
                                            <p:cond delay="0"/>
                                          </p:stCondLst>
                                        </p:cTn>
                                        <p:tgtEl>
                                          <p:spTgt spid="3">
                                            <p:txEl>
                                              <p:pRg st="5" end="5"/>
                                            </p:txEl>
                                          </p:spTgt>
                                        </p:tgtEl>
                                        <p:attrNameLst>
                                          <p:attrName>ppt_x</p:attrName>
                                        </p:attrNameLst>
                                      </p:cBhvr>
                                    </p:anim>
                                    <p:anim from="0" to="-1.0" calcmode="lin" valueType="num">
                                      <p:cBhvr>
                                        <p:cTn id="46" dur="200" decel="50000" autoRev="1" fill="hold">
                                          <p:stCondLst>
                                            <p:cond delay="600"/>
                                          </p:stCondLst>
                                        </p:cTn>
                                        <p:tgtEl>
                                          <p:spTgt spid="3">
                                            <p:txEl>
                                              <p:pRg st="5" end="5"/>
                                            </p:txEl>
                                          </p:spTgt>
                                        </p:tgtEl>
                                        <p:attrNameLst>
                                          <p:attrName>xshear</p:attrName>
                                        </p:attrNameLst>
                                      </p:cBhvr>
                                    </p:anim>
                                    <p:animScale>
                                      <p:cBhvr>
                                        <p:cTn id="47" dur="200" decel="100000" autoRev="1" fill="hold">
                                          <p:stCondLst>
                                            <p:cond delay="600"/>
                                          </p:stCondLst>
                                        </p:cTn>
                                        <p:tgtEl>
                                          <p:spTgt spid="3">
                                            <p:txEl>
                                              <p:pRg st="5" end="5"/>
                                            </p:txEl>
                                          </p:spTgt>
                                        </p:tgtEl>
                                      </p:cBhvr>
                                      <p:from x="100000" y="100000"/>
                                      <p:to x="80000" y="100000"/>
                                    </p:animScale>
                                    <p:anim by="(#ppt_h/3+#ppt_w*0.1)" calcmode="lin" valueType="num">
                                      <p:cBhvr additive="sum">
                                        <p:cTn id="48" dur="200" decel="100000" autoRev="1" fill="hold">
                                          <p:stCondLst>
                                            <p:cond delay="600"/>
                                          </p:stCondLst>
                                        </p:cTn>
                                        <p:tgtEl>
                                          <p:spTgt spid="3">
                                            <p:txEl>
                                              <p:pRg st="5" end="5"/>
                                            </p:txEl>
                                          </p:spTgt>
                                        </p:tgtEl>
                                        <p:attrNameLst>
                                          <p:attrName>ppt_x</p:attrName>
                                        </p:attrNameLst>
                                      </p:cBhvr>
                                    </p:anim>
                                  </p:childTnLst>
                                </p:cTn>
                              </p:par>
                              <p:par>
                                <p:cTn id="49" presetID="34"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from="(-#ppt_w/2)" to="(#ppt_x)" calcmode="lin" valueType="num">
                                      <p:cBhvr>
                                        <p:cTn id="51" dur="600" fill="hold">
                                          <p:stCondLst>
                                            <p:cond delay="0"/>
                                          </p:stCondLst>
                                        </p:cTn>
                                        <p:tgtEl>
                                          <p:spTgt spid="3">
                                            <p:txEl>
                                              <p:pRg st="6" end="6"/>
                                            </p:txEl>
                                          </p:spTgt>
                                        </p:tgtEl>
                                        <p:attrNameLst>
                                          <p:attrName>ppt_x</p:attrName>
                                        </p:attrNameLst>
                                      </p:cBhvr>
                                    </p:anim>
                                    <p:anim from="0" to="-1.0" calcmode="lin" valueType="num">
                                      <p:cBhvr>
                                        <p:cTn id="52" dur="200" decel="50000" autoRev="1" fill="hold">
                                          <p:stCondLst>
                                            <p:cond delay="600"/>
                                          </p:stCondLst>
                                        </p:cTn>
                                        <p:tgtEl>
                                          <p:spTgt spid="3">
                                            <p:txEl>
                                              <p:pRg st="6" end="6"/>
                                            </p:txEl>
                                          </p:spTgt>
                                        </p:tgtEl>
                                        <p:attrNameLst>
                                          <p:attrName>xshear</p:attrName>
                                        </p:attrNameLst>
                                      </p:cBhvr>
                                    </p:anim>
                                    <p:animScale>
                                      <p:cBhvr>
                                        <p:cTn id="53" dur="200" decel="100000" autoRev="1" fill="hold">
                                          <p:stCondLst>
                                            <p:cond delay="600"/>
                                          </p:stCondLst>
                                        </p:cTn>
                                        <p:tgtEl>
                                          <p:spTgt spid="3">
                                            <p:txEl>
                                              <p:pRg st="6" end="6"/>
                                            </p:txEl>
                                          </p:spTgt>
                                        </p:tgtEl>
                                      </p:cBhvr>
                                      <p:from x="100000" y="100000"/>
                                      <p:to x="80000" y="100000"/>
                                    </p:animScale>
                                    <p:anim by="(#ppt_h/3+#ppt_w*0.1)" calcmode="lin" valueType="num">
                                      <p:cBhvr additive="sum">
                                        <p:cTn id="54" dur="200" decel="100000" autoRev="1" fill="hold">
                                          <p:stCondLst>
                                            <p:cond delay="600"/>
                                          </p:stCondLst>
                                        </p:cTn>
                                        <p:tgtEl>
                                          <p:spTgt spid="3">
                                            <p:txEl>
                                              <p:pRg st="6" end="6"/>
                                            </p:txEl>
                                          </p:spTgt>
                                        </p:tgtEl>
                                        <p:attrNameLst>
                                          <p:attrName>ppt_x</p:attrName>
                                        </p:attrNameLst>
                                      </p:cBhvr>
                                    </p:anim>
                                  </p:childTnLst>
                                </p:cTn>
                              </p:par>
                              <p:par>
                                <p:cTn id="55" presetID="34" presetClass="entr" presetSubtype="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from="(-#ppt_w/2)" to="(#ppt_x)" calcmode="lin" valueType="num">
                                      <p:cBhvr>
                                        <p:cTn id="57" dur="600" fill="hold">
                                          <p:stCondLst>
                                            <p:cond delay="0"/>
                                          </p:stCondLst>
                                        </p:cTn>
                                        <p:tgtEl>
                                          <p:spTgt spid="3">
                                            <p:txEl>
                                              <p:pRg st="7" end="7"/>
                                            </p:txEl>
                                          </p:spTgt>
                                        </p:tgtEl>
                                        <p:attrNameLst>
                                          <p:attrName>ppt_x</p:attrName>
                                        </p:attrNameLst>
                                      </p:cBhvr>
                                    </p:anim>
                                    <p:anim from="0" to="-1.0" calcmode="lin" valueType="num">
                                      <p:cBhvr>
                                        <p:cTn id="58" dur="200" decel="50000" autoRev="1" fill="hold">
                                          <p:stCondLst>
                                            <p:cond delay="600"/>
                                          </p:stCondLst>
                                        </p:cTn>
                                        <p:tgtEl>
                                          <p:spTgt spid="3">
                                            <p:txEl>
                                              <p:pRg st="7" end="7"/>
                                            </p:txEl>
                                          </p:spTgt>
                                        </p:tgtEl>
                                        <p:attrNameLst>
                                          <p:attrName>xshear</p:attrName>
                                        </p:attrNameLst>
                                      </p:cBhvr>
                                    </p:anim>
                                    <p:animScale>
                                      <p:cBhvr>
                                        <p:cTn id="59" dur="200" decel="100000" autoRev="1" fill="hold">
                                          <p:stCondLst>
                                            <p:cond delay="600"/>
                                          </p:stCondLst>
                                        </p:cTn>
                                        <p:tgtEl>
                                          <p:spTgt spid="3">
                                            <p:txEl>
                                              <p:pRg st="7" end="7"/>
                                            </p:txEl>
                                          </p:spTgt>
                                        </p:tgtEl>
                                      </p:cBhvr>
                                      <p:from x="100000" y="100000"/>
                                      <p:to x="80000" y="100000"/>
                                    </p:animScale>
                                    <p:anim by="(#ppt_h/3+#ppt_w*0.1)" calcmode="lin" valueType="num">
                                      <p:cBhvr additive="sum">
                                        <p:cTn id="60" dur="200" decel="100000" autoRev="1" fill="hold">
                                          <p:stCondLst>
                                            <p:cond delay="600"/>
                                          </p:stCondLst>
                                        </p:cTn>
                                        <p:tgtEl>
                                          <p:spTgt spid="3">
                                            <p:txEl>
                                              <p:pRg st="7" end="7"/>
                                            </p:txEl>
                                          </p:spTgt>
                                        </p:tgtEl>
                                        <p:attrNameLst>
                                          <p:attrName>ppt_x</p:attrName>
                                        </p:attrNameLst>
                                      </p:cBhvr>
                                    </p:anim>
                                  </p:childTnLst>
                                </p:cTn>
                              </p:par>
                              <p:par>
                                <p:cTn id="61" presetID="34"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from="(-#ppt_w/2)" to="(#ppt_x)" calcmode="lin" valueType="num">
                                      <p:cBhvr>
                                        <p:cTn id="63" dur="600" fill="hold">
                                          <p:stCondLst>
                                            <p:cond delay="0"/>
                                          </p:stCondLst>
                                        </p:cTn>
                                        <p:tgtEl>
                                          <p:spTgt spid="3">
                                            <p:txEl>
                                              <p:pRg st="8" end="8"/>
                                            </p:txEl>
                                          </p:spTgt>
                                        </p:tgtEl>
                                        <p:attrNameLst>
                                          <p:attrName>ppt_x</p:attrName>
                                        </p:attrNameLst>
                                      </p:cBhvr>
                                    </p:anim>
                                    <p:anim from="0" to="-1.0" calcmode="lin" valueType="num">
                                      <p:cBhvr>
                                        <p:cTn id="64" dur="200" decel="50000" autoRev="1" fill="hold">
                                          <p:stCondLst>
                                            <p:cond delay="600"/>
                                          </p:stCondLst>
                                        </p:cTn>
                                        <p:tgtEl>
                                          <p:spTgt spid="3">
                                            <p:txEl>
                                              <p:pRg st="8" end="8"/>
                                            </p:txEl>
                                          </p:spTgt>
                                        </p:tgtEl>
                                        <p:attrNameLst>
                                          <p:attrName>xshear</p:attrName>
                                        </p:attrNameLst>
                                      </p:cBhvr>
                                    </p:anim>
                                    <p:animScale>
                                      <p:cBhvr>
                                        <p:cTn id="65" dur="200" decel="100000" autoRev="1" fill="hold">
                                          <p:stCondLst>
                                            <p:cond delay="600"/>
                                          </p:stCondLst>
                                        </p:cTn>
                                        <p:tgtEl>
                                          <p:spTgt spid="3">
                                            <p:txEl>
                                              <p:pRg st="8" end="8"/>
                                            </p:txEl>
                                          </p:spTgt>
                                        </p:tgtEl>
                                      </p:cBhvr>
                                      <p:from x="100000" y="100000"/>
                                      <p:to x="80000" y="100000"/>
                                    </p:animScale>
                                    <p:anim by="(#ppt_h/3+#ppt_w*0.1)" calcmode="lin" valueType="num">
                                      <p:cBhvr additive="sum">
                                        <p:cTn id="66" dur="200" decel="100000" autoRev="1" fill="hold">
                                          <p:stCondLst>
                                            <p:cond delay="600"/>
                                          </p:stCondLst>
                                        </p:cTn>
                                        <p:tgtEl>
                                          <p:spTgt spid="3">
                                            <p:txEl>
                                              <p:pRg st="8" end="8"/>
                                            </p:txEl>
                                          </p:spTgt>
                                        </p:tgtEl>
                                        <p:attrNameLst>
                                          <p:attrName>ppt_x</p:attrName>
                                        </p:attrNameLst>
                                      </p:cBhvr>
                                    </p:anim>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10242"/>
                                        </p:tgtEl>
                                        <p:attrNameLst>
                                          <p:attrName>style.visibility</p:attrName>
                                        </p:attrNameLst>
                                      </p:cBhvr>
                                      <p:to>
                                        <p:strVal val="visible"/>
                                      </p:to>
                                    </p:set>
                                    <p:animEffect transition="in" filter="blinds(horizontal)">
                                      <p:cBhvr>
                                        <p:cTn id="7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812360" cy="1052736"/>
          </a:xfrm>
        </p:spPr>
        <p:txBody>
          <a:bodyPr/>
          <a:lstStyle/>
          <a:p>
            <a:r>
              <a:rPr lang="ru-RU" dirty="0" smtClean="0"/>
              <a:t>Симметрия в русском языке:</a:t>
            </a:r>
            <a:endParaRPr lang="ru-RU" dirty="0"/>
          </a:p>
        </p:txBody>
      </p:sp>
      <p:sp>
        <p:nvSpPr>
          <p:cNvPr id="3" name="Содержимое 2"/>
          <p:cNvSpPr>
            <a:spLocks noGrp="1"/>
          </p:cNvSpPr>
          <p:nvPr>
            <p:ph idx="1"/>
          </p:nvPr>
        </p:nvSpPr>
        <p:spPr>
          <a:xfrm>
            <a:off x="0" y="908720"/>
            <a:ext cx="7668344" cy="5472608"/>
          </a:xfrm>
        </p:spPr>
        <p:txBody>
          <a:bodyPr>
            <a:normAutofit/>
          </a:bodyPr>
          <a:lstStyle/>
          <a:p>
            <a:r>
              <a:rPr lang="ru-RU" sz="2000" dirty="0" smtClean="0"/>
              <a:t>Буквы А, М, Т, Ш, П имеют вертикальную ось симметрии</a:t>
            </a:r>
          </a:p>
          <a:p>
            <a:r>
              <a:rPr lang="ru-RU" sz="2000" dirty="0" smtClean="0"/>
              <a:t> В, З, К, С, Э, В, Е – горизонтальную.</a:t>
            </a:r>
          </a:p>
          <a:p>
            <a:r>
              <a:rPr lang="ru-RU" sz="2000" dirty="0" smtClean="0"/>
              <a:t> А буквы Ж, Н, О, Ф, Х имеют по две оси симметрии.</a:t>
            </a:r>
          </a:p>
          <a:p>
            <a:r>
              <a:rPr lang="ru-RU" sz="2000" dirty="0" smtClean="0"/>
              <a:t> Симметрию можно увидеть и в словах: казак, шалаш.</a:t>
            </a:r>
          </a:p>
          <a:p>
            <a:r>
              <a:rPr lang="ru-RU" sz="2000" dirty="0" smtClean="0"/>
              <a:t>Есть и целые фразы с таким свойством (если не учитывать пробелы между словами). Такие слова называются палиндромами.</a:t>
            </a:r>
          </a:p>
          <a:p>
            <a:endParaRPr lang="ru-RU" sz="2000" dirty="0" smtClean="0"/>
          </a:p>
          <a:p>
            <a:r>
              <a:rPr lang="ru-RU" sz="2000" dirty="0" smtClean="0"/>
              <a:t>“Искать такси”,</a:t>
            </a:r>
          </a:p>
          <a:p>
            <a:r>
              <a:rPr lang="ru-RU" sz="2000" dirty="0" smtClean="0"/>
              <a:t>“Аргентина манит </a:t>
            </a:r>
            <a:r>
              <a:rPr lang="ru-RU" sz="2000" dirty="0" err="1" smtClean="0"/>
              <a:t>негра</a:t>
            </a:r>
            <a:r>
              <a:rPr lang="ru-RU" sz="2000" dirty="0" smtClean="0"/>
              <a:t>”, </a:t>
            </a:r>
          </a:p>
          <a:p>
            <a:r>
              <a:rPr lang="ru-RU" sz="2000" dirty="0" smtClean="0"/>
              <a:t>“Ценит </a:t>
            </a:r>
            <a:r>
              <a:rPr lang="ru-RU" sz="2000" dirty="0" err="1" smtClean="0"/>
              <a:t>негра</a:t>
            </a:r>
            <a:r>
              <a:rPr lang="ru-RU" sz="2000" dirty="0" smtClean="0"/>
              <a:t> аргентинец”, </a:t>
            </a:r>
          </a:p>
          <a:p>
            <a:r>
              <a:rPr lang="ru-RU" sz="2000" dirty="0" smtClean="0"/>
              <a:t>“Леша на палке клапана шел”</a:t>
            </a:r>
          </a:p>
          <a:p>
            <a:r>
              <a:rPr lang="en-US" sz="2000" dirty="0" smtClean="0"/>
              <a:t>“</a:t>
            </a:r>
            <a:r>
              <a:rPr lang="ru-RU" sz="2000" dirty="0" smtClean="0"/>
              <a:t>А роза упала на лапу </a:t>
            </a:r>
            <a:r>
              <a:rPr lang="ru-RU" sz="2000" dirty="0" err="1" smtClean="0"/>
              <a:t>Азора</a:t>
            </a:r>
            <a:r>
              <a:rPr lang="en-US" sz="2000" dirty="0" smtClean="0"/>
              <a:t>”</a:t>
            </a:r>
            <a:endParaRPr lang="ru-RU"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ssolve">
                                      <p:cBhvr>
                                        <p:cTn id="33" dur="500"/>
                                        <p:tgtEl>
                                          <p:spTgt spid="3">
                                            <p:txEl>
                                              <p:pRg st="8" end="8"/>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dissolve">
                                      <p:cBhvr>
                                        <p:cTn id="36" dur="500"/>
                                        <p:tgtEl>
                                          <p:spTgt spid="3">
                                            <p:txEl>
                                              <p:pRg st="9" end="9"/>
                                            </p:txEl>
                                          </p:spTgt>
                                        </p:tgtEl>
                                      </p:cBhvr>
                                    </p:animEffect>
                                  </p:childTnLst>
                                </p:cTn>
                              </p:par>
                              <p:par>
                                <p:cTn id="37" presetID="9"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dissolv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Симметрия в математике:</a:t>
            </a:r>
            <a:endParaRPr lang="ru-RU" dirty="0"/>
          </a:p>
        </p:txBody>
      </p:sp>
      <p:sp>
        <p:nvSpPr>
          <p:cNvPr id="3" name="Содержимое 2"/>
          <p:cNvSpPr>
            <a:spLocks noGrp="1"/>
          </p:cNvSpPr>
          <p:nvPr>
            <p:ph idx="1"/>
          </p:nvPr>
        </p:nvSpPr>
        <p:spPr>
          <a:xfrm>
            <a:off x="179512" y="1196752"/>
            <a:ext cx="8712968" cy="5661248"/>
          </a:xfrm>
        </p:spPr>
        <p:txBody>
          <a:bodyPr>
            <a:normAutofit/>
          </a:bodyPr>
          <a:lstStyle/>
          <a:p>
            <a:r>
              <a:rPr lang="ru-RU" sz="1800" dirty="0" smtClean="0"/>
              <a:t> Центральная симметрия.</a:t>
            </a:r>
          </a:p>
          <a:p>
            <a:pPr>
              <a:buNone/>
            </a:pPr>
            <a:r>
              <a:rPr lang="ru-RU" sz="1800" dirty="0" smtClean="0"/>
              <a:t>Две точки А и А1 называются симметричными относительно точки О, если О – середина отрезка АА1. Точка О считается симметричной самой себе.</a:t>
            </a:r>
          </a:p>
          <a:p>
            <a:endParaRPr lang="ru-RU" sz="1800" dirty="0" smtClean="0"/>
          </a:p>
          <a:p>
            <a:r>
              <a:rPr lang="ru-RU" sz="1800" dirty="0" smtClean="0"/>
              <a:t> Осевая симметрия.</a:t>
            </a:r>
          </a:p>
          <a:p>
            <a:pPr>
              <a:buNone/>
            </a:pPr>
            <a:r>
              <a:rPr lang="ru-RU" sz="1800" dirty="0" smtClean="0"/>
              <a:t>Преобразование фигуры F в фигуру F1, при котором каждая ее точка переходит в точку, симметричную относительно данной прямой, называется преобразованием симметрии относительно прямой  а. Прямая а называется осью симметрии.</a:t>
            </a:r>
          </a:p>
          <a:p>
            <a:r>
              <a:rPr lang="ru-RU" sz="1800" dirty="0" smtClean="0"/>
              <a:t>Зеркально-поворотная симметрия.</a:t>
            </a:r>
          </a:p>
          <a:p>
            <a:pPr>
              <a:buNone/>
            </a:pPr>
            <a:r>
              <a:rPr lang="ru-RU" sz="1800" dirty="0" smtClean="0"/>
              <a:t>Если во внутрь квадрата вписать с поворотом другой квадрат, то это и будет пример зеркально-поворотной симметрии.</a:t>
            </a:r>
          </a:p>
          <a:p>
            <a:endParaRPr lang="ru-RU" sz="1800" dirty="0" smtClean="0"/>
          </a:p>
          <a:p>
            <a:r>
              <a:rPr lang="ru-RU" sz="1800" dirty="0" smtClean="0"/>
              <a:t> Переносная симметрия.</a:t>
            </a:r>
          </a:p>
          <a:p>
            <a:pPr>
              <a:buNone/>
            </a:pPr>
            <a:r>
              <a:rPr lang="ru-RU" sz="1800" dirty="0" smtClean="0"/>
              <a:t>Если при переносе плоской фигуры F вдоль заданной прямой АВ на расстояние а (или кратное этой величине) фигура совмещается сама с собой, то говорят о переносной симметрии. Прямая АВ называется осью переноса, расстояние а элементарным переносом или периодом.</a:t>
            </a:r>
          </a:p>
          <a:p>
            <a:pPr>
              <a:buNone/>
            </a:pPr>
            <a:endParaRPr lang="ru-RU" sz="18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3">
                                            <p:txEl>
                                              <p:pRg st="1" end="1"/>
                                            </p:txEl>
                                          </p:spTgt>
                                        </p:tgtEl>
                                        <p:attrNameLst>
                                          <p:attrName>ppt_x</p:attrName>
                                        </p:attrNameLst>
                                      </p:cBhvr>
                                    </p:anim>
                                    <p:anim from="0" to="-1.0" calcmode="lin" valueType="num">
                                      <p:cBhvr>
                                        <p:cTn id="22" dur="200" decel="50000" autoRev="1" fill="hold">
                                          <p:stCondLst>
                                            <p:cond delay="600"/>
                                          </p:stCondLst>
                                        </p:cTn>
                                        <p:tgtEl>
                                          <p:spTgt spid="3">
                                            <p:txEl>
                                              <p:pRg st="1" end="1"/>
                                            </p:txEl>
                                          </p:spTgt>
                                        </p:tgtEl>
                                        <p:attrNameLst>
                                          <p:attrName>xshear</p:attrName>
                                        </p:attrNameLst>
                                      </p:cBhvr>
                                    </p:anim>
                                    <p:animScale>
                                      <p:cBhvr>
                                        <p:cTn id="23" dur="200" decel="100000" autoRev="1" fill="hold">
                                          <p:stCondLst>
                                            <p:cond delay="600"/>
                                          </p:stCondLst>
                                        </p:cTn>
                                        <p:tgtEl>
                                          <p:spTgt spid="3">
                                            <p:txEl>
                                              <p:pRg st="1" end="1"/>
                                            </p:txEl>
                                          </p:spTgt>
                                        </p:tgtEl>
                                      </p:cBhvr>
                                      <p:from x="100000" y="100000"/>
                                      <p:to x="80000" y="100000"/>
                                    </p:animScale>
                                    <p:anim by="(#ppt_h/3+#ppt_w*0.1)" calcmode="lin" valueType="num">
                                      <p:cBhvr additive="sum">
                                        <p:cTn id="24"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from="(-#ppt_w/2)" to="(#ppt_x)" calcmode="lin" valueType="num">
                                      <p:cBhvr>
                                        <p:cTn id="29" dur="600" fill="hold">
                                          <p:stCondLst>
                                            <p:cond delay="0"/>
                                          </p:stCondLst>
                                        </p:cTn>
                                        <p:tgtEl>
                                          <p:spTgt spid="3">
                                            <p:txEl>
                                              <p:pRg st="3" end="3"/>
                                            </p:txEl>
                                          </p:spTgt>
                                        </p:tgtEl>
                                        <p:attrNameLst>
                                          <p:attrName>ppt_x</p:attrName>
                                        </p:attrNameLst>
                                      </p:cBhvr>
                                    </p:anim>
                                    <p:anim from="0" to="-1.0" calcmode="lin" valueType="num">
                                      <p:cBhvr>
                                        <p:cTn id="30" dur="200" decel="50000" autoRev="1" fill="hold">
                                          <p:stCondLst>
                                            <p:cond delay="600"/>
                                          </p:stCondLst>
                                        </p:cTn>
                                        <p:tgtEl>
                                          <p:spTgt spid="3">
                                            <p:txEl>
                                              <p:pRg st="3" end="3"/>
                                            </p:txEl>
                                          </p:spTgt>
                                        </p:tgtEl>
                                        <p:attrNameLst>
                                          <p:attrName>xshear</p:attrName>
                                        </p:attrNameLst>
                                      </p:cBhvr>
                                    </p:anim>
                                    <p:animScale>
                                      <p:cBhvr>
                                        <p:cTn id="31" dur="200" decel="100000" autoRev="1" fill="hold">
                                          <p:stCondLst>
                                            <p:cond delay="600"/>
                                          </p:stCondLst>
                                        </p:cTn>
                                        <p:tgtEl>
                                          <p:spTgt spid="3">
                                            <p:txEl>
                                              <p:pRg st="3" end="3"/>
                                            </p:txEl>
                                          </p:spTgt>
                                        </p:tgtEl>
                                      </p:cBhvr>
                                      <p:from x="100000" y="100000"/>
                                      <p:to x="80000" y="100000"/>
                                    </p:animScale>
                                    <p:anim by="(#ppt_h/3+#ppt_w*0.1)" calcmode="lin" valueType="num">
                                      <p:cBhvr additive="sum">
                                        <p:cTn id="32" dur="200" decel="100000" autoRev="1" fill="hold">
                                          <p:stCondLst>
                                            <p:cond delay="600"/>
                                          </p:stCondLst>
                                        </p:cTn>
                                        <p:tgtEl>
                                          <p:spTgt spid="3">
                                            <p:txEl>
                                              <p:pRg st="3" end="3"/>
                                            </p:txEl>
                                          </p:spTgt>
                                        </p:tgtEl>
                                        <p:attrNameLst>
                                          <p:attrName>ppt_x</p:attrName>
                                        </p:attrNameLst>
                                      </p:cBhvr>
                                    </p:anim>
                                  </p:childTnLst>
                                </p:cTn>
                              </p:par>
                              <p:par>
                                <p:cTn id="33" presetID="34"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from="(-#ppt_w/2)" to="(#ppt_x)" calcmode="lin" valueType="num">
                                      <p:cBhvr>
                                        <p:cTn id="35" dur="600" fill="hold">
                                          <p:stCondLst>
                                            <p:cond delay="0"/>
                                          </p:stCondLst>
                                        </p:cTn>
                                        <p:tgtEl>
                                          <p:spTgt spid="3">
                                            <p:txEl>
                                              <p:pRg st="4" end="4"/>
                                            </p:txEl>
                                          </p:spTgt>
                                        </p:tgtEl>
                                        <p:attrNameLst>
                                          <p:attrName>ppt_x</p:attrName>
                                        </p:attrNameLst>
                                      </p:cBhvr>
                                    </p:anim>
                                    <p:anim from="0" to="-1.0" calcmode="lin" valueType="num">
                                      <p:cBhvr>
                                        <p:cTn id="36" dur="200" decel="50000" autoRev="1" fill="hold">
                                          <p:stCondLst>
                                            <p:cond delay="600"/>
                                          </p:stCondLst>
                                        </p:cTn>
                                        <p:tgtEl>
                                          <p:spTgt spid="3">
                                            <p:txEl>
                                              <p:pRg st="4" end="4"/>
                                            </p:txEl>
                                          </p:spTgt>
                                        </p:tgtEl>
                                        <p:attrNameLst>
                                          <p:attrName>xshear</p:attrName>
                                        </p:attrNameLst>
                                      </p:cBhvr>
                                    </p:anim>
                                    <p:animScale>
                                      <p:cBhvr>
                                        <p:cTn id="37" dur="200" decel="100000" autoRev="1" fill="hold">
                                          <p:stCondLst>
                                            <p:cond delay="600"/>
                                          </p:stCondLst>
                                        </p:cTn>
                                        <p:tgtEl>
                                          <p:spTgt spid="3">
                                            <p:txEl>
                                              <p:pRg st="4" end="4"/>
                                            </p:txEl>
                                          </p:spTgt>
                                        </p:tgtEl>
                                      </p:cBhvr>
                                      <p:from x="100000" y="100000"/>
                                      <p:to x="80000" y="100000"/>
                                    </p:animScale>
                                    <p:anim by="(#ppt_h/3+#ppt_w*0.1)" calcmode="lin" valueType="num">
                                      <p:cBhvr additive="sum">
                                        <p:cTn id="38"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from="(-#ppt_w/2)" to="(#ppt_x)" calcmode="lin" valueType="num">
                                      <p:cBhvr>
                                        <p:cTn id="43" dur="600" fill="hold">
                                          <p:stCondLst>
                                            <p:cond delay="0"/>
                                          </p:stCondLst>
                                        </p:cTn>
                                        <p:tgtEl>
                                          <p:spTgt spid="3">
                                            <p:txEl>
                                              <p:pRg st="5" end="5"/>
                                            </p:txEl>
                                          </p:spTgt>
                                        </p:tgtEl>
                                        <p:attrNameLst>
                                          <p:attrName>ppt_x</p:attrName>
                                        </p:attrNameLst>
                                      </p:cBhvr>
                                    </p:anim>
                                    <p:anim from="0" to="-1.0" calcmode="lin" valueType="num">
                                      <p:cBhvr>
                                        <p:cTn id="44" dur="200" decel="50000" autoRev="1" fill="hold">
                                          <p:stCondLst>
                                            <p:cond delay="600"/>
                                          </p:stCondLst>
                                        </p:cTn>
                                        <p:tgtEl>
                                          <p:spTgt spid="3">
                                            <p:txEl>
                                              <p:pRg st="5" end="5"/>
                                            </p:txEl>
                                          </p:spTgt>
                                        </p:tgtEl>
                                        <p:attrNameLst>
                                          <p:attrName>xshear</p:attrName>
                                        </p:attrNameLst>
                                      </p:cBhvr>
                                    </p:anim>
                                    <p:animScale>
                                      <p:cBhvr>
                                        <p:cTn id="45" dur="200" decel="100000" autoRev="1" fill="hold">
                                          <p:stCondLst>
                                            <p:cond delay="600"/>
                                          </p:stCondLst>
                                        </p:cTn>
                                        <p:tgtEl>
                                          <p:spTgt spid="3">
                                            <p:txEl>
                                              <p:pRg st="5" end="5"/>
                                            </p:txEl>
                                          </p:spTgt>
                                        </p:tgtEl>
                                      </p:cBhvr>
                                      <p:from x="100000" y="100000"/>
                                      <p:to x="80000" y="100000"/>
                                    </p:animScale>
                                    <p:anim by="(#ppt_h/3+#ppt_w*0.1)" calcmode="lin" valueType="num">
                                      <p:cBhvr additive="sum">
                                        <p:cTn id="46" dur="200" decel="100000" autoRev="1" fill="hold">
                                          <p:stCondLst>
                                            <p:cond delay="600"/>
                                          </p:stCondLst>
                                        </p:cTn>
                                        <p:tgtEl>
                                          <p:spTgt spid="3">
                                            <p:txEl>
                                              <p:pRg st="5" end="5"/>
                                            </p:txEl>
                                          </p:spTgt>
                                        </p:tgtEl>
                                        <p:attrNameLst>
                                          <p:attrName>ppt_x</p:attrName>
                                        </p:attrNameLst>
                                      </p:cBhvr>
                                    </p:anim>
                                  </p:childTnLst>
                                </p:cTn>
                              </p:par>
                              <p:par>
                                <p:cTn id="47" presetID="34" presetClass="entr" presetSubtype="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from="(-#ppt_w/2)" to="(#ppt_x)" calcmode="lin" valueType="num">
                                      <p:cBhvr>
                                        <p:cTn id="49" dur="600" fill="hold">
                                          <p:stCondLst>
                                            <p:cond delay="0"/>
                                          </p:stCondLst>
                                        </p:cTn>
                                        <p:tgtEl>
                                          <p:spTgt spid="3">
                                            <p:txEl>
                                              <p:pRg st="6" end="6"/>
                                            </p:txEl>
                                          </p:spTgt>
                                        </p:tgtEl>
                                        <p:attrNameLst>
                                          <p:attrName>ppt_x</p:attrName>
                                        </p:attrNameLst>
                                      </p:cBhvr>
                                    </p:anim>
                                    <p:anim from="0" to="-1.0" calcmode="lin" valueType="num">
                                      <p:cBhvr>
                                        <p:cTn id="50" dur="200" decel="50000" autoRev="1" fill="hold">
                                          <p:stCondLst>
                                            <p:cond delay="600"/>
                                          </p:stCondLst>
                                        </p:cTn>
                                        <p:tgtEl>
                                          <p:spTgt spid="3">
                                            <p:txEl>
                                              <p:pRg st="6" end="6"/>
                                            </p:txEl>
                                          </p:spTgt>
                                        </p:tgtEl>
                                        <p:attrNameLst>
                                          <p:attrName>xshear</p:attrName>
                                        </p:attrNameLst>
                                      </p:cBhvr>
                                    </p:anim>
                                    <p:animScale>
                                      <p:cBhvr>
                                        <p:cTn id="51" dur="200" decel="100000" autoRev="1" fill="hold">
                                          <p:stCondLst>
                                            <p:cond delay="600"/>
                                          </p:stCondLst>
                                        </p:cTn>
                                        <p:tgtEl>
                                          <p:spTgt spid="3">
                                            <p:txEl>
                                              <p:pRg st="6" end="6"/>
                                            </p:txEl>
                                          </p:spTgt>
                                        </p:tgtEl>
                                      </p:cBhvr>
                                      <p:from x="100000" y="100000"/>
                                      <p:to x="80000" y="100000"/>
                                    </p:animScale>
                                    <p:anim by="(#ppt_h/3+#ppt_w*0.1)" calcmode="lin" valueType="num">
                                      <p:cBhvr additive="sum">
                                        <p:cTn id="52"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34"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from="(-#ppt_w/2)" to="(#ppt_x)" calcmode="lin" valueType="num">
                                      <p:cBhvr>
                                        <p:cTn id="57" dur="600" fill="hold">
                                          <p:stCondLst>
                                            <p:cond delay="0"/>
                                          </p:stCondLst>
                                        </p:cTn>
                                        <p:tgtEl>
                                          <p:spTgt spid="3">
                                            <p:txEl>
                                              <p:pRg st="8" end="8"/>
                                            </p:txEl>
                                          </p:spTgt>
                                        </p:tgtEl>
                                        <p:attrNameLst>
                                          <p:attrName>ppt_x</p:attrName>
                                        </p:attrNameLst>
                                      </p:cBhvr>
                                    </p:anim>
                                    <p:anim from="0" to="-1.0" calcmode="lin" valueType="num">
                                      <p:cBhvr>
                                        <p:cTn id="58" dur="200" decel="50000" autoRev="1" fill="hold">
                                          <p:stCondLst>
                                            <p:cond delay="600"/>
                                          </p:stCondLst>
                                        </p:cTn>
                                        <p:tgtEl>
                                          <p:spTgt spid="3">
                                            <p:txEl>
                                              <p:pRg st="8" end="8"/>
                                            </p:txEl>
                                          </p:spTgt>
                                        </p:tgtEl>
                                        <p:attrNameLst>
                                          <p:attrName>xshear</p:attrName>
                                        </p:attrNameLst>
                                      </p:cBhvr>
                                    </p:anim>
                                    <p:animScale>
                                      <p:cBhvr>
                                        <p:cTn id="59" dur="200" decel="100000" autoRev="1" fill="hold">
                                          <p:stCondLst>
                                            <p:cond delay="600"/>
                                          </p:stCondLst>
                                        </p:cTn>
                                        <p:tgtEl>
                                          <p:spTgt spid="3">
                                            <p:txEl>
                                              <p:pRg st="8" end="8"/>
                                            </p:txEl>
                                          </p:spTgt>
                                        </p:tgtEl>
                                      </p:cBhvr>
                                      <p:from x="100000" y="100000"/>
                                      <p:to x="80000" y="100000"/>
                                    </p:animScale>
                                    <p:anim by="(#ppt_h/3+#ppt_w*0.1)" calcmode="lin" valueType="num">
                                      <p:cBhvr additive="sum">
                                        <p:cTn id="60" dur="200" decel="100000" autoRev="1" fill="hold">
                                          <p:stCondLst>
                                            <p:cond delay="600"/>
                                          </p:stCondLst>
                                        </p:cTn>
                                        <p:tgtEl>
                                          <p:spTgt spid="3">
                                            <p:txEl>
                                              <p:pRg st="8" end="8"/>
                                            </p:txEl>
                                          </p:spTgt>
                                        </p:tgtEl>
                                        <p:attrNameLst>
                                          <p:attrName>ppt_x</p:attrName>
                                        </p:attrNameLst>
                                      </p:cBhvr>
                                    </p:anim>
                                  </p:childTnLst>
                                </p:cTn>
                              </p:par>
                              <p:par>
                                <p:cTn id="61" presetID="34" presetClass="entr" presetSubtype="0" fill="hold" nodeType="with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from="(-#ppt_w/2)" to="(#ppt_x)" calcmode="lin" valueType="num">
                                      <p:cBhvr>
                                        <p:cTn id="63" dur="600" fill="hold">
                                          <p:stCondLst>
                                            <p:cond delay="0"/>
                                          </p:stCondLst>
                                        </p:cTn>
                                        <p:tgtEl>
                                          <p:spTgt spid="3">
                                            <p:txEl>
                                              <p:pRg st="9" end="9"/>
                                            </p:txEl>
                                          </p:spTgt>
                                        </p:tgtEl>
                                        <p:attrNameLst>
                                          <p:attrName>ppt_x</p:attrName>
                                        </p:attrNameLst>
                                      </p:cBhvr>
                                    </p:anim>
                                    <p:anim from="0" to="-1.0" calcmode="lin" valueType="num">
                                      <p:cBhvr>
                                        <p:cTn id="64" dur="200" decel="50000" autoRev="1" fill="hold">
                                          <p:stCondLst>
                                            <p:cond delay="600"/>
                                          </p:stCondLst>
                                        </p:cTn>
                                        <p:tgtEl>
                                          <p:spTgt spid="3">
                                            <p:txEl>
                                              <p:pRg st="9" end="9"/>
                                            </p:txEl>
                                          </p:spTgt>
                                        </p:tgtEl>
                                        <p:attrNameLst>
                                          <p:attrName>xshear</p:attrName>
                                        </p:attrNameLst>
                                      </p:cBhvr>
                                    </p:anim>
                                    <p:animScale>
                                      <p:cBhvr>
                                        <p:cTn id="65" dur="200" decel="100000" autoRev="1" fill="hold">
                                          <p:stCondLst>
                                            <p:cond delay="600"/>
                                          </p:stCondLst>
                                        </p:cTn>
                                        <p:tgtEl>
                                          <p:spTgt spid="3">
                                            <p:txEl>
                                              <p:pRg st="9" end="9"/>
                                            </p:txEl>
                                          </p:spTgt>
                                        </p:tgtEl>
                                      </p:cBhvr>
                                      <p:from x="100000" y="100000"/>
                                      <p:to x="80000" y="100000"/>
                                    </p:animScale>
                                    <p:anim by="(#ppt_h/3+#ppt_w*0.1)" calcmode="lin" valueType="num">
                                      <p:cBhvr additive="sum">
                                        <p:cTn id="66" dur="200" decel="100000" autoRev="1" fill="hold">
                                          <p:stCondLst>
                                            <p:cond delay="600"/>
                                          </p:stCondLst>
                                        </p:cTn>
                                        <p:tgtEl>
                                          <p:spTgt spid="3">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4690864" cy="1361306"/>
          </a:xfrm>
        </p:spPr>
        <p:txBody>
          <a:bodyPr/>
          <a:lstStyle/>
          <a:p>
            <a:r>
              <a:rPr lang="ru-RU" dirty="0" smtClean="0"/>
              <a:t>Заключение :</a:t>
            </a:r>
            <a:endParaRPr lang="ru-RU" dirty="0"/>
          </a:p>
        </p:txBody>
      </p:sp>
      <p:sp>
        <p:nvSpPr>
          <p:cNvPr id="3" name="Содержимое 2"/>
          <p:cNvSpPr>
            <a:spLocks noGrp="1"/>
          </p:cNvSpPr>
          <p:nvPr>
            <p:ph idx="1"/>
          </p:nvPr>
        </p:nvSpPr>
        <p:spPr>
          <a:xfrm>
            <a:off x="0" y="1340768"/>
            <a:ext cx="5364088" cy="5517232"/>
          </a:xfrm>
        </p:spPr>
        <p:txBody>
          <a:bodyPr>
            <a:normAutofit/>
          </a:bodyPr>
          <a:lstStyle/>
          <a:p>
            <a:r>
              <a:rPr lang="ru-RU" sz="1800" dirty="0" smtClean="0"/>
              <a:t>С симметрией мы встречаемся везде – в природе, технике, искусстве, науке. Понятие симметрии проходит через всю многовековую историю человеческого творчества. Оно встречается уже у истоков человеческого развития. Издавна человек использовал симметрию в архитектуре. Древним храмам, башням средневековых замков, современным зданиям она придает гармоничность, законченность. Симметрия буквально пронизывает весь окружающий нас мир</a:t>
            </a:r>
          </a:p>
          <a:p>
            <a:pPr>
              <a:buNone/>
            </a:pPr>
            <a:endParaRPr lang="ru-RU" sz="1800" dirty="0" smtClean="0"/>
          </a:p>
          <a:p>
            <a:pPr>
              <a:buNone/>
            </a:pPr>
            <a:r>
              <a:rPr lang="ru-RU" sz="1800" dirty="0" smtClean="0"/>
              <a:t>     Знание геометрических законов природы имеют огромное практическое значение. Мы должны не только научиться понимать эти законы, но и заставлять служить нам на пользу.</a:t>
            </a:r>
            <a:endParaRPr lang="ru-RU" sz="1800" dirty="0"/>
          </a:p>
        </p:txBody>
      </p:sp>
      <p:pic>
        <p:nvPicPr>
          <p:cNvPr id="12290" name="Picture 2" descr="C:\Documents and Settings\masha\Рабочий стол\Безымянный.bmp"/>
          <p:cNvPicPr>
            <a:picLocks noChangeAspect="1" noChangeArrowheads="1"/>
          </p:cNvPicPr>
          <p:nvPr/>
        </p:nvPicPr>
        <p:blipFill>
          <a:blip r:embed="rId3" cstate="print"/>
          <a:srcRect/>
          <a:stretch>
            <a:fillRect/>
          </a:stretch>
        </p:blipFill>
        <p:spPr bwMode="auto">
          <a:xfrm>
            <a:off x="5364088" y="4797152"/>
            <a:ext cx="3600400" cy="184074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500"/>
                                        <p:tgtEl>
                                          <p:spTgt spid="3">
                                            <p:txEl>
                                              <p:pRg st="0" end="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12290"/>
                                        </p:tgtEl>
                                        <p:attrNameLst>
                                          <p:attrName>style.visibility</p:attrName>
                                        </p:attrNameLst>
                                      </p:cBhvr>
                                      <p:to>
                                        <p:strVal val="visible"/>
                                      </p:to>
                                    </p:set>
                                    <p:anim from="(-#ppt_w/2)" to="(#ppt_x)" calcmode="lin" valueType="num">
                                      <p:cBhvr>
                                        <p:cTn id="22" dur="600" fill="hold">
                                          <p:stCondLst>
                                            <p:cond delay="0"/>
                                          </p:stCondLst>
                                        </p:cTn>
                                        <p:tgtEl>
                                          <p:spTgt spid="12290"/>
                                        </p:tgtEl>
                                        <p:attrNameLst>
                                          <p:attrName>ppt_x</p:attrName>
                                        </p:attrNameLst>
                                      </p:cBhvr>
                                    </p:anim>
                                    <p:anim from="0" to="-1.0" calcmode="lin" valueType="num">
                                      <p:cBhvr>
                                        <p:cTn id="23" dur="200" decel="50000" autoRev="1" fill="hold">
                                          <p:stCondLst>
                                            <p:cond delay="600"/>
                                          </p:stCondLst>
                                        </p:cTn>
                                        <p:tgtEl>
                                          <p:spTgt spid="12290"/>
                                        </p:tgtEl>
                                        <p:attrNameLst>
                                          <p:attrName>xshear</p:attrName>
                                        </p:attrNameLst>
                                      </p:cBhvr>
                                    </p:anim>
                                    <p:animScale>
                                      <p:cBhvr>
                                        <p:cTn id="24" dur="200" decel="100000" autoRev="1" fill="hold">
                                          <p:stCondLst>
                                            <p:cond delay="600"/>
                                          </p:stCondLst>
                                        </p:cTn>
                                        <p:tgtEl>
                                          <p:spTgt spid="12290"/>
                                        </p:tgtEl>
                                      </p:cBhvr>
                                      <p:from x="100000" y="100000"/>
                                      <p:to x="80000" y="100000"/>
                                    </p:animScale>
                                    <p:anim by="(#ppt_h/3+#ppt_w*0.1)" calcmode="lin" valueType="num">
                                      <p:cBhvr additive="sum">
                                        <p:cTn id="25" dur="200" decel="100000" autoRev="1" fill="hold">
                                          <p:stCondLst>
                                            <p:cond delay="600"/>
                                          </p:stCondLst>
                                        </p:cTn>
                                        <p:tgtEl>
                                          <p:spTgt spid="1229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5897810"/>
          </a:xfrm>
        </p:spPr>
        <p:style>
          <a:lnRef idx="1">
            <a:schemeClr val="accent4"/>
          </a:lnRef>
          <a:fillRef idx="2">
            <a:schemeClr val="accent4"/>
          </a:fillRef>
          <a:effectRef idx="1">
            <a:schemeClr val="accent4"/>
          </a:effectRef>
          <a:fontRef idx="minor">
            <a:schemeClr val="dk1"/>
          </a:fontRef>
        </p:style>
        <p:txBody>
          <a:bodyPr/>
          <a:lstStyle/>
          <a:p>
            <a:r>
              <a:rPr lang="ru-RU" dirty="0" smtClean="0"/>
              <a:t>    </a:t>
            </a:r>
            <a:r>
              <a:rPr lang="ru-RU" sz="4800" dirty="0" smtClean="0"/>
              <a:t>Спасибо за внимание!</a:t>
            </a:r>
            <a:br>
              <a:rPr lang="ru-RU" sz="4800" dirty="0" smtClean="0"/>
            </a:br>
            <a:r>
              <a:rPr lang="ru-RU" sz="4800" dirty="0" smtClean="0"/>
              <a:t/>
            </a:r>
            <a:br>
              <a:rPr lang="ru-RU" sz="4800" dirty="0" smtClean="0"/>
            </a:br>
            <a:r>
              <a:rPr lang="ru-RU" sz="4800" dirty="0" smtClean="0"/>
              <a:t/>
            </a:r>
            <a:br>
              <a:rPr lang="ru-RU" sz="4800" dirty="0" smtClean="0"/>
            </a:br>
            <a:r>
              <a:rPr lang="ru-RU" sz="4800" dirty="0" smtClean="0"/>
              <a:t/>
            </a:r>
            <a:br>
              <a:rPr lang="ru-RU" sz="4800" dirty="0" smtClean="0"/>
            </a:br>
            <a:endParaRPr lang="ru-RU" dirty="0"/>
          </a:p>
        </p:txBody>
      </p:sp>
      <p:pic>
        <p:nvPicPr>
          <p:cNvPr id="13314" name="Picture 2" descr="C:\Documents and Settings\masha\Рабочий стол\40557044.jpg"/>
          <p:cNvPicPr>
            <a:picLocks noChangeAspect="1" noChangeArrowheads="1"/>
          </p:cNvPicPr>
          <p:nvPr/>
        </p:nvPicPr>
        <p:blipFill>
          <a:blip r:embed="rId2" cstate="print"/>
          <a:srcRect/>
          <a:stretch>
            <a:fillRect/>
          </a:stretch>
        </p:blipFill>
        <p:spPr bwMode="auto">
          <a:xfrm>
            <a:off x="2915816" y="2060848"/>
            <a:ext cx="3096344" cy="396967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 from="(-#ppt_w/2)" to="(#ppt_x)" calcmode="lin" valueType="num">
                                      <p:cBhvr>
                                        <p:cTn id="12" dur="600" fill="hold">
                                          <p:stCondLst>
                                            <p:cond delay="0"/>
                                          </p:stCondLst>
                                        </p:cTn>
                                        <p:tgtEl>
                                          <p:spTgt spid="13314"/>
                                        </p:tgtEl>
                                        <p:attrNameLst>
                                          <p:attrName>ppt_x</p:attrName>
                                        </p:attrNameLst>
                                      </p:cBhvr>
                                    </p:anim>
                                    <p:anim from="0" to="-1.0" calcmode="lin" valueType="num">
                                      <p:cBhvr>
                                        <p:cTn id="13" dur="200" decel="50000" autoRev="1" fill="hold">
                                          <p:stCondLst>
                                            <p:cond delay="600"/>
                                          </p:stCondLst>
                                        </p:cTn>
                                        <p:tgtEl>
                                          <p:spTgt spid="13314"/>
                                        </p:tgtEl>
                                        <p:attrNameLst>
                                          <p:attrName>xshear</p:attrName>
                                        </p:attrNameLst>
                                      </p:cBhvr>
                                    </p:anim>
                                    <p:animScale>
                                      <p:cBhvr>
                                        <p:cTn id="14" dur="200" decel="100000" autoRev="1" fill="hold">
                                          <p:stCondLst>
                                            <p:cond delay="600"/>
                                          </p:stCondLst>
                                        </p:cTn>
                                        <p:tgtEl>
                                          <p:spTgt spid="13314"/>
                                        </p:tgtEl>
                                      </p:cBhvr>
                                      <p:from x="100000" y="100000"/>
                                      <p:to x="80000" y="100000"/>
                                    </p:animScale>
                                    <p:anim by="(#ppt_h/3+#ppt_w*0.1)" calcmode="lin" valueType="num">
                                      <p:cBhvr additive="sum">
                                        <p:cTn id="15" dur="200" decel="100000" autoRev="1" fill="hold">
                                          <p:stCondLst>
                                            <p:cond delay="600"/>
                                          </p:stCondLst>
                                        </p:cTn>
                                        <p:tgtEl>
                                          <p:spTgt spid="1331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проекта :</a:t>
            </a:r>
            <a:endParaRPr lang="ru-RU" dirty="0"/>
          </a:p>
        </p:txBody>
      </p:sp>
      <p:sp>
        <p:nvSpPr>
          <p:cNvPr id="3" name="Содержимое 2"/>
          <p:cNvSpPr>
            <a:spLocks noGrp="1"/>
          </p:cNvSpPr>
          <p:nvPr>
            <p:ph idx="1"/>
          </p:nvPr>
        </p:nvSpPr>
        <p:spPr/>
        <p:txBody>
          <a:bodyPr/>
          <a:lstStyle/>
          <a:p>
            <a:r>
              <a:rPr lang="ru-RU" dirty="0" smtClean="0"/>
              <a:t>Ознакомиться с симметрией в природе, технике, быту, искусстве, русском языке, математике. Узнать какая она бывает, её польза.</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Определение :</a:t>
            </a:r>
            <a:endParaRPr lang="ru-RU" dirty="0"/>
          </a:p>
        </p:txBody>
      </p:sp>
      <p:sp>
        <p:nvSpPr>
          <p:cNvPr id="3" name="Содержимое 2"/>
          <p:cNvSpPr>
            <a:spLocks noGrp="1"/>
          </p:cNvSpPr>
          <p:nvPr>
            <p:ph idx="1"/>
          </p:nvPr>
        </p:nvSpPr>
        <p:spPr/>
        <p:txBody>
          <a:bodyPr/>
          <a:lstStyle/>
          <a:p>
            <a:r>
              <a:rPr lang="ru-RU" b="1" i="1" dirty="0" smtClean="0"/>
              <a:t>В древности слово </a:t>
            </a:r>
            <a:r>
              <a:rPr lang="ru-RU" b="1" i="1" dirty="0" smtClean="0">
                <a:solidFill>
                  <a:srgbClr val="FF3300"/>
                </a:solidFill>
              </a:rPr>
              <a:t>«симметрия»</a:t>
            </a:r>
            <a:r>
              <a:rPr lang="ru-RU" b="1" i="1" dirty="0" smtClean="0"/>
              <a:t> употреблялось как «гармония», «красота». Действительно, по-гречески оно означает «соразмерность, пропорциональность, одинаковость в расположении частей». </a:t>
            </a:r>
            <a:endParaRPr lang="ru-RU" b="1" i="1" dirty="0"/>
          </a:p>
        </p:txBody>
      </p:sp>
      <p:pic>
        <p:nvPicPr>
          <p:cNvPr id="2050" name="Picture 2" descr="C:\Documents and Settings\masha\Рабочий стол\150086.jpg"/>
          <p:cNvPicPr>
            <a:picLocks noChangeAspect="1" noChangeArrowheads="1"/>
          </p:cNvPicPr>
          <p:nvPr/>
        </p:nvPicPr>
        <p:blipFill>
          <a:blip r:embed="rId2" cstate="print"/>
          <a:srcRect/>
          <a:stretch>
            <a:fillRect/>
          </a:stretch>
        </p:blipFill>
        <p:spPr bwMode="auto">
          <a:xfrm rot="1792620">
            <a:off x="6719898" y="448416"/>
            <a:ext cx="2198510" cy="1492294"/>
          </a:xfrm>
          <a:prstGeom prst="rect">
            <a:avLst/>
          </a:prstGeom>
          <a:noFill/>
        </p:spPr>
      </p:pic>
      <p:pic>
        <p:nvPicPr>
          <p:cNvPr id="2051" name="Picture 3" descr="C:\Documents and Settings\masha\Рабочий стол\p012_1.png"/>
          <p:cNvPicPr>
            <a:picLocks noChangeAspect="1" noChangeArrowheads="1"/>
          </p:cNvPicPr>
          <p:nvPr/>
        </p:nvPicPr>
        <p:blipFill>
          <a:blip r:embed="rId3" cstate="print"/>
          <a:srcRect/>
          <a:stretch>
            <a:fillRect/>
          </a:stretch>
        </p:blipFill>
        <p:spPr bwMode="auto">
          <a:xfrm>
            <a:off x="6805358" y="4921089"/>
            <a:ext cx="2338642" cy="193691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iterate type="lt">
                                    <p:tmPct val="5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blinds(horizontal)">
                                      <p:cBhvr>
                                        <p:cTn id="24" dur="5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051"/>
                                        </p:tgtEl>
                                        <p:attrNameLst>
                                          <p:attrName>style.visibility</p:attrName>
                                        </p:attrNameLst>
                                      </p:cBhvr>
                                      <p:to>
                                        <p:strVal val="visible"/>
                                      </p:to>
                                    </p:set>
                                    <p:animEffect transition="in" filter="blinds(horizontal)">
                                      <p:cBhvr>
                                        <p:cTn id="29"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 :</a:t>
            </a:r>
            <a:endParaRPr lang="ru-RU" dirty="0"/>
          </a:p>
        </p:txBody>
      </p:sp>
      <p:sp>
        <p:nvSpPr>
          <p:cNvPr id="3" name="Содержимое 2"/>
          <p:cNvSpPr>
            <a:spLocks noGrp="1"/>
          </p:cNvSpPr>
          <p:nvPr>
            <p:ph idx="1"/>
          </p:nvPr>
        </p:nvSpPr>
        <p:spPr>
          <a:xfrm>
            <a:off x="323528" y="1844824"/>
            <a:ext cx="8229600" cy="4572000"/>
          </a:xfrm>
          <a:blipFill>
            <a:blip r:embed="rId2" cstate="print"/>
            <a:tile tx="0" ty="0" sx="100000" sy="100000" flip="none" algn="tl"/>
          </a:blipFill>
          <a:ln>
            <a:solidFill>
              <a:schemeClr val="bg1"/>
            </a:solidFill>
          </a:ln>
        </p:spPr>
        <p:txBody>
          <a:bodyPr/>
          <a:lstStyle/>
          <a:p>
            <a:r>
              <a:rPr lang="ru-RU" b="1" i="1" u="sng" dirty="0" smtClean="0">
                <a:solidFill>
                  <a:srgbClr val="7030A0"/>
                </a:solidFill>
              </a:rPr>
              <a:t>Симметрия в природе</a:t>
            </a:r>
          </a:p>
          <a:p>
            <a:r>
              <a:rPr lang="ru-RU" b="1" i="1" u="sng" dirty="0" smtClean="0"/>
              <a:t> </a:t>
            </a:r>
            <a:r>
              <a:rPr lang="ru-RU" b="1" i="1" u="sng" dirty="0" smtClean="0">
                <a:solidFill>
                  <a:srgbClr val="7030A0"/>
                </a:solidFill>
              </a:rPr>
              <a:t>Симметрия в технике</a:t>
            </a:r>
          </a:p>
          <a:p>
            <a:r>
              <a:rPr lang="ru-RU" b="1" i="1" u="sng" dirty="0" smtClean="0">
                <a:solidFill>
                  <a:srgbClr val="7030A0"/>
                </a:solidFill>
              </a:rPr>
              <a:t> Симметрия  в быту</a:t>
            </a:r>
          </a:p>
          <a:p>
            <a:r>
              <a:rPr lang="ru-RU" b="1" i="1" u="sng" dirty="0" smtClean="0">
                <a:solidFill>
                  <a:srgbClr val="7030A0"/>
                </a:solidFill>
              </a:rPr>
              <a:t> Симметрия  в искусстве</a:t>
            </a:r>
          </a:p>
          <a:p>
            <a:r>
              <a:rPr lang="ru-RU" b="1" i="1" u="sng" dirty="0" smtClean="0">
                <a:solidFill>
                  <a:srgbClr val="7030A0"/>
                </a:solidFill>
              </a:rPr>
              <a:t> Симметрия  в русском языке</a:t>
            </a:r>
            <a:endParaRPr lang="en-US" b="1" i="1" u="sng" dirty="0" smtClean="0">
              <a:solidFill>
                <a:srgbClr val="7030A0"/>
              </a:solidFill>
            </a:endParaRPr>
          </a:p>
          <a:p>
            <a:r>
              <a:rPr lang="en-US" b="1" i="1" u="sng" dirty="0" smtClean="0">
                <a:solidFill>
                  <a:srgbClr val="7030A0"/>
                </a:solidFill>
              </a:rPr>
              <a:t> </a:t>
            </a:r>
            <a:r>
              <a:rPr lang="ru-RU" b="1" i="1" u="sng" dirty="0" smtClean="0">
                <a:solidFill>
                  <a:srgbClr val="7030A0"/>
                </a:solidFill>
              </a:rPr>
              <a:t>Симметрия в математике</a:t>
            </a:r>
            <a:endParaRPr lang="ru-RU" b="1" i="1" u="sng" dirty="0">
              <a:solidFill>
                <a:srgbClr val="7030A0"/>
              </a:solidFill>
            </a:endParaRPr>
          </a:p>
        </p:txBody>
      </p:sp>
      <p:pic>
        <p:nvPicPr>
          <p:cNvPr id="3074" name="Picture 2" descr="C:\Documents and Settings\masha\Рабочий стол\Leaf_28_web.jpg"/>
          <p:cNvPicPr>
            <a:picLocks noChangeAspect="1" noChangeArrowheads="1"/>
          </p:cNvPicPr>
          <p:nvPr/>
        </p:nvPicPr>
        <p:blipFill>
          <a:blip r:embed="rId3" cstate="print"/>
          <a:srcRect/>
          <a:stretch>
            <a:fillRect/>
          </a:stretch>
        </p:blipFill>
        <p:spPr bwMode="auto">
          <a:xfrm rot="2025462">
            <a:off x="6136182" y="2452458"/>
            <a:ext cx="2160240" cy="162017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3074"/>
                                        </p:tgtEl>
                                        <p:attrNameLst>
                                          <p:attrName>style.visibility</p:attrName>
                                        </p:attrNameLst>
                                      </p:cBhvr>
                                      <p:to>
                                        <p:strVal val="visible"/>
                                      </p:to>
                                    </p:set>
                                    <p:anim calcmode="lin" valueType="num">
                                      <p:cBhvr>
                                        <p:cTn id="15" dur="1000" fill="hold"/>
                                        <p:tgtEl>
                                          <p:spTgt spid="3074"/>
                                        </p:tgtEl>
                                        <p:attrNameLst>
                                          <p:attrName>ppt_w</p:attrName>
                                        </p:attrNameLst>
                                      </p:cBhvr>
                                      <p:tavLst>
                                        <p:tav tm="0">
                                          <p:val>
                                            <p:fltVal val="0"/>
                                          </p:val>
                                        </p:tav>
                                        <p:tav tm="100000">
                                          <p:val>
                                            <p:strVal val="#ppt_w"/>
                                          </p:val>
                                        </p:tav>
                                      </p:tavLst>
                                    </p:anim>
                                    <p:anim calcmode="lin" valueType="num">
                                      <p:cBhvr>
                                        <p:cTn id="16" dur="1000" fill="hold"/>
                                        <p:tgtEl>
                                          <p:spTgt spid="3074"/>
                                        </p:tgtEl>
                                        <p:attrNameLst>
                                          <p:attrName>ppt_h</p:attrName>
                                        </p:attrNameLst>
                                      </p:cBhvr>
                                      <p:tavLst>
                                        <p:tav tm="0">
                                          <p:val>
                                            <p:fltVal val="0"/>
                                          </p:val>
                                        </p:tav>
                                        <p:tav tm="100000">
                                          <p:val>
                                            <p:strVal val="#ppt_h"/>
                                          </p:val>
                                        </p:tav>
                                      </p:tavLst>
                                    </p:anim>
                                    <p:anim calcmode="lin" valueType="num">
                                      <p:cBhvr>
                                        <p:cTn id="17" dur="1000" fill="hold"/>
                                        <p:tgtEl>
                                          <p:spTgt spid="3074"/>
                                        </p:tgtEl>
                                        <p:attrNameLst>
                                          <p:attrName>style.rotation</p:attrName>
                                        </p:attrNameLst>
                                      </p:cBhvr>
                                      <p:tavLst>
                                        <p:tav tm="0">
                                          <p:val>
                                            <p:fltVal val="90"/>
                                          </p:val>
                                        </p:tav>
                                        <p:tav tm="100000">
                                          <p:val>
                                            <p:fltVal val="0"/>
                                          </p:val>
                                        </p:tav>
                                      </p:tavLst>
                                    </p:anim>
                                    <p:animEffect transition="in" filter="fade">
                                      <p:cBhvr>
                                        <p:cTn id="18" dur="1000"/>
                                        <p:tgtEl>
                                          <p:spTgt spid="3074"/>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3">
                                            <p:bg/>
                                          </p:spTgt>
                                        </p:tgtEl>
                                        <p:attrNameLst>
                                          <p:attrName>style.visibility</p:attrName>
                                        </p:attrNameLst>
                                      </p:cBhvr>
                                      <p:to>
                                        <p:strVal val="visible"/>
                                      </p:to>
                                    </p:set>
                                    <p:anim calcmode="discrete" valueType="clr">
                                      <p:cBhvr override="childStyle">
                                        <p:cTn id="23" dur="80"/>
                                        <p:tgtEl>
                                          <p:spTgt spid="3">
                                            <p:bg/>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3">
                                            <p:bg/>
                                          </p:spTgt>
                                        </p:tgtEl>
                                        <p:attrNameLst>
                                          <p:attrName>fillcolor</p:attrName>
                                        </p:attrNameLst>
                                      </p:cBhvr>
                                      <p:tavLst>
                                        <p:tav tm="0">
                                          <p:val>
                                            <p:clrVal>
                                              <a:schemeClr val="accent2"/>
                                            </p:clrVal>
                                          </p:val>
                                        </p:tav>
                                        <p:tav tm="50000">
                                          <p:val>
                                            <p:clrVal>
                                              <a:schemeClr val="hlink"/>
                                            </p:clrVal>
                                          </p:val>
                                        </p:tav>
                                      </p:tavLst>
                                    </p:anim>
                                    <p:set>
                                      <p:cBhvr>
                                        <p:cTn id="25" dur="80"/>
                                        <p:tgtEl>
                                          <p:spTgt spid="3">
                                            <p:bg/>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30"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32" dur="80"/>
                                        <p:tgtEl>
                                          <p:spTgt spid="3">
                                            <p:txEl>
                                              <p:pRg st="0" end="0"/>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3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39" dur="80"/>
                                        <p:tgtEl>
                                          <p:spTgt spid="3">
                                            <p:txEl>
                                              <p:pRg st="1" end="1"/>
                                            </p:txEl>
                                          </p:spTgt>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44"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46" dur="80"/>
                                        <p:tgtEl>
                                          <p:spTgt spid="3">
                                            <p:txEl>
                                              <p:pRg st="2" end="2"/>
                                            </p:txEl>
                                          </p:spTgt>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51"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53" dur="80"/>
                                        <p:tgtEl>
                                          <p:spTgt spid="3">
                                            <p:txEl>
                                              <p:pRg st="3" end="3"/>
                                            </p:tx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58"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60" dur="80"/>
                                        <p:tgtEl>
                                          <p:spTgt spid="3">
                                            <p:txEl>
                                              <p:pRg st="4" end="4"/>
                                            </p:txEl>
                                          </p:spTgt>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65"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67" dur="8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Великие слова:</a:t>
            </a:r>
            <a:endParaRPr lang="ru-RU" dirty="0"/>
          </a:p>
        </p:txBody>
      </p:sp>
      <p:sp>
        <p:nvSpPr>
          <p:cNvPr id="3" name="Содержимое 2"/>
          <p:cNvSpPr>
            <a:spLocks noGrp="1"/>
          </p:cNvSpPr>
          <p:nvPr>
            <p:ph idx="1"/>
          </p:nvPr>
        </p:nvSpPr>
        <p:spPr/>
        <p:txBody>
          <a:bodyPr/>
          <a:lstStyle/>
          <a:p>
            <a:r>
              <a:rPr lang="ru-RU" dirty="0" smtClean="0"/>
              <a:t>Симметрия является той идеей, посредством которой человек на протяжении веков пытался постичь и создать порядок, красоту и совершенство”.</a:t>
            </a:r>
          </a:p>
          <a:p>
            <a:pPr>
              <a:buNone/>
            </a:pPr>
            <a:r>
              <a:rPr lang="ru-RU" dirty="0" smtClean="0"/>
              <a:t>                                                              Г. Вейль</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from="(-#ppt_w/2)" to="(#ppt_x)" calcmode="lin" valueType="num">
                                      <p:cBhvr>
                                        <p:cTn id="12" dur="600" fill="hold">
                                          <p:stCondLst>
                                            <p:cond delay="0"/>
                                          </p:stCondLst>
                                        </p:cTn>
                                        <p:tgtEl>
                                          <p:spTgt spid="3">
                                            <p:txEl>
                                              <p:pRg st="0" end="0"/>
                                            </p:txEl>
                                          </p:spTgt>
                                        </p:tgtEl>
                                        <p:attrNameLst>
                                          <p:attrName>ppt_x</p:attrName>
                                        </p:attrNameLst>
                                      </p:cBhvr>
                                    </p:anim>
                                    <p:anim from="0" to="-1.0" calcmode="lin" valueType="num">
                                      <p:cBhvr>
                                        <p:cTn id="13" dur="200" decel="50000" autoRev="1" fill="hold">
                                          <p:stCondLst>
                                            <p:cond delay="600"/>
                                          </p:stCondLst>
                                        </p:cTn>
                                        <p:tgtEl>
                                          <p:spTgt spid="3">
                                            <p:txEl>
                                              <p:pRg st="0" end="0"/>
                                            </p:txEl>
                                          </p:spTgt>
                                        </p:tgtEl>
                                        <p:attrNameLst>
                                          <p:attrName>xshear</p:attrName>
                                        </p:attrNameLst>
                                      </p:cBhvr>
                                    </p:anim>
                                    <p:animScale>
                                      <p:cBhvr>
                                        <p:cTn id="14" dur="200" decel="100000" autoRev="1" fill="hold">
                                          <p:stCondLst>
                                            <p:cond delay="600"/>
                                          </p:stCondLst>
                                        </p:cTn>
                                        <p:tgtEl>
                                          <p:spTgt spid="3">
                                            <p:txEl>
                                              <p:pRg st="0" end="0"/>
                                            </p:txEl>
                                          </p:spTgt>
                                        </p:tgtEl>
                                      </p:cBhvr>
                                      <p:from x="100000" y="100000"/>
                                      <p:to x="80000" y="100000"/>
                                    </p:animScale>
                                    <p:anim by="(#ppt_h/3+#ppt_w*0.1)" calcmode="lin" valueType="num">
                                      <p:cBhvr additive="sum">
                                        <p:cTn id="15" dur="200" decel="100000" autoRev="1" fill="hold">
                                          <p:stCondLst>
                                            <p:cond delay="600"/>
                                          </p:stCondLst>
                                        </p:cTn>
                                        <p:tgtEl>
                                          <p:spTgt spid="3">
                                            <p:txEl>
                                              <p:pRg st="0" end="0"/>
                                            </p:txEl>
                                          </p:spTgt>
                                        </p:tgtEl>
                                        <p:attrNameLst>
                                          <p:attrName>ppt_x</p:attrName>
                                        </p:attrNameLst>
                                      </p:cBhvr>
                                    </p:anim>
                                  </p:childTnLst>
                                </p:cTn>
                              </p:par>
                              <p:par>
                                <p:cTn id="16" presetID="34"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from="(-#ppt_w/2)" to="(#ppt_x)" calcmode="lin" valueType="num">
                                      <p:cBhvr>
                                        <p:cTn id="18" dur="600" fill="hold">
                                          <p:stCondLst>
                                            <p:cond delay="0"/>
                                          </p:stCondLst>
                                        </p:cTn>
                                        <p:tgtEl>
                                          <p:spTgt spid="3">
                                            <p:txEl>
                                              <p:pRg st="1" end="1"/>
                                            </p:txEl>
                                          </p:spTgt>
                                        </p:tgtEl>
                                        <p:attrNameLst>
                                          <p:attrName>ppt_x</p:attrName>
                                        </p:attrNameLst>
                                      </p:cBhvr>
                                    </p:anim>
                                    <p:anim from="0" to="-1.0" calcmode="lin" valueType="num">
                                      <p:cBhvr>
                                        <p:cTn id="19" dur="200" decel="50000" autoRev="1" fill="hold">
                                          <p:stCondLst>
                                            <p:cond delay="600"/>
                                          </p:stCondLst>
                                        </p:cTn>
                                        <p:tgtEl>
                                          <p:spTgt spid="3">
                                            <p:txEl>
                                              <p:pRg st="1" end="1"/>
                                            </p:txEl>
                                          </p:spTgt>
                                        </p:tgtEl>
                                        <p:attrNameLst>
                                          <p:attrName>xshear</p:attrName>
                                        </p:attrNameLst>
                                      </p:cBhvr>
                                    </p:anim>
                                    <p:animScale>
                                      <p:cBhvr>
                                        <p:cTn id="20" dur="200" decel="100000" autoRev="1" fill="hold">
                                          <p:stCondLst>
                                            <p:cond delay="600"/>
                                          </p:stCondLst>
                                        </p:cTn>
                                        <p:tgtEl>
                                          <p:spTgt spid="3">
                                            <p:txEl>
                                              <p:pRg st="1" end="1"/>
                                            </p:txEl>
                                          </p:spTgt>
                                        </p:tgtEl>
                                      </p:cBhvr>
                                      <p:from x="100000" y="100000"/>
                                      <p:to x="80000" y="100000"/>
                                    </p:animScale>
                                    <p:anim by="(#ppt_h/3+#ppt_w*0.1)" calcmode="lin" valueType="num">
                                      <p:cBhvr additive="sum">
                                        <p:cTn id="21"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Симметрия в природе:</a:t>
            </a:r>
            <a:endParaRPr lang="ru-RU" dirty="0"/>
          </a:p>
        </p:txBody>
      </p:sp>
      <p:sp>
        <p:nvSpPr>
          <p:cNvPr id="3" name="Содержимое 2"/>
          <p:cNvSpPr>
            <a:spLocks noGrp="1"/>
          </p:cNvSpPr>
          <p:nvPr>
            <p:ph idx="1"/>
          </p:nvPr>
        </p:nvSpPr>
        <p:spPr/>
        <p:txBody>
          <a:bodyPr/>
          <a:lstStyle/>
          <a:p>
            <a:pPr>
              <a:buNone/>
            </a:pPr>
            <a:r>
              <a:rPr lang="ru-RU" dirty="0" smtClean="0"/>
              <a:t> На явления симметрии в живой природе обратили внимание ещё в Древней Греции пифагорейцы в связи с развитием учения о гармонии (V век до н.э.). В XIX веке появились единичные работы, посвящённые симметрии в растительном и животном мире.</a:t>
            </a: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anim calcmode="lin" valueType="num">
                                      <p:cBhvr>
                                        <p:cTn id="16"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732240" cy="1368152"/>
          </a:xfrm>
        </p:spPr>
        <p:txBody>
          <a:bodyPr>
            <a:normAutofit/>
          </a:bodyPr>
          <a:lstStyle/>
          <a:p>
            <a:r>
              <a:rPr lang="ru-RU" dirty="0" smtClean="0"/>
              <a:t>Симметрия у растений:</a:t>
            </a:r>
            <a:endParaRPr lang="ru-RU" dirty="0"/>
          </a:p>
        </p:txBody>
      </p:sp>
      <p:sp>
        <p:nvSpPr>
          <p:cNvPr id="3" name="Содержимое 2"/>
          <p:cNvSpPr>
            <a:spLocks noGrp="1"/>
          </p:cNvSpPr>
          <p:nvPr>
            <p:ph idx="1"/>
          </p:nvPr>
        </p:nvSpPr>
        <p:spPr>
          <a:xfrm>
            <a:off x="0" y="980728"/>
            <a:ext cx="5796136" cy="3168352"/>
          </a:xfrm>
        </p:spPr>
        <p:txBody>
          <a:bodyPr>
            <a:normAutofit fontScale="92500" lnSpcReduction="10000"/>
          </a:bodyPr>
          <a:lstStyle/>
          <a:p>
            <a:pPr>
              <a:buNone/>
            </a:pPr>
            <a:r>
              <a:rPr lang="ru-RU" dirty="0" smtClean="0"/>
              <a:t> </a:t>
            </a:r>
            <a:r>
              <a:rPr lang="ru-RU" sz="2200" dirty="0" smtClean="0"/>
              <a:t>Характерная для растений симметрия конуса хорошо видна на примере любого дерева.</a:t>
            </a:r>
          </a:p>
          <a:p>
            <a:pPr>
              <a:buNone/>
            </a:pPr>
            <a:endParaRPr lang="ru-RU" sz="2200" dirty="0" smtClean="0"/>
          </a:p>
          <a:p>
            <a:pPr>
              <a:buNone/>
            </a:pPr>
            <a:r>
              <a:rPr lang="ru-RU" sz="2200" dirty="0" smtClean="0"/>
              <a:t>Цветок считается симметричным, когда каждый околоцветник состоит из равного числа частей. Цветки, имея парные части, считаются цветками  с двойной симметрией и т.д. Тройная симметрия обычна для однодольных растений, пятерная - для двудольных </a:t>
            </a:r>
            <a:endParaRPr lang="ru-RU" sz="2200" dirty="0"/>
          </a:p>
        </p:txBody>
      </p:sp>
      <p:pic>
        <p:nvPicPr>
          <p:cNvPr id="4098" name="Picture 2" descr="C:\Documents and Settings\masha\Рабочий стол\1249447819_pixta-sibirskaya.jpg"/>
          <p:cNvPicPr>
            <a:picLocks noChangeAspect="1" noChangeArrowheads="1"/>
          </p:cNvPicPr>
          <p:nvPr/>
        </p:nvPicPr>
        <p:blipFill>
          <a:blip r:embed="rId2" cstate="print"/>
          <a:srcRect/>
          <a:stretch>
            <a:fillRect/>
          </a:stretch>
        </p:blipFill>
        <p:spPr bwMode="auto">
          <a:xfrm>
            <a:off x="6300192" y="3692816"/>
            <a:ext cx="2376264" cy="3165184"/>
          </a:xfrm>
          <a:prstGeom prst="rect">
            <a:avLst/>
          </a:prstGeom>
          <a:noFill/>
        </p:spPr>
      </p:pic>
      <p:pic>
        <p:nvPicPr>
          <p:cNvPr id="4100" name="Picture 4" descr="C:\Documents and Settings\masha\Рабочий стол\1379505.jpg"/>
          <p:cNvPicPr>
            <a:picLocks noChangeAspect="1" noChangeArrowheads="1"/>
          </p:cNvPicPr>
          <p:nvPr/>
        </p:nvPicPr>
        <p:blipFill>
          <a:blip r:embed="rId3" cstate="print"/>
          <a:srcRect/>
          <a:stretch>
            <a:fillRect/>
          </a:stretch>
        </p:blipFill>
        <p:spPr bwMode="auto">
          <a:xfrm rot="1223813">
            <a:off x="6007505" y="976537"/>
            <a:ext cx="2836722" cy="2127542"/>
          </a:xfrm>
          <a:prstGeom prst="rect">
            <a:avLst/>
          </a:prstGeom>
          <a:noFill/>
        </p:spPr>
      </p:pic>
      <p:pic>
        <p:nvPicPr>
          <p:cNvPr id="4101" name="Picture 5" descr="C:\Documents and Settings\masha\Рабочий стол\771970.jpg"/>
          <p:cNvPicPr>
            <a:picLocks noChangeAspect="1" noChangeArrowheads="1"/>
          </p:cNvPicPr>
          <p:nvPr/>
        </p:nvPicPr>
        <p:blipFill>
          <a:blip r:embed="rId4" cstate="print"/>
          <a:srcRect/>
          <a:stretch>
            <a:fillRect/>
          </a:stretch>
        </p:blipFill>
        <p:spPr bwMode="auto">
          <a:xfrm rot="433214">
            <a:off x="339528" y="4473778"/>
            <a:ext cx="2918314" cy="194706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 calcmode="lin" valueType="num">
                                      <p:cBhvr>
                                        <p:cTn id="20" dur="1000" fill="hold"/>
                                        <p:tgtEl>
                                          <p:spTgt spid="4098"/>
                                        </p:tgtEl>
                                        <p:attrNameLst>
                                          <p:attrName>ppt_w</p:attrName>
                                        </p:attrNameLst>
                                      </p:cBhvr>
                                      <p:tavLst>
                                        <p:tav tm="0">
                                          <p:val>
                                            <p:strVal val="#ppt_w+.3"/>
                                          </p:val>
                                        </p:tav>
                                        <p:tav tm="100000">
                                          <p:val>
                                            <p:strVal val="#ppt_w"/>
                                          </p:val>
                                        </p:tav>
                                      </p:tavLst>
                                    </p:anim>
                                    <p:anim calcmode="lin" valueType="num">
                                      <p:cBhvr>
                                        <p:cTn id="21" dur="1000" fill="hold"/>
                                        <p:tgtEl>
                                          <p:spTgt spid="4098"/>
                                        </p:tgtEl>
                                        <p:attrNameLst>
                                          <p:attrName>ppt_h</p:attrName>
                                        </p:attrNameLst>
                                      </p:cBhvr>
                                      <p:tavLst>
                                        <p:tav tm="0">
                                          <p:val>
                                            <p:strVal val="#ppt_h"/>
                                          </p:val>
                                        </p:tav>
                                        <p:tav tm="100000">
                                          <p:val>
                                            <p:strVal val="#ppt_h"/>
                                          </p:val>
                                        </p:tav>
                                      </p:tavLst>
                                    </p:anim>
                                    <p:animEffect transition="in" filter="fade">
                                      <p:cBhvr>
                                        <p:cTn id="22" dur="10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1"/>
                                        </p:tgtEl>
                                        <p:attrNameLst>
                                          <p:attrName>style.visibility</p:attrName>
                                        </p:attrNameLst>
                                      </p:cBhvr>
                                      <p:to>
                                        <p:strVal val="visible"/>
                                      </p:to>
                                    </p:set>
                                    <p:animEffect transition="in" filter="fade">
                                      <p:cBhvr>
                                        <p:cTn id="32" dur="2000"/>
                                        <p:tgtEl>
                                          <p:spTgt spid="410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00"/>
                                        </p:tgtEl>
                                        <p:attrNameLst>
                                          <p:attrName>style.visibility</p:attrName>
                                        </p:attrNameLst>
                                      </p:cBhvr>
                                      <p:to>
                                        <p:strVal val="visible"/>
                                      </p:to>
                                    </p:set>
                                    <p:animEffect transition="in" filter="fade">
                                      <p:cBhvr>
                                        <p:cTn id="3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851104" cy="1073274"/>
          </a:xfrm>
        </p:spPr>
        <p:txBody>
          <a:bodyPr>
            <a:normAutofit/>
          </a:bodyPr>
          <a:lstStyle/>
          <a:p>
            <a:r>
              <a:rPr lang="ru-RU" dirty="0" smtClean="0"/>
              <a:t>Симметрия у животных :</a:t>
            </a:r>
            <a:endParaRPr lang="ru-RU" dirty="0"/>
          </a:p>
        </p:txBody>
      </p:sp>
      <p:sp>
        <p:nvSpPr>
          <p:cNvPr id="3" name="Содержимое 2"/>
          <p:cNvSpPr>
            <a:spLocks noGrp="1"/>
          </p:cNvSpPr>
          <p:nvPr>
            <p:ph idx="1"/>
          </p:nvPr>
        </p:nvSpPr>
        <p:spPr>
          <a:xfrm>
            <a:off x="0" y="764704"/>
            <a:ext cx="5220072" cy="6093296"/>
          </a:xfrm>
        </p:spPr>
        <p:txBody>
          <a:bodyPr>
            <a:normAutofit fontScale="92500" lnSpcReduction="10000"/>
          </a:bodyPr>
          <a:lstStyle/>
          <a:p>
            <a:pPr>
              <a:buNone/>
            </a:pPr>
            <a:r>
              <a:rPr lang="ru-RU" sz="2000" dirty="0" smtClean="0"/>
              <a:t>     Под симметрией у животных понимают соответствие в размерах, форме и очертаниях, а также относительное расположение частей тела, находящихся на противоположных сторонах разделяющей линии.</a:t>
            </a:r>
          </a:p>
          <a:p>
            <a:pPr>
              <a:buNone/>
            </a:pPr>
            <a:r>
              <a:rPr lang="ru-RU" sz="2000" dirty="0" smtClean="0"/>
              <a:t>      Билатеральная (зеркальная) симметрия – характерная симметрия всех представителей животного мира. </a:t>
            </a:r>
          </a:p>
          <a:p>
            <a:pPr>
              <a:buNone/>
            </a:pPr>
            <a:r>
              <a:rPr lang="ru-RU" sz="2000" dirty="0" smtClean="0"/>
              <a:t>     Эта симметрия хорошо видна у бабочки; симметрия левого и правого проявляется здесь с почти математической строгостью. Можно сказать, что каждое животное (а также насекомое, рыба, птица) состоит из двух </a:t>
            </a:r>
            <a:r>
              <a:rPr lang="ru-RU" sz="2000" dirty="0" err="1" smtClean="0"/>
              <a:t>энантиоморфов</a:t>
            </a:r>
            <a:r>
              <a:rPr lang="ru-RU" sz="2000" dirty="0" smtClean="0"/>
              <a:t> – правой и левой половин. </a:t>
            </a:r>
            <a:r>
              <a:rPr lang="ru-RU" sz="2000" dirty="0" err="1" smtClean="0"/>
              <a:t>Энантиоморфами</a:t>
            </a:r>
            <a:r>
              <a:rPr lang="ru-RU" sz="2000" dirty="0" smtClean="0"/>
              <a:t> являются также парные детали, одна из которых попадает в правую, а другая в левую половину тела животного. Так, </a:t>
            </a:r>
            <a:r>
              <a:rPr lang="ru-RU" sz="2000" dirty="0" err="1" smtClean="0"/>
              <a:t>энантиоморфами</a:t>
            </a:r>
            <a:r>
              <a:rPr lang="ru-RU" sz="2000" dirty="0" smtClean="0"/>
              <a:t> являются правое и левое ухо, правый и левый глаз, правый и левый рог и т.д. </a:t>
            </a:r>
            <a:endParaRPr lang="ru-RU" sz="2000" dirty="0"/>
          </a:p>
        </p:txBody>
      </p:sp>
      <p:pic>
        <p:nvPicPr>
          <p:cNvPr id="5126" name="Picture 6" descr="C:\Documents and Settings\masha\Рабочий стол\1215439.jpg"/>
          <p:cNvPicPr>
            <a:picLocks noChangeAspect="1" noChangeArrowheads="1"/>
          </p:cNvPicPr>
          <p:nvPr/>
        </p:nvPicPr>
        <p:blipFill>
          <a:blip r:embed="rId2" cstate="print"/>
          <a:srcRect/>
          <a:stretch>
            <a:fillRect/>
          </a:stretch>
        </p:blipFill>
        <p:spPr bwMode="auto">
          <a:xfrm>
            <a:off x="5743827" y="4621411"/>
            <a:ext cx="3400173" cy="2236589"/>
          </a:xfrm>
          <a:prstGeom prst="rect">
            <a:avLst/>
          </a:prstGeom>
          <a:noFill/>
        </p:spPr>
      </p:pic>
      <p:pic>
        <p:nvPicPr>
          <p:cNvPr id="5127" name="Picture 7" descr="C:\Documents and Settings\masha\Рабочий стол\d20a0a038ecb.jpg"/>
          <p:cNvPicPr>
            <a:picLocks noChangeAspect="1" noChangeArrowheads="1"/>
          </p:cNvPicPr>
          <p:nvPr/>
        </p:nvPicPr>
        <p:blipFill>
          <a:blip r:embed="rId3" cstate="print"/>
          <a:srcRect/>
          <a:stretch>
            <a:fillRect/>
          </a:stretch>
        </p:blipFill>
        <p:spPr bwMode="auto">
          <a:xfrm>
            <a:off x="6623720" y="1628800"/>
            <a:ext cx="2520280" cy="1929589"/>
          </a:xfrm>
          <a:prstGeom prst="rect">
            <a:avLst/>
          </a:prstGeom>
          <a:noFill/>
        </p:spPr>
      </p:pic>
      <p:pic>
        <p:nvPicPr>
          <p:cNvPr id="5128" name="Picture 8" descr="C:\Documents and Settings\masha\Рабочий стол\231847.jpg"/>
          <p:cNvPicPr>
            <a:picLocks noChangeAspect="1" noChangeArrowheads="1"/>
          </p:cNvPicPr>
          <p:nvPr/>
        </p:nvPicPr>
        <p:blipFill>
          <a:blip r:embed="rId4" cstate="print"/>
          <a:srcRect/>
          <a:stretch>
            <a:fillRect/>
          </a:stretch>
        </p:blipFill>
        <p:spPr bwMode="auto">
          <a:xfrm>
            <a:off x="5652120" y="3372530"/>
            <a:ext cx="3491880" cy="1210518"/>
          </a:xfrm>
          <a:prstGeom prst="rect">
            <a:avLst/>
          </a:prstGeom>
          <a:noFill/>
        </p:spPr>
      </p:pic>
      <p:pic>
        <p:nvPicPr>
          <p:cNvPr id="5129" name="Picture 9" descr="C:\Documents and Settings\masha\Рабочий стол\Рисунок23fd.jpg"/>
          <p:cNvPicPr>
            <a:picLocks noChangeAspect="1" noChangeArrowheads="1"/>
          </p:cNvPicPr>
          <p:nvPr/>
        </p:nvPicPr>
        <p:blipFill>
          <a:blip r:embed="rId5" cstate="print"/>
          <a:srcRect/>
          <a:stretch>
            <a:fillRect/>
          </a:stretch>
        </p:blipFill>
        <p:spPr bwMode="auto">
          <a:xfrm>
            <a:off x="6804248" y="0"/>
            <a:ext cx="1908720" cy="159339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129"/>
                                        </p:tgtEl>
                                        <p:attrNameLst>
                                          <p:attrName>style.visibility</p:attrName>
                                        </p:attrNameLst>
                                      </p:cBhvr>
                                      <p:to>
                                        <p:strVal val="visible"/>
                                      </p:to>
                                    </p:set>
                                    <p:animEffect transition="in" filter="blinds(horizontal)">
                                      <p:cBhvr>
                                        <p:cTn id="23" dur="500"/>
                                        <p:tgtEl>
                                          <p:spTgt spid="512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iterate type="lt">
                                    <p:tmPct val="5000"/>
                                  </p:iterate>
                                  <p:childTnLst>
                                    <p:set>
                                      <p:cBhvr>
                                        <p:cTn id="27" dur="1" fill="hold">
                                          <p:stCondLst>
                                            <p:cond delay="0"/>
                                          </p:stCondLst>
                                        </p:cTn>
                                        <p:tgtEl>
                                          <p:spTgt spid="5127"/>
                                        </p:tgtEl>
                                        <p:attrNameLst>
                                          <p:attrName>style.visibility</p:attrName>
                                        </p:attrNameLst>
                                      </p:cBhvr>
                                      <p:to>
                                        <p:strVal val="visible"/>
                                      </p:to>
                                    </p:set>
                                    <p:anim calcmode="lin" valueType="num">
                                      <p:cBhvr>
                                        <p:cTn id="28" dur="1000" fill="hold"/>
                                        <p:tgtEl>
                                          <p:spTgt spid="5127"/>
                                        </p:tgtEl>
                                        <p:attrNameLst>
                                          <p:attrName>ppt_w</p:attrName>
                                        </p:attrNameLst>
                                      </p:cBhvr>
                                      <p:tavLst>
                                        <p:tav tm="0">
                                          <p:val>
                                            <p:fltVal val="0"/>
                                          </p:val>
                                        </p:tav>
                                        <p:tav tm="100000">
                                          <p:val>
                                            <p:strVal val="#ppt_w"/>
                                          </p:val>
                                        </p:tav>
                                      </p:tavLst>
                                    </p:anim>
                                    <p:anim calcmode="lin" valueType="num">
                                      <p:cBhvr>
                                        <p:cTn id="29" dur="1000" fill="hold"/>
                                        <p:tgtEl>
                                          <p:spTgt spid="5127"/>
                                        </p:tgtEl>
                                        <p:attrNameLst>
                                          <p:attrName>ppt_h</p:attrName>
                                        </p:attrNameLst>
                                      </p:cBhvr>
                                      <p:tavLst>
                                        <p:tav tm="0">
                                          <p:val>
                                            <p:fltVal val="0"/>
                                          </p:val>
                                        </p:tav>
                                        <p:tav tm="100000">
                                          <p:val>
                                            <p:strVal val="#ppt_h"/>
                                          </p:val>
                                        </p:tav>
                                      </p:tavLst>
                                    </p:anim>
                                    <p:anim calcmode="lin" valueType="num">
                                      <p:cBhvr>
                                        <p:cTn id="30" dur="1000" fill="hold"/>
                                        <p:tgtEl>
                                          <p:spTgt spid="5127"/>
                                        </p:tgtEl>
                                        <p:attrNameLst>
                                          <p:attrName>style.rotation</p:attrName>
                                        </p:attrNameLst>
                                      </p:cBhvr>
                                      <p:tavLst>
                                        <p:tav tm="0">
                                          <p:val>
                                            <p:fltVal val="90"/>
                                          </p:val>
                                        </p:tav>
                                        <p:tav tm="100000">
                                          <p:val>
                                            <p:fltVal val="0"/>
                                          </p:val>
                                        </p:tav>
                                      </p:tavLst>
                                    </p:anim>
                                    <p:animEffect transition="in" filter="fade">
                                      <p:cBhvr>
                                        <p:cTn id="31" dur="1000"/>
                                        <p:tgtEl>
                                          <p:spTgt spid="5127"/>
                                        </p:tgtEl>
                                      </p:cBhvr>
                                    </p:animEffect>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nodeType="clickEffect">
                                  <p:stCondLst>
                                    <p:cond delay="0"/>
                                  </p:stCondLst>
                                  <p:childTnLst>
                                    <p:set>
                                      <p:cBhvr>
                                        <p:cTn id="35" dur="1" fill="hold">
                                          <p:stCondLst>
                                            <p:cond delay="0"/>
                                          </p:stCondLst>
                                        </p:cTn>
                                        <p:tgtEl>
                                          <p:spTgt spid="5128"/>
                                        </p:tgtEl>
                                        <p:attrNameLst>
                                          <p:attrName>style.visibility</p:attrName>
                                        </p:attrNameLst>
                                      </p:cBhvr>
                                      <p:to>
                                        <p:strVal val="visible"/>
                                      </p:to>
                                    </p:set>
                                    <p:animEffect transition="in" filter="fade">
                                      <p:cBhvr>
                                        <p:cTn id="36" dur="2000"/>
                                        <p:tgtEl>
                                          <p:spTgt spid="5128"/>
                                        </p:tgtEl>
                                      </p:cBhvr>
                                    </p:animEffect>
                                    <p:anim calcmode="lin" valueType="num">
                                      <p:cBhvr>
                                        <p:cTn id="37" dur="2000" fill="hold"/>
                                        <p:tgtEl>
                                          <p:spTgt spid="5128"/>
                                        </p:tgtEl>
                                        <p:attrNameLst>
                                          <p:attrName>style.rotation</p:attrName>
                                        </p:attrNameLst>
                                      </p:cBhvr>
                                      <p:tavLst>
                                        <p:tav tm="0">
                                          <p:val>
                                            <p:fltVal val="720"/>
                                          </p:val>
                                        </p:tav>
                                        <p:tav tm="100000">
                                          <p:val>
                                            <p:fltVal val="0"/>
                                          </p:val>
                                        </p:tav>
                                      </p:tavLst>
                                    </p:anim>
                                    <p:anim calcmode="lin" valueType="num">
                                      <p:cBhvr>
                                        <p:cTn id="38" dur="2000" fill="hold"/>
                                        <p:tgtEl>
                                          <p:spTgt spid="5128"/>
                                        </p:tgtEl>
                                        <p:attrNameLst>
                                          <p:attrName>ppt_h</p:attrName>
                                        </p:attrNameLst>
                                      </p:cBhvr>
                                      <p:tavLst>
                                        <p:tav tm="0">
                                          <p:val>
                                            <p:fltVal val="0"/>
                                          </p:val>
                                        </p:tav>
                                        <p:tav tm="100000">
                                          <p:val>
                                            <p:strVal val="#ppt_h"/>
                                          </p:val>
                                        </p:tav>
                                      </p:tavLst>
                                    </p:anim>
                                    <p:anim calcmode="lin" valueType="num">
                                      <p:cBhvr>
                                        <p:cTn id="39" dur="2000" fill="hold"/>
                                        <p:tgtEl>
                                          <p:spTgt spid="5128"/>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5126"/>
                                        </p:tgtEl>
                                        <p:attrNameLst>
                                          <p:attrName>style.visibility</p:attrName>
                                        </p:attrNameLst>
                                      </p:cBhvr>
                                      <p:to>
                                        <p:strVal val="visible"/>
                                      </p:to>
                                    </p:set>
                                    <p:anim calcmode="lin" valueType="num">
                                      <p:cBhvr>
                                        <p:cTn id="44" dur="1000" fill="hold"/>
                                        <p:tgtEl>
                                          <p:spTgt spid="5126"/>
                                        </p:tgtEl>
                                        <p:attrNameLst>
                                          <p:attrName>ppt_w</p:attrName>
                                        </p:attrNameLst>
                                      </p:cBhvr>
                                      <p:tavLst>
                                        <p:tav tm="0">
                                          <p:val>
                                            <p:fltVal val="0"/>
                                          </p:val>
                                        </p:tav>
                                        <p:tav tm="100000">
                                          <p:val>
                                            <p:strVal val="#ppt_w"/>
                                          </p:val>
                                        </p:tav>
                                      </p:tavLst>
                                    </p:anim>
                                    <p:anim calcmode="lin" valueType="num">
                                      <p:cBhvr>
                                        <p:cTn id="45" dur="1000" fill="hold"/>
                                        <p:tgtEl>
                                          <p:spTgt spid="5126"/>
                                        </p:tgtEl>
                                        <p:attrNameLst>
                                          <p:attrName>ppt_h</p:attrName>
                                        </p:attrNameLst>
                                      </p:cBhvr>
                                      <p:tavLst>
                                        <p:tav tm="0">
                                          <p:val>
                                            <p:fltVal val="0"/>
                                          </p:val>
                                        </p:tav>
                                        <p:tav tm="100000">
                                          <p:val>
                                            <p:strVal val="#ppt_h"/>
                                          </p:val>
                                        </p:tav>
                                      </p:tavLst>
                                    </p:anim>
                                    <p:anim calcmode="lin" valueType="num">
                                      <p:cBhvr>
                                        <p:cTn id="46" dur="1000" fill="hold"/>
                                        <p:tgtEl>
                                          <p:spTgt spid="5126"/>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51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904656" cy="1052736"/>
          </a:xfrm>
        </p:spPr>
        <p:txBody>
          <a:bodyPr>
            <a:normAutofit fontScale="90000"/>
          </a:bodyPr>
          <a:lstStyle/>
          <a:p>
            <a:r>
              <a:rPr lang="ru-RU" dirty="0" smtClean="0"/>
              <a:t>Симметрия у человека:</a:t>
            </a:r>
            <a:endParaRPr lang="ru-RU" dirty="0"/>
          </a:p>
        </p:txBody>
      </p:sp>
      <p:sp>
        <p:nvSpPr>
          <p:cNvPr id="3" name="Содержимое 2"/>
          <p:cNvSpPr>
            <a:spLocks noGrp="1"/>
          </p:cNvSpPr>
          <p:nvPr>
            <p:ph idx="1"/>
          </p:nvPr>
        </p:nvSpPr>
        <p:spPr>
          <a:xfrm>
            <a:off x="0" y="836712"/>
            <a:ext cx="6084168" cy="6021288"/>
          </a:xfrm>
        </p:spPr>
        <p:txBody>
          <a:bodyPr>
            <a:normAutofit/>
          </a:bodyPr>
          <a:lstStyle/>
          <a:p>
            <a:pPr>
              <a:buNone/>
            </a:pPr>
            <a:r>
              <a:rPr lang="ru-RU" sz="2000" dirty="0" smtClean="0"/>
              <a:t>      Человеческое тело обладает билатеральной симметрией (внешний облик и строение скелета). Эта симметрия всегда являлась и является основным источником нашего эстетического восхищения хорошо сложенным человеческим телом. Тело человека построено по принципу двусторонней симметрии. Но  если разделить человеческое тело пополам, то можно заметить что не каждая его часть равна. У кого-то правая нога длиннее левой, или рука, пальцы и </a:t>
            </a:r>
            <a:r>
              <a:rPr lang="ru-RU" sz="2000" dirty="0" err="1" smtClean="0"/>
              <a:t>т.д</a:t>
            </a:r>
            <a:endParaRPr lang="ru-RU" sz="2000" dirty="0" smtClean="0"/>
          </a:p>
          <a:p>
            <a:pPr>
              <a:buNone/>
            </a:pPr>
            <a:r>
              <a:rPr lang="ru-RU" sz="2000" dirty="0" smtClean="0"/>
              <a:t>      Большинство из нас рассматривает мозг как единую структуру, в действительности он разделён на две половины. Эти две части - два полушария - плотно прилегают друг к другу. В полном соответствии с общей симметрией тела человека каждое полушарие представляет собой почти точное зеркальное отображение другого</a:t>
            </a:r>
            <a:endParaRPr lang="ru-RU" sz="2000" dirty="0"/>
          </a:p>
        </p:txBody>
      </p:sp>
      <p:pic>
        <p:nvPicPr>
          <p:cNvPr id="6146" name="Picture 2" descr="C:\Documents and Settings\masha\Рабочий стол\300px-vitruvian.jpg"/>
          <p:cNvPicPr>
            <a:picLocks noChangeAspect="1" noChangeArrowheads="1"/>
          </p:cNvPicPr>
          <p:nvPr/>
        </p:nvPicPr>
        <p:blipFill>
          <a:blip r:embed="rId2" cstate="print"/>
          <a:srcRect/>
          <a:stretch>
            <a:fillRect/>
          </a:stretch>
        </p:blipFill>
        <p:spPr bwMode="auto">
          <a:xfrm>
            <a:off x="6444208" y="0"/>
            <a:ext cx="2376264" cy="2943827"/>
          </a:xfrm>
          <a:prstGeom prst="rect">
            <a:avLst/>
          </a:prstGeom>
          <a:noFill/>
        </p:spPr>
      </p:pic>
      <p:pic>
        <p:nvPicPr>
          <p:cNvPr id="6147" name="Picture 3" descr="C:\Documents and Settings\masha\Рабочий стол\Image9.gif"/>
          <p:cNvPicPr>
            <a:picLocks noChangeAspect="1" noChangeArrowheads="1"/>
          </p:cNvPicPr>
          <p:nvPr/>
        </p:nvPicPr>
        <p:blipFill>
          <a:blip r:embed="rId3" cstate="print"/>
          <a:srcRect/>
          <a:stretch>
            <a:fillRect/>
          </a:stretch>
        </p:blipFill>
        <p:spPr bwMode="auto">
          <a:xfrm>
            <a:off x="6444208" y="3573016"/>
            <a:ext cx="2387494" cy="272856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 calcmode="lin" valueType="num">
                                      <p:cBhvr>
                                        <p:cTn id="23" dur="1000" fill="hold"/>
                                        <p:tgtEl>
                                          <p:spTgt spid="6146"/>
                                        </p:tgtEl>
                                        <p:attrNameLst>
                                          <p:attrName>ppt_w</p:attrName>
                                        </p:attrNameLst>
                                      </p:cBhvr>
                                      <p:tavLst>
                                        <p:tav tm="0">
                                          <p:val>
                                            <p:fltVal val="0"/>
                                          </p:val>
                                        </p:tav>
                                        <p:tav tm="100000">
                                          <p:val>
                                            <p:strVal val="#ppt_w"/>
                                          </p:val>
                                        </p:tav>
                                      </p:tavLst>
                                    </p:anim>
                                    <p:anim calcmode="lin" valueType="num">
                                      <p:cBhvr>
                                        <p:cTn id="24" dur="1000" fill="hold"/>
                                        <p:tgtEl>
                                          <p:spTgt spid="6146"/>
                                        </p:tgtEl>
                                        <p:attrNameLst>
                                          <p:attrName>ppt_h</p:attrName>
                                        </p:attrNameLst>
                                      </p:cBhvr>
                                      <p:tavLst>
                                        <p:tav tm="0">
                                          <p:val>
                                            <p:fltVal val="0"/>
                                          </p:val>
                                        </p:tav>
                                        <p:tav tm="100000">
                                          <p:val>
                                            <p:strVal val="#ppt_h"/>
                                          </p:val>
                                        </p:tav>
                                      </p:tavLst>
                                    </p:anim>
                                    <p:anim calcmode="lin" valueType="num">
                                      <p:cBhvr>
                                        <p:cTn id="25" dur="1000" fill="hold"/>
                                        <p:tgtEl>
                                          <p:spTgt spid="614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1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147"/>
                                        </p:tgtEl>
                                        <p:attrNameLst>
                                          <p:attrName>style.visibility</p:attrName>
                                        </p:attrNameLst>
                                      </p:cBhvr>
                                      <p:to>
                                        <p:strVal val="visible"/>
                                      </p:to>
                                    </p:set>
                                    <p:animEffect transition="in" filter="fade">
                                      <p:cBhvr>
                                        <p:cTn id="31"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201</TotalTime>
  <Words>1090</Words>
  <Application>Microsoft Office PowerPoint</Application>
  <PresentationFormat>Экран (4:3)</PresentationFormat>
  <Paragraphs>84</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Яркая</vt:lpstr>
      <vt:lpstr>Симметрия Вокруг Нас.</vt:lpstr>
      <vt:lpstr>Цель проекта :</vt:lpstr>
      <vt:lpstr>Определение :</vt:lpstr>
      <vt:lpstr>Содержание :</vt:lpstr>
      <vt:lpstr>Великие слова:</vt:lpstr>
      <vt:lpstr>Симметрия в природе:</vt:lpstr>
      <vt:lpstr>Симметрия у растений:</vt:lpstr>
      <vt:lpstr>Симметрия у животных :</vt:lpstr>
      <vt:lpstr>Симметрия у человека:</vt:lpstr>
      <vt:lpstr>Симметрия в технике </vt:lpstr>
      <vt:lpstr>Симметрия в быту :</vt:lpstr>
      <vt:lpstr>Симметрия в искусстве:</vt:lpstr>
      <vt:lpstr>Симметрия в поэзии и музыке:</vt:lpstr>
      <vt:lpstr>Симметрия в русском языке:</vt:lpstr>
      <vt:lpstr>Симметрия в математике:</vt:lpstr>
      <vt:lpstr>Заключение :</vt:lpstr>
      <vt:lpstr>    Спасибо за внимание!    </vt:lpstr>
    </vt:vector>
  </TitlesOfParts>
  <Company>SamForum.ws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Симметрия Вокруг Нас.</dc:title>
  <dc:creator>SamLab.ws</dc:creator>
  <cp:lastModifiedBy>Марина</cp:lastModifiedBy>
  <cp:revision>22</cp:revision>
  <dcterms:created xsi:type="dcterms:W3CDTF">2010-11-06T12:36:47Z</dcterms:created>
  <dcterms:modified xsi:type="dcterms:W3CDTF">2012-08-23T17:02:50Z</dcterms:modified>
</cp:coreProperties>
</file>