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30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212976"/>
            <a:ext cx="4419600" cy="1600327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</a:rPr>
              <a:t>Растительный и животный мир Тульской области</a:t>
            </a:r>
            <a:endParaRPr lang="ru-RU" sz="44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6422504"/>
            <a:ext cx="4419600" cy="435496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Учитель: Лазарева Анастасия Рамильевна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14575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7170" name="Picture 2" descr="http://www.tsput.ru/res/natura/tulanature/images/tab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0"/>
            <a:ext cx="84969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037316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ttp://www.tsput.ru/res/natura/tulanature/images/tab2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7" y="0"/>
            <a:ext cx="83529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884571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Животный мир Тульской области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Рыбы: осетр, карп, окунь, щука, сом, треска и другие виды.</a:t>
            </a:r>
          </a:p>
          <a:p>
            <a:r>
              <a:rPr lang="ru-RU" sz="3200" dirty="0" smtClean="0"/>
              <a:t>Земноводные: лягушка, жаба, тритон.</a:t>
            </a:r>
          </a:p>
          <a:p>
            <a:r>
              <a:rPr lang="ru-RU" sz="3200" dirty="0" smtClean="0"/>
              <a:t>Пресмыкающиеся: змеи, ящерицы.</a:t>
            </a:r>
          </a:p>
          <a:p>
            <a:r>
              <a:rPr lang="ru-RU" sz="3200" dirty="0" smtClean="0"/>
              <a:t>Млекопитающие:</a:t>
            </a:r>
          </a:p>
          <a:p>
            <a:r>
              <a:rPr lang="ru-RU" sz="3200" dirty="0" smtClean="0"/>
              <a:t>Птицы: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«Краснокнижные» виды животных Тульской области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373216"/>
            <a:ext cx="8229600" cy="100811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smtClean="0"/>
              <a:t>    Малая бурозубка                 Большой тушканчик        Пашенная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                                                                     полевка                 </a:t>
            </a:r>
            <a:endParaRPr lang="ru-RU" dirty="0"/>
          </a:p>
        </p:txBody>
      </p:sp>
      <p:pic>
        <p:nvPicPr>
          <p:cNvPr id="1026" name="Picture 2" descr="&amp;Rcy;&amp;ocy;&amp;dcy;&amp;scy;&amp;tcy;&amp;vcy;&amp;iecy;&amp;ncy;&amp;ncy;&amp;ycy;&amp;iecy; &amp;vcy;&amp;icy;&amp;dcy;&amp;ycy;: &amp;Bcy;&amp;IEcy;&amp;Lcy;&amp;Ocy;&amp;Zcy;&amp;Ucy;&amp;Bcy;&amp;Kcy;&amp;Acy; &amp;Bcy;&amp;IEcy;&amp;Lcy;&amp;Ocy;&amp;Bcy;&amp;Rcy;&amp;YUcy;&amp;KHcy;&amp;Acy;&amp;YAcy; &amp;Bcy;&amp;IEcy;&amp;Lcy;&amp;Ocy;&amp;Zcy;&amp;Ucy;&amp;Bcy;&amp;Kcy;&amp;Acy; &amp;Bcy;&amp;Ocy;&amp;Lcy;&amp;SOFTcy;&amp;SHcy;&amp;Acy;&amp;YAcy; &amp;Bcy;&amp;IEcy;&amp;Lcy;&amp;Ocy;&amp;Zcy;&amp;Ucy;&amp;Bcy;&amp;Kcy;&amp;Acy; &amp;Mcy;&amp;Acy;&amp;Lcy;&amp;Acy;&amp;YAcy; &amp;Bcy;&amp;Ucy;&amp;Rcy;&amp;Ocy;&amp;Zcy;&amp;Ucy;&amp;Bcy;&amp;Kcy;&amp;Acy; &amp;Bcy;&amp;Ucy;&amp;Rcy;&amp;Acy;&amp;YAcy; (Crocidura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3" y="2079811"/>
            <a:ext cx="3384376" cy="2429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http://im1-tub-ru.yandex.net/i?id=464363196-50-72&amp;n=21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2978" y="3203878"/>
            <a:ext cx="2736304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im5-tub-ru.yandex.net/i?id=91548424-31-72&amp;n=21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88224" y="2348879"/>
            <a:ext cx="2335143" cy="2160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13565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«Краснокнижные» виды животных Тульской области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229200"/>
            <a:ext cx="8579296" cy="896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Водяная ночница            Усатая ночница            Северная кожанка</a:t>
            </a:r>
            <a:endParaRPr lang="ru-RU" dirty="0"/>
          </a:p>
        </p:txBody>
      </p:sp>
      <p:pic>
        <p:nvPicPr>
          <p:cNvPr id="4" name="Рисунок 3" descr="http://im1-tub-ru.yandex.net/i?id=700000960-38-72&amp;n=2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7014" y="2204864"/>
            <a:ext cx="2592288" cy="291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im5-tub-ru.yandex.net/i?id=113559537-44-72&amp;n=21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31840" y="1700808"/>
            <a:ext cx="3024336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im7-tub-ru.yandex.net/i?id=172153090-07-72&amp;n=21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00192" y="2420888"/>
            <a:ext cx="2577331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02831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«Краснокнижные» виды животных Тульской области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5517232"/>
            <a:ext cx="8769756" cy="608931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Двухцветная кожанка               Горностай                      Степной хорь</a:t>
            </a:r>
            <a:endParaRPr lang="ru-RU" dirty="0"/>
          </a:p>
        </p:txBody>
      </p:sp>
      <p:pic>
        <p:nvPicPr>
          <p:cNvPr id="4" name="Рисунок 3" descr="http://im3-tub-ru.yandex.net/i?id=188082686-01-72&amp;n=2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560" y="2204864"/>
            <a:ext cx="2160240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im5-tub-ru.yandex.net/i?id=331135867-57-72&amp;n=21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15816" y="1844824"/>
            <a:ext cx="3528392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im5-tub-ru.yandex.net/i?id=587964261-51-72&amp;n=21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88224" y="2204864"/>
            <a:ext cx="2361044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39457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«Краснокнижные» виды животных Тульской области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45224"/>
            <a:ext cx="8229600" cy="680939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    Европейская норка                          Американская норка</a:t>
            </a:r>
            <a:endParaRPr lang="ru-RU" dirty="0"/>
          </a:p>
        </p:txBody>
      </p:sp>
      <p:pic>
        <p:nvPicPr>
          <p:cNvPr id="4" name="Рисунок 3" descr="http://im6-tub-ru.yandex.net/i?id=136125197-46-72&amp;n=2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528" y="1927860"/>
            <a:ext cx="4104456" cy="3013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im7-tub-ru.yandex.net/i?id=476907512-07-72&amp;n=21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1999" y="2564904"/>
            <a:ext cx="4248473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18541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«Краснокнижные» виды животных Тульской области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45224"/>
            <a:ext cx="8229600" cy="680939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Каменная куница                    Выдра                       Соня- полчек</a:t>
            </a:r>
            <a:endParaRPr lang="ru-RU" dirty="0"/>
          </a:p>
        </p:txBody>
      </p:sp>
      <p:pic>
        <p:nvPicPr>
          <p:cNvPr id="5" name="Рисунок 4" descr="http://im1-tub-ru.yandex.net/i?id=433052534-04-72&amp;n=2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0" y="3129358"/>
            <a:ext cx="2808312" cy="2290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im2-tub-ru.yandex.net/i?id=149682220-49-72&amp;n=21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3848" y="1988840"/>
            <a:ext cx="2880320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im7-tub-ru.yandex.net/i?id=175892969-31-72&amp;n=21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28184" y="2828794"/>
            <a:ext cx="2713474" cy="2256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10748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«Краснокнижные» виды животных Тульской области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589240"/>
            <a:ext cx="8229600" cy="53692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      Косуля                                   Бобр                            Слепыш</a:t>
            </a:r>
            <a:endParaRPr lang="ru-RU" dirty="0"/>
          </a:p>
        </p:txBody>
      </p:sp>
      <p:pic>
        <p:nvPicPr>
          <p:cNvPr id="5" name="Рисунок 4" descr="http://im7-tub-ru.yandex.net/i?id=481152527-62-72&amp;n=2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0" y="2004060"/>
            <a:ext cx="2880320" cy="3081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im4-tub-ru.yandex.net/i?id=194756835-36-72&amp;n=21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5856" y="2716530"/>
            <a:ext cx="2880320" cy="2584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im6-tub-ru.yandex.net/i?id=796706151-69-72&amp;n=21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72200" y="2420888"/>
            <a:ext cx="2541270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66816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pPr algn="ctr"/>
            <a:r>
              <a:rPr lang="ru-RU" dirty="0" smtClean="0"/>
              <a:t>Следы животных</a:t>
            </a:r>
            <a:endParaRPr lang="ru-RU" dirty="0"/>
          </a:p>
        </p:txBody>
      </p:sp>
      <p:pic>
        <p:nvPicPr>
          <p:cNvPr id="4" name="Рисунок 3" descr="http://i041.radikal.ru/0801/3d/a974cc711d97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536" y="1052736"/>
            <a:ext cx="8496944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59727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pPr algn="ctr"/>
            <a:r>
              <a:rPr lang="ru-RU" dirty="0" smtClean="0"/>
              <a:t>Леса Тульской области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72608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Тульская </a:t>
            </a:r>
            <a:r>
              <a:rPr lang="ru-RU" dirty="0"/>
              <a:t>область располагается в двух природных зонах: широколиственных лесов и </a:t>
            </a:r>
            <a:r>
              <a:rPr lang="ru-RU" dirty="0" err="1"/>
              <a:t>лесостепей</a:t>
            </a:r>
            <a:r>
              <a:rPr lang="ru-RU" dirty="0"/>
              <a:t>. </a:t>
            </a:r>
            <a:br>
              <a:rPr lang="ru-RU" dirty="0"/>
            </a:br>
            <a:r>
              <a:rPr lang="ru-RU" dirty="0"/>
              <a:t>Зона широколиственных лесов занимает западные, северные, и северо-восточные районы. Зона лесостепи - южные и восточные районы. </a:t>
            </a:r>
            <a:endParaRPr lang="ru-RU" dirty="0" smtClean="0"/>
          </a:p>
          <a:p>
            <a:r>
              <a:rPr lang="ru-RU" dirty="0"/>
              <a:t>Область не богата лесами. </a:t>
            </a:r>
            <a:r>
              <a:rPr lang="ru-RU" dirty="0" smtClean="0"/>
              <a:t>Они </a:t>
            </a:r>
            <a:r>
              <a:rPr lang="ru-RU" dirty="0"/>
              <a:t>занимают около 14 % территории , а в южных районах 2-5 %. На одного жителя приходится 0,2 га покрытой лесом площади. Это в десятки раз меньше, чем в целом по России. </a:t>
            </a:r>
            <a:endParaRPr lang="ru-RU" dirty="0" smtClean="0"/>
          </a:p>
          <a:p>
            <a:r>
              <a:rPr lang="ru-RU" dirty="0" smtClean="0"/>
              <a:t>Леса </a:t>
            </a:r>
            <a:r>
              <a:rPr lang="ru-RU" dirty="0"/>
              <a:t>в основном лиственные (дуб, береза, осина и др.). По границе с лесостепью проходит полоса широколиственных лесов, известная под названием «тульских засек», которые составляют основу лесных ресурсов области. Тульские засеки отнесены к особо ценным лесам с соответствующим режимом ведения в них лесного хозяйства.</a:t>
            </a:r>
          </a:p>
        </p:txBody>
      </p:sp>
    </p:spTree>
    <p:extLst>
      <p:ext uri="{BB962C8B-B14F-4D97-AF65-F5344CB8AC3E}">
        <p14:creationId xmlns:p14="http://schemas.microsoft.com/office/powerpoint/2010/main" xmlns="" val="35773045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s018.radikal.ru/i510/1203/a7/5d7bbc5f71bd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0" y="233861"/>
            <a:ext cx="5401310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bestreferat.ru/images/paper/70/12/6881270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52830" y="233861"/>
            <a:ext cx="3284894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29100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8064" y="274638"/>
            <a:ext cx="3538736" cy="5530626"/>
          </a:xfrm>
        </p:spPr>
        <p:txBody>
          <a:bodyPr>
            <a:normAutofit/>
          </a:bodyPr>
          <a:lstStyle/>
          <a:p>
            <a:r>
              <a:rPr lang="ru-RU" dirty="0" smtClean="0"/>
              <a:t>Чьи следы изображены на картинке?</a:t>
            </a:r>
            <a:br>
              <a:rPr lang="ru-RU" dirty="0" smtClean="0"/>
            </a:br>
            <a:r>
              <a:rPr lang="ru-RU" dirty="0" smtClean="0"/>
              <a:t>Соотнесите порядковый номер следа с буквенным обозначением его обладателя. </a:t>
            </a:r>
            <a:endParaRPr lang="ru-RU" dirty="0"/>
          </a:p>
        </p:txBody>
      </p:sp>
      <p:pic>
        <p:nvPicPr>
          <p:cNvPr id="4" name="Рисунок 3" descr="http://festival.1september.ru/articles/606768/img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12" y="188640"/>
            <a:ext cx="4763135" cy="6546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01272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597352"/>
          </a:xfrm>
        </p:spPr>
        <p:txBody>
          <a:bodyPr>
            <a:normAutofit/>
          </a:bodyPr>
          <a:lstStyle/>
          <a:p>
            <a:r>
              <a:rPr lang="ru-RU" dirty="0"/>
              <a:t>В северо-западной части области распространены хвойные леса. Этот район в пределах области является южной границей естественного распространения ели. Главной лесообразующей породой является сосна. </a:t>
            </a:r>
            <a:endParaRPr lang="ru-RU" dirty="0" smtClean="0"/>
          </a:p>
          <a:p>
            <a:r>
              <a:rPr lang="ru-RU" dirty="0"/>
              <a:t>В Тульской области по состоянию на 2002 г. зарегистрировано 58 ООПТ: из них один заказник ("</a:t>
            </a:r>
            <a:r>
              <a:rPr lang="ru-RU" dirty="0" err="1"/>
              <a:t>Крапивенский</a:t>
            </a:r>
            <a:r>
              <a:rPr lang="ru-RU" dirty="0"/>
              <a:t> заказник") и 57 памятников природы.</a:t>
            </a:r>
            <a:endParaRPr lang="ru-RU" dirty="0" smtClean="0"/>
          </a:p>
          <a:p>
            <a:r>
              <a:rPr lang="ru-RU" dirty="0" smtClean="0"/>
              <a:t>Охраняемые виды растений: плаун </a:t>
            </a:r>
            <a:r>
              <a:rPr lang="ru-RU" dirty="0"/>
              <a:t>сплюснутый, баранец обыкновенный, </a:t>
            </a:r>
            <a:r>
              <a:rPr lang="ru-RU" dirty="0" err="1"/>
              <a:t>линнея</a:t>
            </a:r>
            <a:r>
              <a:rPr lang="ru-RU" dirty="0"/>
              <a:t> северная, толокнянка, </a:t>
            </a:r>
            <a:r>
              <a:rPr lang="ru-RU" dirty="0" err="1"/>
              <a:t>одноцветка</a:t>
            </a:r>
            <a:r>
              <a:rPr lang="ru-RU" dirty="0"/>
              <a:t> крупноцветковая, вереск обыкновенный, куманика, брусника, голубика, черника, ольха серая и др., печеночница благородная, находящаяся здесь на восточном пределе распространения, виды песчаных субстратов гвоздика песчаная, молодило </a:t>
            </a:r>
            <a:r>
              <a:rPr lang="ru-RU" dirty="0" err="1"/>
              <a:t>побегоносное</a:t>
            </a:r>
            <a:r>
              <a:rPr lang="ru-RU" dirty="0"/>
              <a:t>. В этом районе известно единственное в области местонахождение водяного папоротника сальвинии плавающей. </a:t>
            </a:r>
          </a:p>
        </p:txBody>
      </p:sp>
    </p:spTree>
    <p:extLst>
      <p:ext uri="{BB962C8B-B14F-4D97-AF65-F5344CB8AC3E}">
        <p14:creationId xmlns:p14="http://schemas.microsoft.com/office/powerpoint/2010/main" xmlns="" val="3276896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Охраняемые виды растений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                                                         Баранец обыкновенный</a:t>
            </a:r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marL="0" indent="0">
              <a:buNone/>
            </a:pPr>
            <a:r>
              <a:rPr lang="ru-RU" dirty="0" smtClean="0"/>
              <a:t>Плаун сплюснутый</a:t>
            </a:r>
            <a:endParaRPr lang="ru-RU" dirty="0"/>
          </a:p>
        </p:txBody>
      </p:sp>
      <p:pic>
        <p:nvPicPr>
          <p:cNvPr id="1030" name="Picture 6" descr="&amp;Pcy;&amp;lcy;&amp;acy;&amp;ucy;&amp;ncy; &amp;scy;&amp;pcy;&amp;lcy;&amp;yucy;&amp;scy;&amp;ncy;&amp;ucy;&amp;tcy;&amp;ycy;&amp;j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3844" y="1628800"/>
            <a:ext cx="3360373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stat19.privet.ru/lr/0b1835b1f172f444da1e751e2046d8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3060" y="2708920"/>
            <a:ext cx="5172075" cy="388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472757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                                                           Толокнянка обыкновенная</a:t>
            </a:r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Линнея северная</a:t>
            </a:r>
            <a:endParaRPr lang="ru-RU" dirty="0"/>
          </a:p>
        </p:txBody>
      </p:sp>
      <p:pic>
        <p:nvPicPr>
          <p:cNvPr id="2050" name="Picture 2" descr="http://www.murman.ru/flora/pictures/p2000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6939" y="1628799"/>
            <a:ext cx="4253053" cy="2896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dodaj.rs/f/3x/A6/3TttKkEr/arctostaphylos-uva-urs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76506" y="3429000"/>
            <a:ext cx="4202936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076998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6444" y="1600200"/>
            <a:ext cx="8420356" cy="4525963"/>
          </a:xfrm>
        </p:spPr>
        <p:txBody>
          <a:bodyPr/>
          <a:lstStyle/>
          <a:p>
            <a:endParaRPr lang="ru-RU" dirty="0" smtClean="0"/>
          </a:p>
          <a:p>
            <a:r>
              <a:rPr lang="ru-RU" dirty="0" smtClean="0"/>
              <a:t>                                                                   Вереск обыкновенный</a:t>
            </a:r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marL="0" indent="0">
              <a:buNone/>
            </a:pPr>
            <a:r>
              <a:rPr lang="ru-RU" dirty="0" err="1" smtClean="0"/>
              <a:t>Одноцветка</a:t>
            </a:r>
            <a:r>
              <a:rPr lang="ru-RU" dirty="0" smtClean="0"/>
              <a:t> крупноцветковая</a:t>
            </a:r>
          </a:p>
        </p:txBody>
      </p:sp>
      <p:pic>
        <p:nvPicPr>
          <p:cNvPr id="3074" name="Picture 2" descr="http://prv2.lori-images.net/odnotsvetka-krupnotsvetkovaya-moneses-uniflora-semeistva-0000990630-previ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444" y="1556793"/>
            <a:ext cx="4237529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static4.album.ee/files/1107/78/orig_27694531_Atn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579344"/>
            <a:ext cx="4586647" cy="4015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238914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840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                                     Ольха серая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marL="0" indent="0">
              <a:buNone/>
            </a:pPr>
            <a:r>
              <a:rPr lang="ru-RU" dirty="0" smtClean="0"/>
              <a:t>                  Куманика</a:t>
            </a:r>
            <a:endParaRPr lang="ru-RU" dirty="0"/>
          </a:p>
        </p:txBody>
      </p:sp>
      <p:pic>
        <p:nvPicPr>
          <p:cNvPr id="4098" name="Picture 2" descr="http://www.floraprice.ru/v2/wp-content/uploads/2010/10/kumanika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7091" y="1628800"/>
            <a:ext cx="4516917" cy="3387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baumschule-newgarden.de/images/product_images/info_images/1613_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853040"/>
            <a:ext cx="4210794" cy="5614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434980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8024" y="2276872"/>
            <a:ext cx="3970784" cy="723840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00200"/>
            <a:ext cx="8363272" cy="4525963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marL="0" indent="0">
              <a:buNone/>
            </a:pPr>
            <a:r>
              <a:rPr lang="ru-RU" dirty="0" smtClean="0"/>
              <a:t>Печеночница благородная</a:t>
            </a:r>
            <a:endParaRPr lang="ru-RU" dirty="0"/>
          </a:p>
        </p:txBody>
      </p:sp>
      <p:pic>
        <p:nvPicPr>
          <p:cNvPr id="5122" name="Picture 2" descr="http://skarvit.ru/wp-content/uploads/2010/11/hepatic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8599" y="1556793"/>
            <a:ext cx="4433401" cy="3325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rusbotanik.ru/_mod_files/ce_images/eshop/04-01-11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014954"/>
            <a:ext cx="4965576" cy="3724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38747" y="2407559"/>
            <a:ext cx="30239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Гвоздика песчаная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13602865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                                                      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                                       Сальвиния плавающая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Молодило </a:t>
            </a:r>
            <a:r>
              <a:rPr lang="ru-RU" dirty="0" err="1" smtClean="0"/>
              <a:t>побегоносное</a:t>
            </a:r>
            <a:endParaRPr lang="ru-RU" dirty="0"/>
          </a:p>
        </p:txBody>
      </p:sp>
      <p:pic>
        <p:nvPicPr>
          <p:cNvPr id="6146" name="Picture 2" descr="http://futuregarden.ru/dvig/data/upimages/gallery/35.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222" y="1556793"/>
            <a:ext cx="4388778" cy="3291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inf-red.ru/plants/salviniya_plavaushaya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629979"/>
            <a:ext cx="4302621" cy="3694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81364118"/>
      </p:ext>
    </p:extLst>
  </p:cSld>
  <p:clrMapOvr>
    <a:masterClrMapping/>
  </p:clrMapOvr>
</p:sld>
</file>

<file path=ppt/theme/theme1.xml><?xml version="1.0" encoding="utf-8"?>
<a:theme xmlns:a="http://schemas.openxmlformats.org/drawingml/2006/main" name="Паркет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131</TotalTime>
  <Words>303</Words>
  <Application>Microsoft Office PowerPoint</Application>
  <PresentationFormat>Экран (4:3)</PresentationFormat>
  <Paragraphs>86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Паркет</vt:lpstr>
      <vt:lpstr>Растительный и животный мир Тульской области</vt:lpstr>
      <vt:lpstr>Леса Тульской области</vt:lpstr>
      <vt:lpstr>Слайд 3</vt:lpstr>
      <vt:lpstr>Охраняемые виды растений</vt:lpstr>
      <vt:lpstr>Слайд 5</vt:lpstr>
      <vt:lpstr>     </vt:lpstr>
      <vt:lpstr>                                                    Ольха серая</vt:lpstr>
      <vt:lpstr> </vt:lpstr>
      <vt:lpstr>Слайд 9</vt:lpstr>
      <vt:lpstr>Слайд 10</vt:lpstr>
      <vt:lpstr>Слайд 11</vt:lpstr>
      <vt:lpstr>Животный мир Тульской области</vt:lpstr>
      <vt:lpstr>«Краснокнижные» виды животных Тульской области</vt:lpstr>
      <vt:lpstr>«Краснокнижные» виды животных Тульской области</vt:lpstr>
      <vt:lpstr>«Краснокнижные» виды животных Тульской области</vt:lpstr>
      <vt:lpstr>«Краснокнижные» виды животных Тульской области</vt:lpstr>
      <vt:lpstr>«Краснокнижные» виды животных Тульской области</vt:lpstr>
      <vt:lpstr>«Краснокнижные» виды животных Тульской области</vt:lpstr>
      <vt:lpstr>Следы животных</vt:lpstr>
      <vt:lpstr>Слайд 20</vt:lpstr>
      <vt:lpstr>Чьи следы изображены на картинке? Соотнесите порядковый номер следа с буквенным обозначением его обладателя.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Растительный и животный мир Тульской области</dc:title>
  <dc:creator>Михалыч</dc:creator>
  <cp:lastModifiedBy>Пользователь Windows</cp:lastModifiedBy>
  <cp:revision>11</cp:revision>
  <dcterms:created xsi:type="dcterms:W3CDTF">2014-03-19T01:51:56Z</dcterms:created>
  <dcterms:modified xsi:type="dcterms:W3CDTF">2014-04-07T05:12:57Z</dcterms:modified>
</cp:coreProperties>
</file>