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8" r:id="rId2"/>
    <p:sldId id="257" r:id="rId3"/>
    <p:sldId id="258" r:id="rId4"/>
    <p:sldId id="259" r:id="rId5"/>
    <p:sldId id="260" r:id="rId6"/>
    <p:sldId id="261" r:id="rId7"/>
    <p:sldId id="262" r:id="rId8"/>
    <p:sldId id="263" r:id="rId9"/>
    <p:sldId id="264" r:id="rId10"/>
    <p:sldId id="269" r:id="rId11"/>
    <p:sldId id="265" r:id="rId12"/>
    <p:sldId id="266"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3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1D9FE356-4ECD-4049-A36E-547BD68FCF80}" type="datetimeFigureOut">
              <a:rPr lang="ru-RU"/>
              <a:pPr>
                <a:defRPr/>
              </a:pPr>
              <a:t>18.03.2012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EF7E20EE-BE69-4227-B58C-2D560BA16A3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52C1D36-A6AA-4894-B356-FDC1A8EEA6FE}" type="datetimeFigureOut">
              <a:rPr lang="ru-RU"/>
              <a:pPr>
                <a:defRPr/>
              </a:pPr>
              <a:t>18.03.2012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E782E3EE-E69B-41FC-B250-4836AB4D0A3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0D52F2E-06D9-4C5D-9DD2-45FCF6178D76}" type="datetimeFigureOut">
              <a:rPr lang="ru-RU"/>
              <a:pPr>
                <a:defRPr/>
              </a:pPr>
              <a:t>18.03.2012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150925E-A67A-4FD5-BA8F-EDB555E454C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965E0438-49DB-406A-8618-4F6271053958}" type="datetimeFigureOut">
              <a:rPr lang="ru-RU"/>
              <a:pPr>
                <a:defRPr/>
              </a:pPr>
              <a:t>18.03.2012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FF24B738-A004-4B53-99FE-425F027CDDF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C8CBD0A6-4DA3-4E85-B334-E39BDA737FD0}"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392A05B5-0389-443C-8DB7-7687F69B3065}" type="datetimeFigureOut">
              <a:rPr lang="ru-RU"/>
              <a:pPr>
                <a:defRPr/>
              </a:pPr>
              <a:t>18.03.2012</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A39F3155-0A88-44A4-BFBC-7924E9CB82CE}" type="datetimeFigureOut">
              <a:rPr lang="ru-RU"/>
              <a:pPr>
                <a:defRPr/>
              </a:pPr>
              <a:t>18.03.2012</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22719E65-0462-4E41-BB1E-AED79BE97B7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D7401F28-9B03-4F82-A47D-39CB401F00C1}" type="datetimeFigureOut">
              <a:rPr lang="ru-RU"/>
              <a:pPr>
                <a:defRPr/>
              </a:pPr>
              <a:t>18.03.2012</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A5B190C5-4794-4020-AF24-683379C930D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853DF0F7-36F4-4E42-9CC4-CD6D6AE4F26A}" type="datetimeFigureOut">
              <a:rPr lang="ru-RU"/>
              <a:pPr>
                <a:defRPr/>
              </a:pPr>
              <a:t>18.03.2012</a:t>
            </a:fld>
            <a:endParaRPr lang="ru-RU"/>
          </a:p>
        </p:txBody>
      </p:sp>
      <p:sp>
        <p:nvSpPr>
          <p:cNvPr id="6" name="Номер слайда 8"/>
          <p:cNvSpPr>
            <a:spLocks noGrp="1"/>
          </p:cNvSpPr>
          <p:nvPr>
            <p:ph type="sldNum" sz="quarter" idx="11"/>
          </p:nvPr>
        </p:nvSpPr>
        <p:spPr/>
        <p:txBody>
          <a:bodyPr/>
          <a:lstStyle>
            <a:lvl1pPr>
              <a:defRPr/>
            </a:lvl1pPr>
          </a:lstStyle>
          <a:p>
            <a:pPr>
              <a:defRPr/>
            </a:pPr>
            <a:fld id="{3C2FF8FA-4D14-4511-A905-F793FEC9A3A8}"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1F92AA9D-9242-44B6-9AF2-0A319FFFA1B0}" type="datetimeFigureOut">
              <a:rPr lang="ru-RU"/>
              <a:pPr>
                <a:defRPr/>
              </a:pPr>
              <a:t>18.03.2012</a:t>
            </a:fld>
            <a:endParaRPr lang="ru-RU"/>
          </a:p>
        </p:txBody>
      </p:sp>
      <p:sp>
        <p:nvSpPr>
          <p:cNvPr id="6" name="Номер слайда 8"/>
          <p:cNvSpPr>
            <a:spLocks noGrp="1"/>
          </p:cNvSpPr>
          <p:nvPr>
            <p:ph type="sldNum" sz="quarter" idx="11"/>
          </p:nvPr>
        </p:nvSpPr>
        <p:spPr/>
        <p:txBody>
          <a:bodyPr/>
          <a:lstStyle>
            <a:lvl1pPr>
              <a:defRPr/>
            </a:lvl1pPr>
          </a:lstStyle>
          <a:p>
            <a:pPr>
              <a:defRPr/>
            </a:pPr>
            <a:fld id="{C0FBA7D3-C9E8-43A3-A948-00E96874BD18}"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B83F8AE-C02D-4FA5-8B4D-4346D41D738A}" type="datetimeFigureOut">
              <a:rPr lang="ru-RU"/>
              <a:pPr>
                <a:defRPr/>
              </a:pPr>
              <a:t>18.03.2012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014BAB1-0155-4EFA-A3A4-592B72C5E23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F8456D81-A784-4D9F-B5DB-92712FB65F38}" type="datetimeFigureOut">
              <a:rPr lang="ru-RU"/>
              <a:pPr>
                <a:defRPr/>
              </a:pPr>
              <a:t>18.03.2012</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5EBDEE99-2188-44BF-B6AC-1FF59AC9D19D}"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4" r:id="rId3"/>
    <p:sldLayoutId id="2147483697" r:id="rId4"/>
    <p:sldLayoutId id="2147483693" r:id="rId5"/>
    <p:sldLayoutId id="2147483692" r:id="rId6"/>
    <p:sldLayoutId id="2147483698" r:id="rId7"/>
    <p:sldLayoutId id="2147483699" r:id="rId8"/>
    <p:sldLayoutId id="2147483691" r:id="rId9"/>
    <p:sldLayoutId id="2147483690" r:id="rId10"/>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img0.liveinternet.ru/images/attach/c/1/58/717/58717389_1273172248_91015359.gi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xfrm>
            <a:off x="468313" y="152400"/>
            <a:ext cx="8218487" cy="1836738"/>
          </a:xfrm>
          <a:noFill/>
          <a:ln w="9525"/>
        </p:spPr>
        <p:txBody>
          <a:bodyPr wrap="square" lIns="91440" tIns="45720" rIns="91440" bIns="45720" numCol="1" compatLnSpc="1">
            <a:prstTxWarp prst="textNoShape">
              <a:avLst/>
            </a:prstTxWarp>
          </a:bodyPr>
          <a:lstStyle/>
          <a:p>
            <a:pPr algn="ctr"/>
            <a:r>
              <a:rPr lang="ru-RU" sz="1800" smtClean="0">
                <a:ln>
                  <a:noFill/>
                </a:ln>
                <a:effectLst/>
              </a:rPr>
              <a:t>Окружной конкурс школьных проектно-исследовательских работ, посвящённых участникам и ветеранам</a:t>
            </a:r>
            <a:br>
              <a:rPr lang="ru-RU" sz="1800" smtClean="0">
                <a:ln>
                  <a:noFill/>
                </a:ln>
                <a:effectLst/>
              </a:rPr>
            </a:br>
            <a:r>
              <a:rPr lang="ru-RU" sz="1800" smtClean="0">
                <a:ln>
                  <a:noFill/>
                </a:ln>
                <a:effectLst/>
              </a:rPr>
              <a:t> Великой Отечественной войны </a:t>
            </a:r>
            <a:br>
              <a:rPr lang="ru-RU" sz="1800" smtClean="0">
                <a:ln>
                  <a:noFill/>
                </a:ln>
                <a:effectLst/>
              </a:rPr>
            </a:br>
            <a:r>
              <a:rPr lang="ru-RU" sz="1800" smtClean="0">
                <a:ln>
                  <a:noFill/>
                </a:ln>
                <a:effectLst/>
              </a:rPr>
              <a:t>«ЖИВАЯ РОДОСЛОВНАЯ»</a:t>
            </a:r>
            <a:r>
              <a:rPr lang="ru-RU" sz="3800" smtClean="0">
                <a:ln>
                  <a:noFill/>
                </a:ln>
                <a:effectLst/>
              </a:rPr>
              <a:t/>
            </a:r>
            <a:br>
              <a:rPr lang="ru-RU" sz="3800" smtClean="0">
                <a:ln>
                  <a:noFill/>
                </a:ln>
                <a:effectLst/>
              </a:rPr>
            </a:br>
            <a:endParaRPr lang="ru-RU" sz="3800" smtClean="0">
              <a:ln>
                <a:noFill/>
              </a:ln>
              <a:effectLst/>
            </a:endParaRPr>
          </a:p>
        </p:txBody>
      </p:sp>
      <p:sp>
        <p:nvSpPr>
          <p:cNvPr id="30724" name="Rectangle 4"/>
          <p:cNvSpPr>
            <a:spLocks noGrp="1"/>
          </p:cNvSpPr>
          <p:nvPr>
            <p:ph type="body" idx="1"/>
          </p:nvPr>
        </p:nvSpPr>
        <p:spPr>
          <a:xfrm>
            <a:off x="457200" y="1447800"/>
            <a:ext cx="8229600" cy="4678363"/>
          </a:xfrm>
        </p:spPr>
        <p:txBody>
          <a:bodyPr/>
          <a:lstStyle/>
          <a:p>
            <a:pPr algn="ctr">
              <a:lnSpc>
                <a:spcPct val="90000"/>
              </a:lnSpc>
              <a:buFont typeface="Wingdings 2" pitchFamily="18" charset="2"/>
              <a:buNone/>
            </a:pPr>
            <a:endParaRPr lang="ru-RU" smtClean="0"/>
          </a:p>
          <a:p>
            <a:pPr algn="ctr">
              <a:lnSpc>
                <a:spcPct val="90000"/>
              </a:lnSpc>
              <a:buFont typeface="Wingdings 2" pitchFamily="18" charset="2"/>
              <a:buNone/>
            </a:pPr>
            <a:endParaRPr lang="ru-RU" smtClean="0"/>
          </a:p>
          <a:p>
            <a:pPr algn="ctr">
              <a:lnSpc>
                <a:spcPct val="90000"/>
              </a:lnSpc>
              <a:buFont typeface="Wingdings 2" pitchFamily="18" charset="2"/>
              <a:buNone/>
            </a:pPr>
            <a:r>
              <a:rPr lang="ru-RU" smtClean="0"/>
              <a:t>Номинация конкурса </a:t>
            </a:r>
          </a:p>
          <a:p>
            <a:pPr algn="ctr">
              <a:lnSpc>
                <a:spcPct val="90000"/>
              </a:lnSpc>
              <a:buFont typeface="Wingdings 2" pitchFamily="18" charset="2"/>
              <a:buNone/>
            </a:pPr>
            <a:r>
              <a:rPr lang="ru-RU" smtClean="0"/>
              <a:t>«Ветераны в семьях учащихся»</a:t>
            </a:r>
          </a:p>
          <a:p>
            <a:pPr algn="ctr">
              <a:lnSpc>
                <a:spcPct val="90000"/>
              </a:lnSpc>
              <a:buFont typeface="Wingdings 2" pitchFamily="18" charset="2"/>
              <a:buNone/>
            </a:pPr>
            <a:endParaRPr lang="ru-RU" smtClean="0"/>
          </a:p>
          <a:p>
            <a:pPr algn="ctr">
              <a:lnSpc>
                <a:spcPct val="90000"/>
              </a:lnSpc>
              <a:buFont typeface="Wingdings 2" pitchFamily="18" charset="2"/>
              <a:buNone/>
            </a:pPr>
            <a:endParaRPr lang="ru-RU" smtClean="0"/>
          </a:p>
          <a:p>
            <a:pPr algn="r">
              <a:lnSpc>
                <a:spcPct val="90000"/>
              </a:lnSpc>
              <a:buFont typeface="Wingdings 2" pitchFamily="18" charset="2"/>
              <a:buNone/>
            </a:pPr>
            <a:r>
              <a:rPr lang="ru-RU" smtClean="0"/>
              <a:t>ГОУ СОШ № 1350</a:t>
            </a:r>
            <a:br>
              <a:rPr lang="ru-RU" smtClean="0"/>
            </a:br>
            <a:r>
              <a:rPr lang="ru-RU" smtClean="0"/>
              <a:t> </a:t>
            </a:r>
            <a:r>
              <a:rPr lang="ru-RU" sz="1400" smtClean="0"/>
              <a:t>с углублённым изучением математики</a:t>
            </a:r>
          </a:p>
          <a:p>
            <a:pPr algn="r">
              <a:lnSpc>
                <a:spcPct val="90000"/>
              </a:lnSpc>
              <a:buFont typeface="Wingdings 2" pitchFamily="18" charset="2"/>
              <a:buNone/>
            </a:pPr>
            <a:r>
              <a:rPr lang="ru-RU" sz="1400" smtClean="0"/>
              <a:t>Автор работы – Песков Игорь</a:t>
            </a:r>
          </a:p>
          <a:p>
            <a:pPr algn="r">
              <a:lnSpc>
                <a:spcPct val="90000"/>
              </a:lnSpc>
              <a:buFont typeface="Wingdings 2" pitchFamily="18" charset="2"/>
              <a:buNone/>
            </a:pPr>
            <a:r>
              <a:rPr lang="ru-RU" sz="1400" smtClean="0"/>
              <a:t>ученик 8 класса</a:t>
            </a:r>
          </a:p>
          <a:p>
            <a:pPr algn="r">
              <a:lnSpc>
                <a:spcPct val="90000"/>
              </a:lnSpc>
              <a:buFont typeface="Wingdings 2" pitchFamily="18" charset="2"/>
              <a:buNone/>
            </a:pPr>
            <a:r>
              <a:rPr lang="ru-RU" sz="1400" smtClean="0"/>
              <a:t>Научный руководитель </a:t>
            </a:r>
          </a:p>
          <a:p>
            <a:pPr algn="r">
              <a:lnSpc>
                <a:spcPct val="90000"/>
              </a:lnSpc>
              <a:buFont typeface="Wingdings 2" pitchFamily="18" charset="2"/>
              <a:buNone/>
            </a:pPr>
            <a:r>
              <a:rPr lang="ru-RU" sz="1400" smtClean="0"/>
              <a:t>учитель истории А.Л. Краснова  </a:t>
            </a:r>
          </a:p>
          <a:p>
            <a:pPr algn="r">
              <a:lnSpc>
                <a:spcPct val="90000"/>
              </a:lnSpc>
              <a:buFont typeface="Wingdings 2" pitchFamily="18" charset="2"/>
              <a:buNone/>
            </a:pPr>
            <a:endParaRPr lang="ru-RU" sz="1400" smtClean="0"/>
          </a:p>
          <a:p>
            <a:pPr algn="ctr">
              <a:lnSpc>
                <a:spcPct val="90000"/>
              </a:lnSpc>
              <a:buFont typeface="Wingdings 2" pitchFamily="18" charset="2"/>
              <a:buNone/>
            </a:pPr>
            <a:endParaRPr lang="ru-RU" sz="1400" smtClean="0"/>
          </a:p>
          <a:p>
            <a:pPr algn="ctr">
              <a:lnSpc>
                <a:spcPct val="90000"/>
              </a:lnSpc>
              <a:buFont typeface="Wingdings 2" pitchFamily="18" charset="2"/>
              <a:buNone/>
            </a:pPr>
            <a:endParaRPr lang="ru-RU" sz="1400" smtClean="0"/>
          </a:p>
          <a:p>
            <a:pPr algn="r">
              <a:lnSpc>
                <a:spcPct val="90000"/>
              </a:lnSpc>
              <a:buFont typeface="Wingdings 2" pitchFamily="18" charset="2"/>
              <a:buNone/>
            </a:pPr>
            <a:endParaRPr lang="ru-RU" smtClean="0"/>
          </a:p>
          <a:p>
            <a:pPr algn="ctr">
              <a:lnSpc>
                <a:spcPct val="90000"/>
              </a:lnSpc>
              <a:buFont typeface="Wingdings 2" pitchFamily="18" charset="2"/>
              <a:buNone/>
            </a:pPr>
            <a:endParaRPr lang="ru-RU" smtClean="0"/>
          </a:p>
          <a:p>
            <a:pPr algn="ctr">
              <a:lnSpc>
                <a:spcPct val="90000"/>
              </a:lnSpc>
              <a:buFont typeface="Wingdings 2" pitchFamily="18" charset="2"/>
              <a:buNone/>
            </a:pPr>
            <a:endParaRPr lang="ru-RU" smtClean="0"/>
          </a:p>
          <a:p>
            <a:pPr algn="r">
              <a:lnSpc>
                <a:spcPct val="90000"/>
              </a:lnSpc>
              <a:buFont typeface="Wingdings 2" pitchFamily="18" charset="2"/>
              <a:buNone/>
            </a:pPr>
            <a:endParaRPr lang="ru-RU"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p:cNvSpPr>
          <p:nvPr>
            <p:ph type="title"/>
          </p:nvPr>
        </p:nvSpPr>
        <p:spPr bwMode="auto">
          <a:xfrm>
            <a:off x="457200" y="152400"/>
            <a:ext cx="8229600" cy="1908175"/>
          </a:xfrm>
          <a:noFill/>
          <a:ln w="9525"/>
        </p:spPr>
        <p:txBody>
          <a:bodyPr wrap="square" lIns="91440" tIns="45720" rIns="91440" bIns="45720" numCol="1" compatLnSpc="1">
            <a:prstTxWarp prst="textNoShape">
              <a:avLst/>
            </a:prstTxWarp>
          </a:bodyPr>
          <a:lstStyle/>
          <a:p>
            <a:pPr algn="ctr"/>
            <a:r>
              <a:rPr lang="ru-RU" sz="1600" smtClean="0">
                <a:ln>
                  <a:noFill/>
                </a:ln>
                <a:effectLst/>
              </a:rPr>
              <a:t/>
            </a:r>
            <a:br>
              <a:rPr lang="ru-RU" sz="1600" smtClean="0">
                <a:ln>
                  <a:noFill/>
                </a:ln>
                <a:effectLst/>
              </a:rPr>
            </a:br>
            <a:r>
              <a:rPr lang="ru-RU" sz="1600" smtClean="0">
                <a:ln>
                  <a:noFill/>
                </a:ln>
                <a:effectLst/>
              </a:rPr>
              <a:t/>
            </a:r>
            <a:br>
              <a:rPr lang="ru-RU" sz="1600" smtClean="0">
                <a:ln>
                  <a:noFill/>
                </a:ln>
                <a:effectLst/>
              </a:rPr>
            </a:br>
            <a:r>
              <a:rPr lang="ru-RU" sz="1600" smtClean="0">
                <a:ln>
                  <a:noFill/>
                </a:ln>
                <a:effectLst/>
              </a:rPr>
              <a:t>Десять фронтов послали на него своих лучших воинов. Среди них были и представители польской армии. Сводные полки, состоявшие из героев Отечественной войны, во главе со своими прославленными полководцами под боевыми знаменами прошли торжественным маршем по Красной площади. </a:t>
            </a:r>
            <a:br>
              <a:rPr lang="ru-RU" sz="1600" smtClean="0">
                <a:ln>
                  <a:noFill/>
                </a:ln>
                <a:effectLst/>
              </a:rPr>
            </a:br>
            <a:r>
              <a:rPr lang="ru-RU" sz="1600" smtClean="0">
                <a:ln>
                  <a:noFill/>
                </a:ln>
                <a:effectLst/>
              </a:rPr>
              <a:t>Под барабанный бой 200 советских солдат, включая моего прадеда, бросили к подножию Мавзолея В. И. Ленина 200 знамен разгромленной германской армии.</a:t>
            </a:r>
            <a:endParaRPr lang="ru-RU" sz="3800" smtClean="0">
              <a:ln>
                <a:noFill/>
              </a:ln>
              <a:effectLst/>
            </a:endParaRPr>
          </a:p>
        </p:txBody>
      </p:sp>
      <p:pic>
        <p:nvPicPr>
          <p:cNvPr id="24578" name="Picture 2" descr="Колонна офицеров Красной Армии с поверженными фашистскими знаменами на Параде Победы 24 июня 1945 г. Место съемки: Красная площадь Автор съемки: Трахман Михаил Анатольевич ЦААДМ ед. хр. 0-121834"/>
          <p:cNvPicPr>
            <a:picLocks noChangeAspect="1" noChangeArrowheads="1"/>
          </p:cNvPicPr>
          <p:nvPr/>
        </p:nvPicPr>
        <p:blipFill>
          <a:blip r:embed="rId2" cstate="print">
            <a:lum bright="-20000"/>
          </a:blip>
          <a:srcRect/>
          <a:stretch>
            <a:fillRect/>
          </a:stretch>
        </p:blipFill>
        <p:spPr bwMode="auto">
          <a:xfrm>
            <a:off x="461983" y="2437311"/>
            <a:ext cx="4391681" cy="3217544"/>
          </a:xfrm>
          <a:prstGeom prst="rect">
            <a:avLst/>
          </a:prstGeom>
          <a:ln>
            <a:noFill/>
          </a:ln>
          <a:effectLst>
            <a:softEdge rad="112500"/>
          </a:effectLst>
        </p:spPr>
      </p:pic>
      <p:pic>
        <p:nvPicPr>
          <p:cNvPr id="4" name="Рисунок 3" descr="C:\Users\user\Desktop\света\Мои фото\дед.jpg"/>
          <p:cNvPicPr/>
          <p:nvPr/>
        </p:nvPicPr>
        <p:blipFill>
          <a:blip r:embed="rId3" cstate="print"/>
          <a:srcRect/>
          <a:stretch>
            <a:fillRect/>
          </a:stretch>
        </p:blipFill>
        <p:spPr bwMode="auto">
          <a:xfrm>
            <a:off x="5084812" y="2139603"/>
            <a:ext cx="2952328" cy="4392488"/>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esktop\света\Мои фото\дед.jpg"/>
          <p:cNvPicPr/>
          <p:nvPr/>
        </p:nvPicPr>
        <p:blipFill>
          <a:blip r:embed="rId2" cstate="print"/>
          <a:srcRect/>
          <a:stretch>
            <a:fillRect/>
          </a:stretch>
        </p:blipFill>
        <p:spPr bwMode="auto">
          <a:xfrm>
            <a:off x="5580112" y="980728"/>
            <a:ext cx="2952328" cy="4392488"/>
          </a:xfrm>
          <a:prstGeom prst="rect">
            <a:avLst/>
          </a:prstGeom>
          <a:ln>
            <a:noFill/>
          </a:ln>
          <a:effectLst>
            <a:softEdge rad="112500"/>
          </a:effectLst>
        </p:spPr>
      </p:pic>
      <p:sp>
        <p:nvSpPr>
          <p:cNvPr id="23554" name="Rectangle 1"/>
          <p:cNvSpPr>
            <a:spLocks noChangeArrowheads="1"/>
          </p:cNvSpPr>
          <p:nvPr/>
        </p:nvSpPr>
        <p:spPr bwMode="auto">
          <a:xfrm>
            <a:off x="395288" y="1651000"/>
            <a:ext cx="5111750" cy="2282825"/>
          </a:xfrm>
          <a:prstGeom prst="rect">
            <a:avLst/>
          </a:prstGeom>
          <a:noFill/>
          <a:ln w="9525">
            <a:noFill/>
            <a:miter lim="800000"/>
            <a:headEnd/>
            <a:tailEnd/>
          </a:ln>
        </p:spPr>
        <p:txBody>
          <a:bodyPr anchor="ctr">
            <a:spAutoFit/>
          </a:bodyPr>
          <a:lstStyle/>
          <a:p>
            <a:pPr indent="190500"/>
            <a:r>
              <a:rPr lang="ru-RU" sz="2400">
                <a:solidFill>
                  <a:schemeClr val="bg1"/>
                </a:solidFill>
                <a:latin typeface="augie"/>
                <a:cs typeface="Tahoma" pitchFamily="34" charset="0"/>
              </a:rPr>
              <a:t>Мой прадедушка </a:t>
            </a:r>
            <a:r>
              <a:rPr lang="ru-RU" sz="2400">
                <a:solidFill>
                  <a:schemeClr val="bg1"/>
                </a:solidFill>
                <a:latin typeface="augie"/>
                <a:ea typeface="Times New Roman" pitchFamily="18" charset="0"/>
                <a:cs typeface="Tahoma" pitchFamily="34" charset="0"/>
              </a:rPr>
              <a:t> был награжден орденом «Красной звезды», медалями «За взятие Берлина» </a:t>
            </a:r>
            <a:endParaRPr lang="ru-RU" sz="2400">
              <a:solidFill>
                <a:schemeClr val="bg1"/>
              </a:solidFill>
              <a:latin typeface="augie"/>
              <a:cs typeface="Tahoma" pitchFamily="34" charset="0"/>
            </a:endParaRPr>
          </a:p>
          <a:p>
            <a:pPr indent="190500"/>
            <a:r>
              <a:rPr lang="ru-RU" sz="2400">
                <a:solidFill>
                  <a:schemeClr val="bg1"/>
                </a:solidFill>
                <a:latin typeface="augie"/>
                <a:cs typeface="Times New Roman" pitchFamily="18" charset="0"/>
              </a:rPr>
              <a:t>и «За отвагу».</a:t>
            </a:r>
          </a:p>
          <a:p>
            <a:pPr indent="190500" eaLnBrk="0" hangingPunct="0"/>
            <a:endParaRPr lang="ru-RU" sz="2400">
              <a:solidFill>
                <a:schemeClr val="bg1"/>
              </a:solidFill>
              <a:latin typeface="augie"/>
              <a:cs typeface="Times New Roman" pitchFamily="18" charset="0"/>
            </a:endParaRPr>
          </a:p>
          <a:p>
            <a:pPr indent="190500" eaLnBrk="0" hangingPunct="0"/>
            <a:endParaRPr lang="ru-RU" sz="2400">
              <a:solidFill>
                <a:schemeClr val="bg1"/>
              </a:solidFill>
              <a:latin typeface="augie"/>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067175" y="995363"/>
            <a:ext cx="4897438" cy="1552575"/>
          </a:xfrm>
          <a:prstGeom prst="rect">
            <a:avLst/>
          </a:prstGeom>
          <a:noFill/>
          <a:ln w="9525">
            <a:noFill/>
            <a:miter lim="800000"/>
            <a:headEnd/>
            <a:tailEnd/>
          </a:ln>
        </p:spPr>
        <p:txBody>
          <a:bodyPr anchor="ctr">
            <a:spAutoFit/>
          </a:bodyPr>
          <a:lstStyle/>
          <a:p>
            <a:pPr indent="190500" algn="just"/>
            <a:r>
              <a:rPr lang="ru-RU" sz="2400" i="1">
                <a:solidFill>
                  <a:srgbClr val="333333"/>
                </a:solidFill>
                <a:latin typeface="augie"/>
                <a:ea typeface="Times New Roman" pitchFamily="18" charset="0"/>
                <a:cs typeface="Tahoma" pitchFamily="34" charset="0"/>
              </a:rPr>
              <a:t>От самого древнего деда </a:t>
            </a:r>
            <a:endParaRPr lang="ru-RU" sz="2400">
              <a:latin typeface="augie"/>
              <a:ea typeface="Times New Roman" pitchFamily="18" charset="0"/>
              <a:cs typeface="Arial" charset="0"/>
            </a:endParaRPr>
          </a:p>
          <a:p>
            <a:pPr indent="190500" algn="just" eaLnBrk="0" hangingPunct="0"/>
            <a:r>
              <a:rPr lang="ru-RU" sz="2400" i="1">
                <a:solidFill>
                  <a:srgbClr val="333333"/>
                </a:solidFill>
                <a:latin typeface="augie"/>
                <a:cs typeface="Tahoma" pitchFamily="34" charset="0"/>
              </a:rPr>
              <a:t>д</a:t>
            </a:r>
            <a:r>
              <a:rPr lang="ru-RU" sz="2400" i="1">
                <a:solidFill>
                  <a:srgbClr val="333333"/>
                </a:solidFill>
                <a:latin typeface="augie"/>
                <a:cs typeface="Times New Roman" pitchFamily="18" charset="0"/>
              </a:rPr>
              <a:t>о младшего внука в семье </a:t>
            </a:r>
            <a:endParaRPr lang="ru-RU" sz="2400">
              <a:latin typeface="augie"/>
              <a:cs typeface="Arial" charset="0"/>
            </a:endParaRPr>
          </a:p>
          <a:p>
            <a:pPr indent="190500" algn="just" eaLnBrk="0" hangingPunct="0"/>
            <a:r>
              <a:rPr lang="ru-RU" sz="2400" i="1">
                <a:solidFill>
                  <a:srgbClr val="333333"/>
                </a:solidFill>
                <a:latin typeface="augie"/>
                <a:cs typeface="Times New Roman" pitchFamily="18" charset="0"/>
              </a:rPr>
              <a:t>   Великое слово ПОБЕДА </a:t>
            </a:r>
            <a:endParaRPr lang="ru-RU" sz="2400">
              <a:latin typeface="augie"/>
              <a:cs typeface="Arial" charset="0"/>
            </a:endParaRPr>
          </a:p>
          <a:p>
            <a:pPr indent="190500" algn="just" eaLnBrk="0" hangingPunct="0"/>
            <a:r>
              <a:rPr lang="ru-RU" sz="2400" i="1">
                <a:solidFill>
                  <a:srgbClr val="333333"/>
                </a:solidFill>
                <a:latin typeface="augie"/>
                <a:cs typeface="Times New Roman" pitchFamily="18" charset="0"/>
              </a:rPr>
              <a:t>        Сегодня у всех на уме.</a:t>
            </a:r>
            <a:r>
              <a:rPr lang="ru-RU" sz="2400">
                <a:solidFill>
                  <a:srgbClr val="333333"/>
                </a:solidFill>
                <a:latin typeface="augie"/>
                <a:cs typeface="Times New Roman" pitchFamily="18" charset="0"/>
              </a:rPr>
              <a:t> </a:t>
            </a:r>
            <a:endParaRPr lang="ru-RU" sz="2400">
              <a:latin typeface="augie"/>
              <a:cs typeface="Arial" charset="0"/>
            </a:endParaRPr>
          </a:p>
        </p:txBody>
      </p:sp>
      <p:pic>
        <p:nvPicPr>
          <p:cNvPr id="24580" name="Picture 5" descr="Картинка 43 из 45268">
            <a:hlinkClick r:id="rId2"/>
          </p:cNvPr>
          <p:cNvPicPr>
            <a:picLocks noChangeAspect="1" noChangeArrowheads="1"/>
          </p:cNvPicPr>
          <p:nvPr/>
        </p:nvPicPr>
        <p:blipFill>
          <a:blip r:embed="rId3">
            <a:lum contrast="-10000"/>
          </a:blip>
          <a:srcRect/>
          <a:stretch>
            <a:fillRect/>
          </a:stretch>
        </p:blipFill>
        <p:spPr bwMode="auto">
          <a:xfrm>
            <a:off x="684213" y="2565400"/>
            <a:ext cx="5256212" cy="38877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0" y="1501775"/>
            <a:ext cx="9144000" cy="0"/>
          </a:xfrm>
          <a:prstGeom prst="rect">
            <a:avLst/>
          </a:prstGeom>
          <a:solidFill>
            <a:srgbClr val="FFFFFF"/>
          </a:solidFill>
          <a:ln w="9525">
            <a:noFill/>
            <a:miter lim="800000"/>
            <a:headEnd/>
            <a:tailEnd/>
          </a:ln>
        </p:spPr>
        <p:txBody>
          <a:bodyPr wrap="none" anchor="ctr">
            <a:spAutoFit/>
          </a:bodyPr>
          <a:lstStyle/>
          <a:p>
            <a:endParaRPr lang="ru-RU">
              <a:cs typeface="Arial" charset="0"/>
            </a:endParaRPr>
          </a:p>
        </p:txBody>
      </p:sp>
      <p:sp>
        <p:nvSpPr>
          <p:cNvPr id="14340" name="Прямоугольник 8"/>
          <p:cNvSpPr>
            <a:spLocks noChangeArrowheads="1"/>
          </p:cNvSpPr>
          <p:nvPr/>
        </p:nvSpPr>
        <p:spPr bwMode="auto">
          <a:xfrm>
            <a:off x="4716463" y="1052513"/>
            <a:ext cx="4032250" cy="1308100"/>
          </a:xfrm>
          <a:prstGeom prst="rect">
            <a:avLst/>
          </a:prstGeom>
          <a:noFill/>
          <a:ln w="9525">
            <a:noFill/>
            <a:miter lim="800000"/>
            <a:headEnd/>
            <a:tailEnd/>
          </a:ln>
        </p:spPr>
        <p:txBody>
          <a:bodyPr>
            <a:spAutoFit/>
          </a:bodyPr>
          <a:lstStyle/>
          <a:p>
            <a:r>
              <a:rPr lang="ru-RU" sz="1400" b="1" i="1">
                <a:solidFill>
                  <a:schemeClr val="bg1"/>
                </a:solidFill>
                <a:latin typeface="augie"/>
              </a:rPr>
              <a:t>Тень высоких берез подступает вплотную, </a:t>
            </a:r>
            <a:br>
              <a:rPr lang="ru-RU" sz="1400" b="1" i="1">
                <a:solidFill>
                  <a:schemeClr val="bg1"/>
                </a:solidFill>
                <a:latin typeface="augie"/>
              </a:rPr>
            </a:br>
            <a:r>
              <a:rPr lang="ru-RU" sz="1400" b="1" i="1">
                <a:solidFill>
                  <a:schemeClr val="bg1"/>
                </a:solidFill>
                <a:latin typeface="augie"/>
              </a:rPr>
              <a:t>Обрывается марш у незримой стены, </a:t>
            </a:r>
            <a:br>
              <a:rPr lang="ru-RU" sz="1400" b="1" i="1">
                <a:solidFill>
                  <a:schemeClr val="bg1"/>
                </a:solidFill>
                <a:latin typeface="augie"/>
              </a:rPr>
            </a:br>
            <a:r>
              <a:rPr lang="ru-RU" sz="1400" b="1" i="1">
                <a:solidFill>
                  <a:schemeClr val="bg1"/>
                </a:solidFill>
                <a:latin typeface="augie"/>
              </a:rPr>
              <a:t>И уходят от нас в тишину вековую </a:t>
            </a:r>
            <a:br>
              <a:rPr lang="ru-RU" sz="1400" b="1" i="1">
                <a:solidFill>
                  <a:schemeClr val="bg1"/>
                </a:solidFill>
                <a:latin typeface="augie"/>
              </a:rPr>
            </a:br>
            <a:r>
              <a:rPr lang="ru-RU" sz="1400" b="1" i="1">
                <a:solidFill>
                  <a:schemeClr val="bg1"/>
                </a:solidFill>
                <a:latin typeface="augie"/>
              </a:rPr>
              <a:t>Ветераны последней Великой войны...</a:t>
            </a:r>
            <a:r>
              <a:rPr lang="ru-RU" sz="2400" b="1" i="1">
                <a:solidFill>
                  <a:schemeClr val="bg1"/>
                </a:solidFill>
                <a:latin typeface="augie"/>
              </a:rPr>
              <a:t> </a:t>
            </a:r>
          </a:p>
        </p:txBody>
      </p:sp>
      <p:sp>
        <p:nvSpPr>
          <p:cNvPr id="14349" name="Rectangle 13"/>
          <p:cNvSpPr>
            <a:spLocks noGrp="1"/>
          </p:cNvSpPr>
          <p:nvPr>
            <p:ph type="title" idx="4294967295"/>
          </p:nvPr>
        </p:nvSpPr>
        <p:spPr bwMode="auto">
          <a:xfrm>
            <a:off x="457200" y="152400"/>
            <a:ext cx="8229600" cy="684213"/>
          </a:xfrm>
          <a:noFill/>
          <a:ln w="9525"/>
        </p:spPr>
        <p:txBody>
          <a:bodyPr wrap="square" lIns="91440" tIns="45720" rIns="91440" bIns="45720" numCol="1" compatLnSpc="1">
            <a:prstTxWarp prst="textNoShape">
              <a:avLst/>
            </a:prstTxWarp>
          </a:bodyPr>
          <a:lstStyle/>
          <a:p>
            <a:pPr algn="ctr"/>
            <a:r>
              <a:rPr lang="ru-RU" sz="3800" smtClean="0">
                <a:ln>
                  <a:noFill/>
                </a:ln>
                <a:effectLst/>
              </a:rPr>
              <a:t>Мой прадед – Герой войны!</a:t>
            </a:r>
          </a:p>
        </p:txBody>
      </p:sp>
      <p:sp>
        <p:nvSpPr>
          <p:cNvPr id="14350" name="Rectangle 14"/>
          <p:cNvSpPr>
            <a:spLocks noGrp="1"/>
          </p:cNvSpPr>
          <p:nvPr>
            <p:ph type="body" sz="half" idx="4294967295"/>
          </p:nvPr>
        </p:nvSpPr>
        <p:spPr>
          <a:xfrm>
            <a:off x="457200" y="1447800"/>
            <a:ext cx="4038600" cy="4678363"/>
          </a:xfrm>
        </p:spPr>
        <p:txBody>
          <a:bodyPr/>
          <a:lstStyle/>
          <a:p>
            <a:pPr>
              <a:lnSpc>
                <a:spcPct val="80000"/>
              </a:lnSpc>
              <a:buFont typeface="Wingdings 2" pitchFamily="18" charset="2"/>
              <a:buNone/>
            </a:pPr>
            <a:r>
              <a:rPr lang="ru-RU" sz="2000" i="1" smtClean="0"/>
              <a:t>     Всё дальше от нас те страшные годы войны…</a:t>
            </a:r>
          </a:p>
          <a:p>
            <a:pPr>
              <a:lnSpc>
                <a:spcPct val="80000"/>
              </a:lnSpc>
              <a:buFont typeface="Wingdings 2" pitchFamily="18" charset="2"/>
              <a:buNone/>
            </a:pPr>
            <a:r>
              <a:rPr lang="ru-RU" sz="2000" i="1" smtClean="0"/>
              <a:t>     Мы возвращаемся к ним в памятные для всего мира дни побед над важными битвами; мы становимся участниками сражений, смотря документальный или художественный фильм о войне; мы говорим ветеранам «Спасибо!» в День Победы…</a:t>
            </a:r>
          </a:p>
          <a:p>
            <a:pPr>
              <a:lnSpc>
                <a:spcPct val="80000"/>
              </a:lnSpc>
              <a:buFont typeface="Wingdings 2" pitchFamily="18" charset="2"/>
              <a:buNone/>
            </a:pPr>
            <a:r>
              <a:rPr lang="ru-RU" sz="2000" i="1" smtClean="0"/>
              <a:t>    Но нам до конца никогда не понять всю боль потери близких, родных, клочка родной земли, если мы не будем передавать из поколения в поколение память о Героях войны.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esktop\света\Мои фото\img006.jpg"/>
          <p:cNvPicPr/>
          <p:nvPr/>
        </p:nvPicPr>
        <p:blipFill>
          <a:blip r:embed="rId2" cstate="print"/>
          <a:srcRect l="50200" b="6642"/>
          <a:stretch>
            <a:fillRect/>
          </a:stretch>
        </p:blipFill>
        <p:spPr bwMode="auto">
          <a:xfrm>
            <a:off x="4865365" y="552996"/>
            <a:ext cx="3960440" cy="5544616"/>
          </a:xfrm>
          <a:prstGeom prst="rect">
            <a:avLst/>
          </a:prstGeom>
          <a:ln>
            <a:noFill/>
          </a:ln>
          <a:effectLst>
            <a:softEdge rad="112500"/>
          </a:effectLst>
        </p:spPr>
      </p:pic>
      <p:sp>
        <p:nvSpPr>
          <p:cNvPr id="15362" name="Rectangle 1"/>
          <p:cNvSpPr>
            <a:spLocks noChangeArrowheads="1"/>
          </p:cNvSpPr>
          <p:nvPr/>
        </p:nvSpPr>
        <p:spPr bwMode="auto">
          <a:xfrm>
            <a:off x="250825" y="412750"/>
            <a:ext cx="4608513" cy="5859463"/>
          </a:xfrm>
          <a:prstGeom prst="rect">
            <a:avLst/>
          </a:prstGeom>
          <a:noFill/>
          <a:ln w="9525">
            <a:noFill/>
            <a:miter lim="800000"/>
            <a:headEnd/>
            <a:tailEnd/>
          </a:ln>
        </p:spPr>
        <p:txBody>
          <a:bodyPr anchor="ctr">
            <a:spAutoFit/>
          </a:bodyPr>
          <a:lstStyle/>
          <a:p>
            <a:pPr indent="190500"/>
            <a:r>
              <a:rPr lang="ru-RU" i="1">
                <a:solidFill>
                  <a:schemeClr val="bg1"/>
                </a:solidFill>
                <a:latin typeface="Tahoma" pitchFamily="34" charset="0"/>
                <a:cs typeface="Tahoma" pitchFamily="34" charset="0"/>
              </a:rPr>
              <a:t>Наша семья живёт в обыкновенной квартире, мы не каждый год ездим отдыхать в другие страны, я не хвастаюсь моими подарками – новинками научно-технического прогресса…но я с гордостью, уважением и любовью говорю о том, что в моей семье главные ценности – мои прадеды – участники Великой Отечественной войны. </a:t>
            </a:r>
          </a:p>
          <a:p>
            <a:pPr indent="190500"/>
            <a:r>
              <a:rPr lang="ru-RU" i="1">
                <a:solidFill>
                  <a:schemeClr val="bg1"/>
                </a:solidFill>
                <a:latin typeface="Tahoma" pitchFamily="34" charset="0"/>
                <a:cs typeface="Tahoma" pitchFamily="34" charset="0"/>
              </a:rPr>
              <a:t>Так получилось, что я не успел узнать одного из них – Иващенко Дмитрия Семёновича, но как помню себя маленького, родители всегда рассказывали мне о нём. </a:t>
            </a:r>
          </a:p>
          <a:p>
            <a:pPr indent="190500"/>
            <a:r>
              <a:rPr lang="ru-RU" i="1">
                <a:solidFill>
                  <a:schemeClr val="bg1"/>
                </a:solidFill>
                <a:latin typeface="Tahoma" pitchFamily="34" charset="0"/>
                <a:cs typeface="Tahoma" pitchFamily="34" charset="0"/>
              </a:rPr>
              <a:t>Он родился 8 ноября 1911 года в Новосибирской области в деревне Белово 6-ым ребёнком в семье. «Голодно было, но в этом ли счастье?! Семья-то была дружная!» - так вспоминал дедушка свои детские годы. </a:t>
            </a:r>
            <a:endParaRPr lang="ru-RU" i="1">
              <a:solidFill>
                <a:schemeClr val="bg1"/>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11188" y="836613"/>
            <a:ext cx="8064500" cy="1190625"/>
          </a:xfrm>
          <a:prstGeom prst="rect">
            <a:avLst/>
          </a:prstGeom>
          <a:noFill/>
          <a:ln w="9525">
            <a:noFill/>
            <a:miter lim="800000"/>
            <a:headEnd/>
            <a:tailEnd/>
          </a:ln>
        </p:spPr>
        <p:txBody>
          <a:bodyPr anchor="ctr">
            <a:spAutoFit/>
          </a:bodyPr>
          <a:lstStyle/>
          <a:p>
            <a:pPr indent="190500" algn="just"/>
            <a:r>
              <a:rPr lang="ru-RU" i="1">
                <a:solidFill>
                  <a:schemeClr val="bg1"/>
                </a:solidFill>
                <a:latin typeface="Tahoma" pitchFamily="34" charset="0"/>
                <a:ea typeface="Times New Roman" pitchFamily="18" charset="0"/>
                <a:cs typeface="Tahoma" pitchFamily="34" charset="0"/>
              </a:rPr>
              <a:t>Но вот наступил роковой сорок первый... Он получил повестку из военкомата: «Призван на действительную военную службу».  </a:t>
            </a:r>
            <a:endParaRPr lang="ru-RU" i="1">
              <a:solidFill>
                <a:schemeClr val="bg1"/>
              </a:solidFill>
              <a:latin typeface="Tahoma" pitchFamily="34" charset="0"/>
              <a:cs typeface="Tahoma" pitchFamily="34" charset="0"/>
            </a:endParaRPr>
          </a:p>
          <a:p>
            <a:pPr indent="190500" algn="just"/>
            <a:r>
              <a:rPr lang="ru-RU" i="1">
                <a:solidFill>
                  <a:schemeClr val="bg1"/>
                </a:solidFill>
                <a:latin typeface="Tahoma" pitchFamily="34" charset="0"/>
                <a:cs typeface="Times New Roman" pitchFamily="18" charset="0"/>
              </a:rPr>
              <a:t>Прадед прошёл </a:t>
            </a:r>
            <a:r>
              <a:rPr lang="ru-RU" i="1">
                <a:solidFill>
                  <a:schemeClr val="bg1"/>
                </a:solidFill>
                <a:latin typeface="Tahoma" pitchFamily="34" charset="0"/>
                <a:cs typeface="Tahoma" pitchFamily="34" charset="0"/>
              </a:rPr>
              <a:t>от</a:t>
            </a:r>
            <a:r>
              <a:rPr lang="ru-RU" i="1">
                <a:solidFill>
                  <a:schemeClr val="bg1"/>
                </a:solidFill>
                <a:latin typeface="Tahoma" pitchFamily="34" charset="0"/>
                <a:cs typeface="Times New Roman" pitchFamily="18" charset="0"/>
              </a:rPr>
              <a:t> Сибири до Москвы, воевал в составе 864 зенитного артиллерийского полка,  где был назначен командиром отделения. </a:t>
            </a:r>
            <a:endParaRPr lang="ru-RU" i="1">
              <a:solidFill>
                <a:schemeClr val="bg1"/>
              </a:solidFill>
              <a:latin typeface="Tahoma" pitchFamily="34" charset="0"/>
              <a:cs typeface="Arial" charset="0"/>
            </a:endParaRPr>
          </a:p>
        </p:txBody>
      </p:sp>
      <p:pic>
        <p:nvPicPr>
          <p:cNvPr id="16389" name="Picture 5"/>
          <p:cNvPicPr>
            <a:picLocks noChangeAspect="1" noChangeArrowheads="1"/>
          </p:cNvPicPr>
          <p:nvPr>
            <p:ph sz="half" idx="4294967295"/>
          </p:nvPr>
        </p:nvPicPr>
        <p:blipFill>
          <a:blip r:embed="rId2"/>
          <a:srcRect/>
          <a:stretch>
            <a:fillRect/>
          </a:stretch>
        </p:blipFill>
        <p:spPr>
          <a:xfrm>
            <a:off x="611188" y="2565400"/>
            <a:ext cx="8172450" cy="40052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95288" y="630238"/>
            <a:ext cx="8353425" cy="1939925"/>
          </a:xfrm>
          <a:prstGeom prst="rect">
            <a:avLst/>
          </a:prstGeom>
          <a:noFill/>
          <a:ln w="9525">
            <a:noFill/>
            <a:miter lim="800000"/>
            <a:headEnd/>
            <a:tailEnd/>
          </a:ln>
        </p:spPr>
        <p:txBody>
          <a:bodyPr anchor="ctr">
            <a:spAutoFit/>
          </a:bodyPr>
          <a:lstStyle/>
          <a:p>
            <a:pPr indent="190500" algn="just"/>
            <a:r>
              <a:rPr lang="ru-RU" sz="2000">
                <a:solidFill>
                  <a:schemeClr val="bg1"/>
                </a:solidFill>
                <a:latin typeface="augie"/>
                <a:ea typeface="Calibri" pitchFamily="34" charset="0"/>
                <a:cs typeface="Tahoma" pitchFamily="34" charset="0"/>
              </a:rPr>
              <a:t>Батарея 864-го зенитного артиллерийского полка под командованием заместителя командира батареи лейтенанта И. А. Кушакова уничтожила 8 фашистских танков и отбила атаку автоматчиков, пробившихся к мосту через Клязьминское водохранилище. За проявленное мужество и отвагу 16 воинов батареи были отмечены правительственными наградами. </a:t>
            </a:r>
            <a:endParaRPr lang="ru-RU" sz="3200">
              <a:solidFill>
                <a:schemeClr val="bg1"/>
              </a:solidFill>
              <a:latin typeface="augie"/>
              <a:ea typeface="Calibri" pitchFamily="34" charset="0"/>
              <a:cs typeface="Arial" charset="0"/>
            </a:endParaRPr>
          </a:p>
        </p:txBody>
      </p:sp>
      <p:pic>
        <p:nvPicPr>
          <p:cNvPr id="5" name="Рисунок 4" descr="C:\Users\user\Desktop\света\Мои фото\img005.jpg"/>
          <p:cNvPicPr/>
          <p:nvPr/>
        </p:nvPicPr>
        <p:blipFill>
          <a:blip r:embed="rId2" cstate="print"/>
          <a:srcRect/>
          <a:stretch>
            <a:fillRect/>
          </a:stretch>
        </p:blipFill>
        <p:spPr bwMode="auto">
          <a:xfrm>
            <a:off x="1691680" y="2636912"/>
            <a:ext cx="5832648" cy="38610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68313" y="473075"/>
            <a:ext cx="8099425" cy="5227638"/>
          </a:xfrm>
          <a:prstGeom prst="rect">
            <a:avLst/>
          </a:prstGeom>
          <a:noFill/>
          <a:ln w="9525">
            <a:noFill/>
            <a:miter lim="800000"/>
            <a:headEnd/>
            <a:tailEnd/>
          </a:ln>
        </p:spPr>
        <p:txBody>
          <a:bodyPr bIns="0" anchor="ctr">
            <a:spAutoFit/>
          </a:bodyPr>
          <a:lstStyle/>
          <a:p>
            <a:pPr indent="190500" algn="just"/>
            <a:r>
              <a:rPr lang="ru-RU" sz="2000">
                <a:solidFill>
                  <a:srgbClr val="333333"/>
                </a:solidFill>
                <a:latin typeface="augie"/>
                <a:ea typeface="Times New Roman" pitchFamily="18" charset="0"/>
                <a:cs typeface="Tahoma" pitchFamily="34" charset="0"/>
              </a:rPr>
              <a:t>Второй мой прадед, Щёголев Михаил Николаевич родился в 1922 году, в Тульской области, в деревне</a:t>
            </a:r>
            <a:r>
              <a:rPr lang="ru-RU" sz="2000">
                <a:solidFill>
                  <a:srgbClr val="333333"/>
                </a:solidFill>
                <a:latin typeface="augie"/>
                <a:cs typeface="Times New Roman" pitchFamily="18" charset="0"/>
              </a:rPr>
              <a:t> Пустошино. Это родной брат моей прабабушки.</a:t>
            </a:r>
            <a:r>
              <a:rPr lang="ru-RU" sz="2000">
                <a:solidFill>
                  <a:srgbClr val="333333"/>
                </a:solidFill>
                <a:latin typeface="augie"/>
                <a:cs typeface="Tahoma" pitchFamily="34" charset="0"/>
              </a:rPr>
              <a:t> Как у всех в то время,</a:t>
            </a:r>
            <a:r>
              <a:rPr lang="ru-RU" sz="2000">
                <a:solidFill>
                  <a:srgbClr val="333333"/>
                </a:solidFill>
                <a:latin typeface="augie"/>
                <a:cs typeface="Times New Roman" pitchFamily="18" charset="0"/>
              </a:rPr>
              <a:t> </a:t>
            </a:r>
            <a:r>
              <a:rPr lang="ru-RU" sz="2000">
                <a:solidFill>
                  <a:srgbClr val="333333"/>
                </a:solidFill>
                <a:latin typeface="augie"/>
                <a:cs typeface="Tahoma" pitchFamily="34" charset="0"/>
              </a:rPr>
              <a:t>с</a:t>
            </a:r>
            <a:r>
              <a:rPr lang="ru-RU" sz="2000">
                <a:solidFill>
                  <a:srgbClr val="333333"/>
                </a:solidFill>
                <a:latin typeface="augie"/>
                <a:cs typeface="Times New Roman" pitchFamily="18" charset="0"/>
              </a:rPr>
              <a:t>емья</a:t>
            </a:r>
            <a:r>
              <a:rPr lang="ru-RU" sz="2000">
                <a:solidFill>
                  <a:srgbClr val="333333"/>
                </a:solidFill>
                <a:latin typeface="augie"/>
                <a:cs typeface="Tahoma" pitchFamily="34" charset="0"/>
              </a:rPr>
              <a:t> </a:t>
            </a:r>
            <a:r>
              <a:rPr lang="ru-RU" sz="2000">
                <a:solidFill>
                  <a:srgbClr val="333333"/>
                </a:solidFill>
                <a:latin typeface="augie"/>
                <a:cs typeface="Times New Roman" pitchFamily="18" charset="0"/>
              </a:rPr>
              <a:t>была очень больш</a:t>
            </a:r>
            <a:r>
              <a:rPr lang="ru-RU" sz="2000">
                <a:solidFill>
                  <a:srgbClr val="333333"/>
                </a:solidFill>
                <a:latin typeface="augie"/>
                <a:cs typeface="Tahoma" pitchFamily="34" charset="0"/>
              </a:rPr>
              <a:t>ая. </a:t>
            </a:r>
          </a:p>
          <a:p>
            <a:pPr indent="190500" algn="just" eaLnBrk="0" hangingPunct="0"/>
            <a:r>
              <a:rPr lang="ru-RU" sz="2000">
                <a:solidFill>
                  <a:srgbClr val="333333"/>
                </a:solidFill>
                <a:latin typeface="augie"/>
                <a:cs typeface="Times New Roman" pitchFamily="18" charset="0"/>
              </a:rPr>
              <a:t>	</a:t>
            </a:r>
            <a:r>
              <a:rPr lang="ru-RU" sz="2000">
                <a:solidFill>
                  <a:srgbClr val="333333"/>
                </a:solidFill>
                <a:latin typeface="augie"/>
                <a:cs typeface="Tahoma" pitchFamily="34" charset="0"/>
              </a:rPr>
              <a:t>В 1941 годк Михаилу Николаевичу было 19 лет. Вырос он высоким – 205 см, крепким, сильным, но в деревне по-другому и быть не могло. Помогал отцу и матери по хозяйству, а по вечерам гуляли по деревне с гармонью. Юные годы, расцвет души, как много ещё впереди, сколько планов на будущее… </a:t>
            </a:r>
          </a:p>
          <a:p>
            <a:pPr indent="190500" algn="just" eaLnBrk="0" hangingPunct="0"/>
            <a:r>
              <a:rPr lang="ru-RU" sz="2000">
                <a:solidFill>
                  <a:srgbClr val="333333"/>
                </a:solidFill>
                <a:latin typeface="augie"/>
                <a:cs typeface="Tahoma" pitchFamily="34" charset="0"/>
              </a:rPr>
              <a:t> Но </a:t>
            </a:r>
            <a:r>
              <a:rPr lang="ru-RU" sz="2000">
                <a:solidFill>
                  <a:srgbClr val="333333"/>
                </a:solidFill>
                <a:latin typeface="augie"/>
                <a:cs typeface="Times New Roman" pitchFamily="18" charset="0"/>
              </a:rPr>
              <a:t> началась война</a:t>
            </a:r>
            <a:r>
              <a:rPr lang="ru-RU" sz="2000">
                <a:solidFill>
                  <a:srgbClr val="333333"/>
                </a:solidFill>
                <a:latin typeface="augie"/>
                <a:cs typeface="Tahoma" pitchFamily="34" charset="0"/>
              </a:rPr>
              <a:t>.</a:t>
            </a:r>
            <a:r>
              <a:rPr lang="ru-RU" sz="2000">
                <a:solidFill>
                  <a:srgbClr val="333333"/>
                </a:solidFill>
                <a:latin typeface="augie"/>
                <a:cs typeface="Times New Roman" pitchFamily="18" charset="0"/>
              </a:rPr>
              <a:t> </a:t>
            </a:r>
            <a:r>
              <a:rPr lang="ru-RU" sz="2000">
                <a:solidFill>
                  <a:srgbClr val="333333"/>
                </a:solidFill>
                <a:latin typeface="augie"/>
                <a:cs typeface="Tahoma" pitchFamily="34" charset="0"/>
              </a:rPr>
              <a:t>М</a:t>
            </a:r>
            <a:r>
              <a:rPr lang="ru-RU" sz="2000">
                <a:solidFill>
                  <a:srgbClr val="333333"/>
                </a:solidFill>
                <a:latin typeface="augie"/>
                <a:cs typeface="Times New Roman" pitchFamily="18" charset="0"/>
              </a:rPr>
              <a:t>оего прадеда отправили в Грузию на обучение и подготовку, в отряд спецподразделения по разведке. Они обучались всем тонкостям разведки, в том числе и немецкому языку. Жили они в деревнях у бабушек, которые кормили и поили их. В доме, где жил прадед, перед тем как отправится на фронт, бабушка стала раздавать всем ладанки, чтобы они их хранили и спасали до конца войны, но некоторые солдаты в это не особо верили и поэтому ладанки не брали. А прадед со своим, военным другом взял. Можно в это верить или нет, но они вдвоём с другом и выжили. Остальные солдаты все погибли. </a:t>
            </a:r>
            <a:endParaRPr lang="ru-RU" sz="3200">
              <a:latin typeface="augie"/>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esktop\света\Мои фото\д2.jpg"/>
          <p:cNvPicPr/>
          <p:nvPr/>
        </p:nvPicPr>
        <p:blipFill>
          <a:blip r:embed="rId2" cstate="print"/>
          <a:srcRect/>
          <a:stretch>
            <a:fillRect/>
          </a:stretch>
        </p:blipFill>
        <p:spPr bwMode="auto">
          <a:xfrm>
            <a:off x="1259632" y="188640"/>
            <a:ext cx="2664296" cy="4248472"/>
          </a:xfrm>
          <a:prstGeom prst="rect">
            <a:avLst/>
          </a:prstGeom>
          <a:ln>
            <a:noFill/>
          </a:ln>
          <a:effectLst>
            <a:softEdge rad="112500"/>
          </a:effectLst>
        </p:spPr>
      </p:pic>
      <p:pic>
        <p:nvPicPr>
          <p:cNvPr id="5" name="Рисунок 4" descr="C:\Users\user\Desktop\света\Мои фото\img011.jpg"/>
          <p:cNvPicPr/>
          <p:nvPr/>
        </p:nvPicPr>
        <p:blipFill>
          <a:blip r:embed="rId3" cstate="print"/>
          <a:srcRect/>
          <a:stretch>
            <a:fillRect/>
          </a:stretch>
        </p:blipFill>
        <p:spPr bwMode="auto">
          <a:xfrm>
            <a:off x="4499992" y="116632"/>
            <a:ext cx="3312368" cy="4248472"/>
          </a:xfrm>
          <a:prstGeom prst="rect">
            <a:avLst/>
          </a:prstGeom>
          <a:ln>
            <a:noFill/>
          </a:ln>
          <a:effectLst>
            <a:softEdge rad="112500"/>
          </a:effectLst>
        </p:spPr>
      </p:pic>
      <p:sp>
        <p:nvSpPr>
          <p:cNvPr id="19459" name="Rectangle 1"/>
          <p:cNvSpPr>
            <a:spLocks noChangeArrowheads="1"/>
          </p:cNvSpPr>
          <p:nvPr/>
        </p:nvSpPr>
        <p:spPr bwMode="auto">
          <a:xfrm>
            <a:off x="323850" y="4524375"/>
            <a:ext cx="8496300" cy="2016125"/>
          </a:xfrm>
          <a:prstGeom prst="rect">
            <a:avLst/>
          </a:prstGeom>
          <a:noFill/>
          <a:ln w="9525">
            <a:noFill/>
            <a:miter lim="800000"/>
            <a:headEnd/>
            <a:tailEnd/>
          </a:ln>
        </p:spPr>
        <p:txBody>
          <a:bodyPr bIns="0" anchor="ctr">
            <a:spAutoFit/>
          </a:bodyPr>
          <a:lstStyle/>
          <a:p>
            <a:pPr algn="just"/>
            <a:r>
              <a:rPr lang="ru-RU" sz="1600">
                <a:solidFill>
                  <a:schemeClr val="bg1"/>
                </a:solidFill>
                <a:latin typeface="augie"/>
                <a:ea typeface="Times New Roman" pitchFamily="18" charset="0"/>
                <a:cs typeface="Tahoma" pitchFamily="34" charset="0"/>
              </a:rPr>
              <a:t>Так после Грузии, они отправились на фронт: для сбора разведданных их одевали в немецкую форму и отправляли в тыл к немцам. Добывались данные о боевом и численном составе немецких войск, </a:t>
            </a:r>
            <a:r>
              <a:rPr lang="ru-RU" sz="1600">
                <a:solidFill>
                  <a:schemeClr val="bg1"/>
                </a:solidFill>
                <a:latin typeface="augie"/>
                <a:ea typeface="Times New Roman" pitchFamily="18" charset="0"/>
                <a:cs typeface="Courier New" pitchFamily="49" charset="0"/>
              </a:rPr>
              <a:t>вооружении основных частей. </a:t>
            </a:r>
            <a:r>
              <a:rPr lang="ru-RU" sz="1600">
                <a:solidFill>
                  <a:schemeClr val="bg1"/>
                </a:solidFill>
                <a:latin typeface="augie"/>
                <a:ea typeface="Times New Roman" pitchFamily="18" charset="0"/>
                <a:cs typeface="Tahoma" pitchFamily="34" charset="0"/>
              </a:rPr>
              <a:t>На основании данных, поступавших от всех видов разведки, советское командование имело полную картину планов немцев, а наши разведорганы внимательно следили за передвижением немецких войск и постоянно засылали в тыл разведывательные и диверсионные группы. Так он дошёл до Берлина. У него за войну было только одно ранение. </a:t>
            </a:r>
            <a:endParaRPr lang="ru-RU" sz="2400">
              <a:solidFill>
                <a:schemeClr val="bg1"/>
              </a:solidFill>
              <a:latin typeface="augie"/>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esktop\света\Мои фото\img007.jpg"/>
          <p:cNvPicPr/>
          <p:nvPr/>
        </p:nvPicPr>
        <p:blipFill>
          <a:blip r:embed="rId2" cstate="print"/>
          <a:srcRect/>
          <a:stretch>
            <a:fillRect/>
          </a:stretch>
        </p:blipFill>
        <p:spPr bwMode="auto">
          <a:xfrm>
            <a:off x="1115616" y="692696"/>
            <a:ext cx="7128792" cy="5301208"/>
          </a:xfrm>
          <a:prstGeom prst="rect">
            <a:avLst/>
          </a:prstGeom>
          <a:ln>
            <a:noFill/>
          </a:ln>
          <a:effectLst>
            <a:softEdge rad="112500"/>
          </a:effectLst>
        </p:spPr>
      </p:pic>
      <p:sp>
        <p:nvSpPr>
          <p:cNvPr id="20483" name="Rectangle 3"/>
          <p:cNvSpPr>
            <a:spLocks noGrp="1"/>
          </p:cNvSpPr>
          <p:nvPr>
            <p:ph type="title" idx="4294967295"/>
          </p:nvPr>
        </p:nvSpPr>
        <p:spPr bwMode="auto">
          <a:xfrm>
            <a:off x="1258888" y="5661025"/>
            <a:ext cx="7427912" cy="576263"/>
          </a:xfrm>
          <a:noFill/>
          <a:ln w="9525"/>
        </p:spPr>
        <p:txBody>
          <a:bodyPr wrap="square" lIns="91440" tIns="45720" rIns="91440" bIns="45720" numCol="1" compatLnSpc="1">
            <a:prstTxWarp prst="textNoShape">
              <a:avLst/>
            </a:prstTxWarp>
          </a:bodyPr>
          <a:lstStyle/>
          <a:p>
            <a:pPr algn="ctr"/>
            <a:r>
              <a:rPr lang="ru-RU" sz="1600" smtClean="0">
                <a:ln>
                  <a:noFill/>
                </a:ln>
                <a:effectLst/>
              </a:rPr>
              <a:t>Мой прадед (справа) со своим другом на фронте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11188" y="247650"/>
            <a:ext cx="8064500" cy="1311275"/>
          </a:xfrm>
          <a:prstGeom prst="rect">
            <a:avLst/>
          </a:prstGeom>
          <a:noFill/>
          <a:ln w="9525">
            <a:noFill/>
            <a:miter lim="800000"/>
            <a:headEnd/>
            <a:tailEnd/>
          </a:ln>
        </p:spPr>
        <p:txBody>
          <a:bodyPr anchor="ctr">
            <a:spAutoFit/>
          </a:bodyPr>
          <a:lstStyle/>
          <a:p>
            <a:pPr indent="190500" algn="just"/>
            <a:r>
              <a:rPr lang="ru-RU" sz="2000">
                <a:solidFill>
                  <a:schemeClr val="bg1"/>
                </a:solidFill>
                <a:latin typeface="augie"/>
                <a:ea typeface="Times New Roman" pitchFamily="18" charset="0"/>
                <a:cs typeface="Tahoma" pitchFamily="34" charset="0"/>
              </a:rPr>
              <a:t>По окончании войны мой прадед принимал участие в параде</a:t>
            </a:r>
            <a:r>
              <a:rPr lang="ru-RU" sz="2000">
                <a:solidFill>
                  <a:schemeClr val="bg1"/>
                </a:solidFill>
                <a:latin typeface="augie"/>
                <a:cs typeface="Tahoma" pitchFamily="34" charset="0"/>
              </a:rPr>
              <a:t> Победы </a:t>
            </a:r>
            <a:r>
              <a:rPr lang="ru-RU" sz="2000">
                <a:solidFill>
                  <a:schemeClr val="bg1"/>
                </a:solidFill>
                <a:latin typeface="augie"/>
                <a:ea typeface="Calibri" pitchFamily="34" charset="0"/>
                <a:cs typeface="Calibri" pitchFamily="34" charset="0"/>
              </a:rPr>
              <a:t>над фашистской Германией 24 июня 1945 года в Москве.</a:t>
            </a:r>
            <a:r>
              <a:rPr lang="ru-RU" sz="2000">
                <a:solidFill>
                  <a:schemeClr val="bg1"/>
                </a:solidFill>
                <a:latin typeface="augie"/>
                <a:cs typeface="Tahoma" pitchFamily="34" charset="0"/>
              </a:rPr>
              <a:t> И больше всего я горжусь этим!!!</a:t>
            </a:r>
          </a:p>
          <a:p>
            <a:pPr indent="190500" algn="just"/>
            <a:r>
              <a:rPr lang="ru-RU" sz="2000">
                <a:solidFill>
                  <a:schemeClr val="bg1"/>
                </a:solidFill>
                <a:latin typeface="augie"/>
                <a:ea typeface="Calibri" pitchFamily="34" charset="0"/>
                <a:cs typeface="Calibri" pitchFamily="34" charset="0"/>
              </a:rPr>
              <a:t> </a:t>
            </a:r>
            <a:endParaRPr lang="ru-RU" sz="3200">
              <a:solidFill>
                <a:schemeClr val="bg1"/>
              </a:solidFill>
              <a:latin typeface="augie"/>
              <a:cs typeface="Arial" charset="0"/>
            </a:endParaRPr>
          </a:p>
        </p:txBody>
      </p:sp>
      <p:pic>
        <p:nvPicPr>
          <p:cNvPr id="21510" name="Picture 6"/>
          <p:cNvPicPr>
            <a:picLocks noChangeAspect="1" noChangeArrowheads="1"/>
          </p:cNvPicPr>
          <p:nvPr>
            <p:ph sz="quarter" idx="4294967295"/>
          </p:nvPr>
        </p:nvPicPr>
        <p:blipFill>
          <a:blip r:embed="rId2"/>
          <a:srcRect/>
          <a:stretch>
            <a:fillRect/>
          </a:stretch>
        </p:blipFill>
        <p:spPr>
          <a:xfrm>
            <a:off x="4932363" y="981075"/>
            <a:ext cx="4038600" cy="2262188"/>
          </a:xfrm>
        </p:spPr>
      </p:pic>
      <p:pic>
        <p:nvPicPr>
          <p:cNvPr id="21511" name="Picture 7"/>
          <p:cNvPicPr>
            <a:picLocks noChangeAspect="1" noChangeArrowheads="1"/>
          </p:cNvPicPr>
          <p:nvPr>
            <p:ph sz="quarter" idx="4294967295"/>
          </p:nvPr>
        </p:nvPicPr>
        <p:blipFill>
          <a:blip r:embed="rId3"/>
          <a:srcRect/>
          <a:stretch>
            <a:fillRect/>
          </a:stretch>
        </p:blipFill>
        <p:spPr>
          <a:xfrm>
            <a:off x="4572000" y="3429000"/>
            <a:ext cx="4572000" cy="3365500"/>
          </a:xfrm>
        </p:spPr>
      </p:pic>
      <p:pic>
        <p:nvPicPr>
          <p:cNvPr id="21513" name="Picture 9"/>
          <p:cNvPicPr>
            <a:picLocks noChangeAspect="1" noChangeArrowheads="1"/>
          </p:cNvPicPr>
          <p:nvPr>
            <p:ph sz="half" idx="4294967295"/>
          </p:nvPr>
        </p:nvPicPr>
        <p:blipFill>
          <a:blip r:embed="rId4"/>
          <a:srcRect/>
          <a:stretch>
            <a:fillRect/>
          </a:stretch>
        </p:blipFill>
        <p:spPr>
          <a:xfrm>
            <a:off x="457200" y="1447800"/>
            <a:ext cx="3538538" cy="471805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156</TotalTime>
  <Words>689</Words>
  <Application>Microsoft Office PowerPoint</Application>
  <PresentationFormat>Экран (4:3)</PresentationFormat>
  <Paragraphs>42</Paragraphs>
  <Slides>12</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5</vt:i4>
      </vt:variant>
      <vt:variant>
        <vt:lpstr>Заголовки слайдов</vt:lpstr>
      </vt:variant>
      <vt:variant>
        <vt:i4>12</vt:i4>
      </vt:variant>
    </vt:vector>
  </HeadingPairs>
  <TitlesOfParts>
    <vt:vector size="25" baseType="lpstr">
      <vt:lpstr>Constantia</vt:lpstr>
      <vt:lpstr>Arial</vt:lpstr>
      <vt:lpstr>Wingdings 2</vt:lpstr>
      <vt:lpstr>Calibri</vt:lpstr>
      <vt:lpstr>augie</vt:lpstr>
      <vt:lpstr>Tahoma</vt:lpstr>
      <vt:lpstr>Times New Roman</vt:lpstr>
      <vt:lpstr>Courier New</vt:lpstr>
      <vt:lpstr>Бумажная</vt:lpstr>
      <vt:lpstr>Бумажная</vt:lpstr>
      <vt:lpstr>Бумажная</vt:lpstr>
      <vt:lpstr>Бумажная</vt:lpstr>
      <vt:lpstr>Бумажная</vt:lpstr>
      <vt:lpstr>Окружной конкурс школьных проектно-исследовательских работ, посвящённых участникам и ветеранам  Великой Отечественной войны  «ЖИВАЯ РОДОСЛОВНАЯ» </vt:lpstr>
      <vt:lpstr>Мой прадед – Герой войны!</vt:lpstr>
      <vt:lpstr>Слайд 3</vt:lpstr>
      <vt:lpstr>Слайд 4</vt:lpstr>
      <vt:lpstr>Слайд 5</vt:lpstr>
      <vt:lpstr>Слайд 6</vt:lpstr>
      <vt:lpstr>Слайд 7</vt:lpstr>
      <vt:lpstr>Мой прадед (справа) со своим другом на фронте</vt:lpstr>
      <vt:lpstr>Слайд 9</vt:lpstr>
      <vt:lpstr>  Десять фронтов послали на него своих лучших воинов. Среди них были и представители польской армии. Сводные полки, состоявшие из героев Отечественной войны, во главе со своими прославленными полководцами под боевыми знаменами прошли торжественным маршем по Красной площади.  Под барабанный бой 200 советских солдат, включая моего прадеда, бросили к подножию Мавзолея В. И. Ленина 200 знамен разгромленной германской армии.</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Мой прадед - герой</dc:title>
  <dc:creator>user</dc:creator>
  <cp:lastModifiedBy>nastya</cp:lastModifiedBy>
  <cp:revision>17</cp:revision>
  <dcterms:created xsi:type="dcterms:W3CDTF">2012-02-29T18:14:05Z</dcterms:created>
  <dcterms:modified xsi:type="dcterms:W3CDTF">2012-03-18T06:45:51Z</dcterms:modified>
</cp:coreProperties>
</file>