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58" r:id="rId5"/>
    <p:sldId id="259" r:id="rId6"/>
    <p:sldId id="260" r:id="rId7"/>
    <p:sldId id="257" r:id="rId8"/>
    <p:sldId id="263" r:id="rId9"/>
    <p:sldId id="261" r:id="rId10"/>
    <p:sldId id="262" r:id="rId11"/>
    <p:sldId id="264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839200" cy="32004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Курение- дань моде, привычка или болезнь?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257800"/>
            <a:ext cx="8077200" cy="1499616"/>
          </a:xfrm>
        </p:spPr>
        <p:txBody>
          <a:bodyPr/>
          <a:lstStyle/>
          <a:p>
            <a:r>
              <a:rPr lang="ru-RU" dirty="0" smtClean="0"/>
              <a:t>                             </a:t>
            </a:r>
            <a:endParaRPr lang="ru-RU" dirty="0"/>
          </a:p>
        </p:txBody>
      </p:sp>
      <p:pic>
        <p:nvPicPr>
          <p:cNvPr id="6" name="Рисунок 5" descr="article-0-05E33F00000005DC-278_468x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886200" y="2438400"/>
            <a:ext cx="4887884" cy="298704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Рисунок 6" descr="be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370385"/>
            <a:ext cx="3124200" cy="336452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ransition spd="med">
    <p:split orient="vert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                 А вы знали что…?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24001"/>
            <a:ext cx="8686800" cy="4876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b="1" dirty="0" smtClean="0"/>
              <a:t>Кроме дегтя и никотина под влиянием высокой температуры из табака выделяется около 30 вредных веществ: сероводород, аммиак, азот, окись углерода и различные эфирные масла, среди которых особенно опасен </a:t>
            </a:r>
            <a:r>
              <a:rPr lang="ru-RU" sz="3300" b="1" dirty="0" err="1" smtClean="0"/>
              <a:t>бензидин</a:t>
            </a:r>
            <a:r>
              <a:rPr lang="ru-RU" sz="3300" b="1" dirty="0" smtClean="0"/>
              <a:t> — стопроцентный канцероген. В табачном дыме содержится значительное количество полония-200, который излучает альфа-частицы. При выкуривании одной пачки сигарет человек получает дозу облучения, равную 36 рад, что в 7 раз превышает дозу, установленную соглашением по защите от радиации. Табачный дым вредно действует на сердце, на сосуды и.т.д. </a:t>
            </a:r>
          </a:p>
          <a:p>
            <a:endParaRPr lang="ru-RU" dirty="0"/>
          </a:p>
        </p:txBody>
      </p:sp>
      <p:pic>
        <p:nvPicPr>
          <p:cNvPr id="1026" name="Picture 2" descr="C:\Users\пользователь\AppData\Local\Microsoft\Windows\Temporary Internet Files\Content.IE5\AJFWN6EL\MC9002909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7010" y="5486400"/>
            <a:ext cx="1606990" cy="1258432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AppData\Local\Microsoft\Windows\Temporary Internet Files\Content.IE5\A743RBBQ\MC9003465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1371761" cy="13732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6934200" cy="462560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Курильщики подвергают опасности не только себя, но и окружающих людей. В медицине появился даже термин </a:t>
            </a:r>
            <a:r>
              <a:rPr lang="ru-RU" b="1" dirty="0" smtClean="0">
                <a:solidFill>
                  <a:srgbClr val="FF0000"/>
                </a:solidFill>
              </a:rPr>
              <a:t>«пассивное курение». </a:t>
            </a:r>
            <a:r>
              <a:rPr lang="ru-RU" b="1" dirty="0" smtClean="0"/>
              <a:t>Это можно пояснить следующим: средняя концентрация никотина в организме некурящих людей после полуторачасового пребывания в накуренном и непроветренном помещении увеличивается в </a:t>
            </a:r>
            <a:r>
              <a:rPr lang="ru-RU" b="1" dirty="0" smtClean="0">
                <a:solidFill>
                  <a:srgbClr val="FF0000"/>
                </a:solidFill>
              </a:rPr>
              <a:t>8 раз.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3" name="Picture 5" descr="C:\Users\пользователь\AppData\Local\Microsoft\Windows\Temporary Internet Files\Content.IE5\J0S24QTD\MC9003101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4343400"/>
            <a:ext cx="2057400" cy="2514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Вред курения для подростков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0"/>
            <a:ext cx="6553200" cy="53339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Курение подростков вызывает тревогу по нескольким причинам.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Во–первых</a:t>
            </a:r>
            <a:r>
              <a:rPr lang="ru-RU" b="1" dirty="0" smtClean="0"/>
              <a:t>, те </a:t>
            </a:r>
            <a:r>
              <a:rPr lang="ru-RU" b="1" i="1" dirty="0" smtClean="0"/>
              <a:t>кто начал ежедневно курить в подростковом возрасте, обычно курят всю жизнь</a:t>
            </a:r>
            <a:r>
              <a:rPr lang="ru-RU" b="1" dirty="0" smtClean="0"/>
              <a:t>. 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Во-вторых</a:t>
            </a:r>
            <a:r>
              <a:rPr lang="ru-RU" b="1" dirty="0" smtClean="0"/>
              <a:t>, курение повышает риск развития хронических заболеваний (заболевание сердца, рак, эмфизема легких).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В–третьих</a:t>
            </a:r>
            <a:r>
              <a:rPr lang="ru-RU" b="1" dirty="0" smtClean="0"/>
              <a:t>, хотя хронические заболевания, связанные с курением, обычно появляются только в зрелом возрасте, </a:t>
            </a:r>
            <a:r>
              <a:rPr lang="ru-RU" b="1" dirty="0" smtClean="0">
                <a:solidFill>
                  <a:srgbClr val="FF0000"/>
                </a:solidFill>
              </a:rPr>
              <a:t>подростки – курильщики чаще страдают от кашля, </a:t>
            </a:r>
            <a:r>
              <a:rPr lang="ru-RU" b="1" dirty="0" smtClean="0"/>
              <a:t>дисфункции дыхательных путей, образования мокроты, одышки и других респираторных симптомов.</a:t>
            </a:r>
          </a:p>
          <a:p>
            <a:endParaRPr lang="ru-RU" dirty="0"/>
          </a:p>
        </p:txBody>
      </p:sp>
      <p:pic>
        <p:nvPicPr>
          <p:cNvPr id="3075" name="Picture 3" descr="C:\Users\пользователь\AppData\Local\Microsoft\Windows\Temporary Internet Files\Content.IE5\QFR5FQVL\MP9001788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209800"/>
            <a:ext cx="2634996" cy="396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5181599"/>
          </a:xfrm>
        </p:spPr>
        <p:txBody>
          <a:bodyPr>
            <a:normAutofit fontScale="92500" lnSpcReduction="10000"/>
          </a:bodyPr>
          <a:lstStyle/>
          <a:p>
            <a:pPr marL="633222" indent="-514350">
              <a:buNone/>
            </a:pPr>
            <a:r>
              <a:rPr lang="ru-RU" b="1" dirty="0" smtClean="0"/>
              <a:t>Многих пользователей интернета волнует вопрос: «</a:t>
            </a:r>
            <a:r>
              <a:rPr lang="ru-RU" b="1" dirty="0" smtClean="0">
                <a:solidFill>
                  <a:srgbClr val="FF0000"/>
                </a:solidFill>
              </a:rPr>
              <a:t>Как бросить курить быстро?» </a:t>
            </a:r>
            <a:r>
              <a:rPr lang="ru-RU" b="1" dirty="0" smtClean="0"/>
              <a:t>и задают этот вопрос огромное количество пользователей (</a:t>
            </a:r>
            <a:r>
              <a:rPr lang="ru-RU" b="1" dirty="0" smtClean="0"/>
              <a:t>8000 </a:t>
            </a:r>
            <a:r>
              <a:rPr lang="ru-RU" b="1" dirty="0" smtClean="0"/>
              <a:t>в месяц). Согласитесь, огромное число людей пытаются найти для себя ответы на вопрос: «Как бросить курить?». </a:t>
            </a:r>
          </a:p>
          <a:p>
            <a:pPr marL="633222" indent="-51435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Никотиновая зависимость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– именно она не дает бросить курить.</a:t>
            </a:r>
          </a:p>
          <a:p>
            <a:pPr marL="633222" indent="-514350">
              <a:buNone/>
            </a:pPr>
            <a:r>
              <a:rPr lang="ru-RU" b="1" dirty="0" smtClean="0"/>
              <a:t>Бросить курить - это очень тяжелый процесс, но люди выдерживают его и становятся независимыми, здоровыми людьми.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Не попади и ты в этот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«капкан курения»!</a:t>
            </a:r>
          </a:p>
          <a:p>
            <a:pPr algn="ctr">
              <a:buNone/>
            </a:pP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get_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68040"/>
            <a:ext cx="2514600" cy="2346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hutterstock_39793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4572000"/>
            <a:ext cx="2057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ак-избавиться-от-вредной-привыч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572000"/>
            <a:ext cx="2514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22326-335x500-SmokingWithdrawal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34163" y="3429000"/>
            <a:ext cx="250983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686800" cy="60198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Табак приносит вред телу, разрушает разум, отупляет целые нации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257800"/>
            <a:ext cx="8077200" cy="10668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                           О. де  Бальзак</a:t>
            </a:r>
            <a:endParaRPr lang="ru-RU" sz="4800" dirty="0"/>
          </a:p>
        </p:txBody>
      </p:sp>
    </p:spTree>
  </p:cSld>
  <p:clrMapOvr>
    <a:masterClrMapping/>
  </p:clrMapOvr>
  <p:transition spd="med">
    <p:split orient="vert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839200" cy="2514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ВЛИЯНИЕ КУРЕНИЯ  НА  ЗДОРОВЬЯ ЧЕЛОВЕКА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257800"/>
            <a:ext cx="8077200" cy="1499616"/>
          </a:xfrm>
        </p:spPr>
        <p:txBody>
          <a:bodyPr/>
          <a:lstStyle/>
          <a:p>
            <a:r>
              <a:rPr lang="ru-RU" dirty="0" smtClean="0"/>
              <a:t>                             </a:t>
            </a:r>
            <a:endParaRPr lang="ru-RU" dirty="0"/>
          </a:p>
        </p:txBody>
      </p:sp>
      <p:pic>
        <p:nvPicPr>
          <p:cNvPr id="6" name="Рисунок 5" descr="article-0-05E33F00000005DC-278_468x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886200" y="3581400"/>
            <a:ext cx="3017520" cy="184404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Рисунок 6" descr="be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191000"/>
            <a:ext cx="1981200" cy="21336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ransition spd="med">
    <p:split orient="vert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20 ноября- день отказа от курения!</a:t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solidFill>
                  <a:srgbClr val="FF0000"/>
                </a:solidFill>
              </a:rPr>
              <a:t>31 мая – день без курения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Содержимое 5" descr="34338575_7764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1" y="1676400"/>
            <a:ext cx="4777779" cy="4876800"/>
          </a:xfrm>
          <a:prstGeom prst="ellipse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      </a:t>
            </a:r>
            <a:r>
              <a:rPr lang="ru-RU" dirty="0" err="1" smtClean="0">
                <a:solidFill>
                  <a:srgbClr val="FF0000"/>
                </a:solidFill>
              </a:rPr>
              <a:t>Предистория</a:t>
            </a:r>
            <a:r>
              <a:rPr lang="ru-RU" dirty="0" smtClean="0">
                <a:solidFill>
                  <a:srgbClr val="FF0000"/>
                </a:solidFill>
              </a:rPr>
              <a:t>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5334000"/>
          </a:xfrm>
        </p:spPr>
        <p:txBody>
          <a:bodyPr>
            <a:normAutofit fontScale="77500" lnSpcReduction="20000"/>
          </a:bodyPr>
          <a:lstStyle/>
          <a:p>
            <a:pPr marL="633222" indent="-514350">
              <a:buNone/>
            </a:pPr>
            <a:r>
              <a:rPr lang="ru-RU" sz="3400" b="1" dirty="0" smtClean="0"/>
              <a:t>Из истории известно, что табак был завезен в Европу мореплавателем Христофором Колумбом. А первую плантацию табака в Европе, по иронии судьбы, вырастил врач </a:t>
            </a:r>
            <a:r>
              <a:rPr lang="ru-RU" sz="3400" b="1" dirty="0" err="1" smtClean="0"/>
              <a:t>Франциско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Гернандес</a:t>
            </a:r>
            <a:r>
              <a:rPr lang="ru-RU" sz="3400" b="1" dirty="0" smtClean="0"/>
              <a:t>. В это время считали, что табак обладает лечебными свойствами. Французский посол в Португалии Жан </a:t>
            </a:r>
            <a:r>
              <a:rPr lang="ru-RU" sz="3400" b="1" dirty="0" err="1" smtClean="0"/>
              <a:t>Нико</a:t>
            </a:r>
            <a:r>
              <a:rPr lang="ru-RU" sz="3400" b="1" dirty="0" smtClean="0"/>
              <a:t> даже послал зерна табака в подарок королеве Франции Екатерине Медичи. Впоследствии фамилия </a:t>
            </a:r>
            <a:r>
              <a:rPr lang="ru-RU" sz="3400" b="1" dirty="0" err="1" smtClean="0"/>
              <a:t>Нико</a:t>
            </a:r>
            <a:r>
              <a:rPr lang="ru-RU" sz="3400" b="1" dirty="0" smtClean="0"/>
              <a:t> была использована в научном названии алкалоида табака никотина. Учитывая мнимые лечебные свойства табака, врачи рекомендовали курить даже людям, у которых было отвращение к нему. Поэтому в конце XVI и в начале XVII века табак получил очень широкое распространение. Вскоре, однако, в нем разочаровались, но это не помешало дальнейшему увлечению курением.</a:t>
            </a:r>
          </a:p>
          <a:p>
            <a:endParaRPr lang="ru-RU" dirty="0"/>
          </a:p>
        </p:txBody>
      </p:sp>
      <p:pic>
        <p:nvPicPr>
          <p:cNvPr id="4" name="Picture 6" descr="C:\Users\пользователь\AppData\Local\Microsoft\Windows\Temporary Internet Files\Content.IE5\QFR5FQVL\MC9002157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3966">
            <a:off x="48678" y="81465"/>
            <a:ext cx="2159512" cy="13429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79 0.09977 C -0.11823 0.08472 -0.11302 0.08033 -0.10313 0.07593 C -0.09636 0.06922 -0.08038 0.05926 -0.07222 0.05695 C -0.0665 0.05301 -0.06059 0.04954 -0.05434 0.04746 C -0.04861 0.04213 -0.0408 0.04097 -0.0342 0.03797 C -0.02622 0.03866 -0.01806 0.03773 -0.01042 0.04097 C -0.00608 0.04283 -0.00243 0.04676 0.00156 0.04908 C 0.00781 0.05278 0.01545 0.05394 0.02187 0.05695 C 0.04028 0.06528 0.0585 0.07477 0.07778 0.07917 C 0.09062 0.08496 0.10382 0.08565 0.11701 0.09028 C 0.13611 0.08912 0.15521 0.08959 0.17413 0.08704 C 0.19149 0.08472 0.20555 0.06412 0.22187 0.05857 C 0.22916 0.05185 0.22413 0.05625 0.23732 0.04584 C 0.23871 0.04468 0.23941 0.04236 0.2408 0.04097 C 0.24548 0.03634 0.25173 0.0294 0.25746 0.02685 C 0.25885 0.02616 0.27222 0.02384 0.27291 0.02361 C 0.29201 0.02477 0.31111 0.02547 0.33021 0.02685 C 0.34444 0.02801 0.35781 0.03773 0.37187 0.04097 C 0.38437 0.04676 0.39722 0.05 0.40989 0.05533 C 0.41354 0.05695 0.41701 0.05857 0.42066 0.06019 C 0.42222 0.06088 0.42378 0.06111 0.42534 0.06181 C 0.42899 0.0632 0.43611 0.06644 0.43611 0.06644 C 0.44114 0.07107 0.44687 0.07408 0.45278 0.07593 C 0.46024 0.08287 0.46805 0.08334 0.47656 0.08704 C 0.49427 0.08565 0.50955 0.08172 0.52656 0.07593 C 0.53055 0.07269 0.53958 0.06968 0.53958 0.06968 C 0.54409 0.06528 0.54635 0.06366 0.55156 0.06181 C 0.55642 0.05741 0.56215 0.05648 0.56701 0.05209 C 0.57413 0.04584 0.57691 0.04259 0.58368 0.03797 C 0.59375 0.03102 0.58021 0.03797 0.59201 0.0331 C 0.59444 0.03218 0.59913 0.02986 0.59913 0.02986 C 0.60434 0.03033 0.60955 0.03009 0.61458 0.03148 C 0.61771 0.03218 0.62014 0.03588 0.62291 0.03797 C 0.62778 0.04167 0.63229 0.04584 0.63732 0.04908 C 0.63889 0.05 0.64045 0.05093 0.64201 0.05209 C 0.65243 0.05996 0.66146 0.0713 0.67187 0.07917 C 0.68107 0.08611 0.68906 0.09445 0.69791 0.10139 C 0.7092 0.11042 0.70069 0.10556 0.71232 0.11088 C 0.71354 0.11134 0.7158 0.1125 0.7158 0.1125 C 0.73507 0.11134 0.75312 0.10949 0.77187 0.10625 C 0.77691 0.10394 0.78212 0.10301 0.78732 0.10139 C 0.79132 0.10023 0.79913 0.09815 0.79913 0.09815 C 0.81719 0.08704 0.83698 0.08519 0.85625 0.08079 C 0.96302 0.08125 1.17656 0.08241 1.17656 0.08241 " pathEditMode="relative" ptsTypes="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200" y="5410200"/>
            <a:ext cx="9220200" cy="125272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</a:t>
            </a:r>
            <a:r>
              <a:rPr lang="ru-RU" sz="3600" dirty="0" smtClean="0">
                <a:solidFill>
                  <a:schemeClr val="tx1"/>
                </a:solidFill>
              </a:rPr>
              <a:t>Жан </a:t>
            </a:r>
            <a:r>
              <a:rPr lang="ru-RU" sz="3600" dirty="0" err="1" smtClean="0">
                <a:solidFill>
                  <a:schemeClr val="tx1"/>
                </a:solidFill>
              </a:rPr>
              <a:t>Нико</a:t>
            </a:r>
            <a:r>
              <a:rPr lang="ru-RU" sz="3600" dirty="0" smtClean="0">
                <a:solidFill>
                  <a:schemeClr val="tx1"/>
                </a:solidFill>
              </a:rPr>
              <a:t>                          Христофор Колумб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жан нико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24400" cy="525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христ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525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 </a:t>
            </a:r>
            <a:r>
              <a:rPr lang="ru-RU" sz="5400" dirty="0" smtClean="0">
                <a:solidFill>
                  <a:srgbClr val="FF0000"/>
                </a:solidFill>
              </a:rPr>
              <a:t>Курение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5181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000" b="1" dirty="0" smtClean="0"/>
              <a:t>В наше время каждый второй человек курит. Много написано про курение: «Курение убивает», </a:t>
            </a:r>
          </a:p>
          <a:p>
            <a:pPr>
              <a:buNone/>
            </a:pPr>
            <a:r>
              <a:rPr lang="ru-RU" sz="3000" b="1" dirty="0" smtClean="0"/>
              <a:t>« Курение способствует возникновению рака », «Курение убивает мозг» </a:t>
            </a:r>
            <a:r>
              <a:rPr lang="ru-RU" sz="3000" b="1" dirty="0" smtClean="0"/>
              <a:t>-можно </a:t>
            </a:r>
            <a:r>
              <a:rPr lang="ru-RU" sz="3000" b="1" dirty="0" smtClean="0"/>
              <a:t>привести </a:t>
            </a:r>
            <a:r>
              <a:rPr lang="ru-RU" sz="3000" b="1" dirty="0" smtClean="0"/>
              <a:t>тысячу </a:t>
            </a:r>
            <a:r>
              <a:rPr lang="ru-RU" sz="3000" b="1" dirty="0" smtClean="0"/>
              <a:t>примеров, но это никому не нужно. Люди, зная что курение вредит здоровью, все равно курят по две, по три пачки в день.</a:t>
            </a:r>
          </a:p>
          <a:p>
            <a:pPr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Ведь каждая скуренная сигарета уменьшает человеку жизнь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15 минут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Теперь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представьте, 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человек в день скурил 10 сигарет  т.е.  у него жизнь 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уменьшилась на 7 дней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 это продолжается изо дня в день, из года в год.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76400"/>
            <a:ext cx="8153400" cy="4625609"/>
          </a:xfrm>
        </p:spPr>
        <p:txBody>
          <a:bodyPr/>
          <a:lstStyle/>
          <a:p>
            <a:pPr>
              <a:buNone/>
            </a:pPr>
            <a:r>
              <a:rPr lang="ru-RU" sz="3150" b="1" dirty="0" smtClean="0"/>
              <a:t>Курильщики наносят себе большой материальный ущерб. Сколько денег ежегодно они пускают на ветер, в прямом смысле слова, которых хватило бы на приобретение полезных вещей! И еще: дурной запах изо рта, желтые зубы, грубый голос—все эти неизбежные последствия вреда курения не делают человека привлекательным.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C:\Users\пользователь\AppData\Local\Microsoft\Windows\Temporary Internet Files\Content.IE5\A743RBBQ\MC9003348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105400"/>
            <a:ext cx="2057400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!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50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3500" b="1" dirty="0" smtClean="0"/>
              <a:t>Многочисленные медицинские исследования показали, что основной вред курения выражен в том, что </a:t>
            </a:r>
            <a:r>
              <a:rPr lang="ru-RU" sz="3500" b="1" dirty="0" err="1" smtClean="0"/>
              <a:t>табакокурение</a:t>
            </a:r>
            <a:r>
              <a:rPr lang="ru-RU" sz="3500" b="1" dirty="0" smtClean="0"/>
              <a:t> приводит </a:t>
            </a:r>
            <a:r>
              <a:rPr lang="ru-RU" sz="3500" b="1" dirty="0" smtClean="0">
                <a:solidFill>
                  <a:srgbClr val="FF0000"/>
                </a:solidFill>
              </a:rPr>
              <a:t>к нарушению ритма сердечных сокращений, тормозит, затем парализует деятельность клеток центральной нервной системы. Наиболее значительный вред курения выражается в том, что способствует развитию таких опасных для жизни заболеваний: как инфаркт миокарда и рак легких.</a:t>
            </a:r>
          </a:p>
          <a:p>
            <a:endParaRPr lang="ru-RU" dirty="0"/>
          </a:p>
        </p:txBody>
      </p:sp>
      <p:pic>
        <p:nvPicPr>
          <p:cNvPr id="4099" name="Picture 3" descr="C:\Users\пользователь\AppData\Local\Microsoft\Windows\Temporary Internet Files\Content.IE5\A743RBBQ\MC9003325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1745590" cy="1853489"/>
          </a:xfrm>
          <a:prstGeom prst="rect">
            <a:avLst/>
          </a:prstGeom>
          <a:noFill/>
        </p:spPr>
      </p:pic>
      <p:pic>
        <p:nvPicPr>
          <p:cNvPr id="4102" name="Picture 6" descr="C:\Users\пользователь\AppData\Local\Microsoft\Windows\Temporary Internet Files\Content.IE5\QFR5FQVL\MC9003325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0"/>
            <a:ext cx="1869948" cy="17154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256</TotalTime>
  <Words>613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Модульная</vt:lpstr>
      <vt:lpstr>Курение- дань моде, привычка или болезнь?</vt:lpstr>
      <vt:lpstr>Табак приносит вред телу, разрушает разум, отупляет целые нации</vt:lpstr>
      <vt:lpstr>ВЛИЯНИЕ КУРЕНИЯ  НА  ЗДОРОВЬЯ ЧЕЛОВЕКА</vt:lpstr>
      <vt:lpstr>20 ноября- день отказа от курения! 31 мая – день без курения</vt:lpstr>
      <vt:lpstr>        Предистория    </vt:lpstr>
      <vt:lpstr>     Жан Нико                          Христофор Колумб</vt:lpstr>
      <vt:lpstr>                                                 Курение</vt:lpstr>
      <vt:lpstr>Слайд 8</vt:lpstr>
      <vt:lpstr>!</vt:lpstr>
      <vt:lpstr>                 А вы знали что…?</vt:lpstr>
      <vt:lpstr>Слайд 11</vt:lpstr>
      <vt:lpstr>Вред курения для подростков 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КУРЕНИЯ И АЛКОГОЛЯ НА СОСТОЯНИЕ ЗДОРОВЬЯ ЧЕЛОВЕКА.</dc:title>
  <dc:creator>пользователь</dc:creator>
  <cp:lastModifiedBy>User</cp:lastModifiedBy>
  <cp:revision>39</cp:revision>
  <dcterms:created xsi:type="dcterms:W3CDTF">2011-09-10T08:21:35Z</dcterms:created>
  <dcterms:modified xsi:type="dcterms:W3CDTF">2014-11-19T06:35:39Z</dcterms:modified>
</cp:coreProperties>
</file>