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6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8750" autoAdjust="0"/>
  </p:normalViewPr>
  <p:slideViewPr>
    <p:cSldViewPr>
      <p:cViewPr varScale="1">
        <p:scale>
          <a:sx n="112" d="100"/>
          <a:sy n="112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DA780-21ED-4138-B290-D03FC28CCBA7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8B726-47F5-4351-82B4-7BD83435F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716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46F3F-57C1-4C58-B1E9-25D84C354C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3017F-F96A-4A1C-9469-65D36B3D13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247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46F3F-57C1-4C58-B1E9-25D84C354C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3017F-F96A-4A1C-9469-65D36B3D13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2727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46F3F-57C1-4C58-B1E9-25D84C354C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3017F-F96A-4A1C-9469-65D36B3D13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90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46F3F-57C1-4C58-B1E9-25D84C354C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3017F-F96A-4A1C-9469-65D36B3D13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2140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46F3F-57C1-4C58-B1E9-25D84C354C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3017F-F96A-4A1C-9469-65D36B3D13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9955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46F3F-57C1-4C58-B1E9-25D84C354C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3017F-F96A-4A1C-9469-65D36B3D13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1034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46F3F-57C1-4C58-B1E9-25D84C354C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3017F-F96A-4A1C-9469-65D36B3D13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0169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46F3F-57C1-4C58-B1E9-25D84C354C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3017F-F96A-4A1C-9469-65D36B3D13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15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46F3F-57C1-4C58-B1E9-25D84C354C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3017F-F96A-4A1C-9469-65D36B3D13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271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46F3F-57C1-4C58-B1E9-25D84C354C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3017F-F96A-4A1C-9469-65D36B3D13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406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46F3F-57C1-4C58-B1E9-25D84C354C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3017F-F96A-4A1C-9469-65D36B3D13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102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5646F3F-57C1-4C58-B1E9-25D84C354C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53017F-F96A-4A1C-9469-65D36B3D13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§4. Измерение информации. Содержательный подход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8251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Сколько битов информации несёт сообщение о том, что из колоды в 32 карты достали «даму пик»?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Проводятся две лотереи: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«4 из 32» т «5 из 64».</a:t>
            </a:r>
          </a:p>
          <a:p>
            <a:pPr marL="0" indent="0">
              <a:buNone/>
            </a:pPr>
            <a:r>
              <a:rPr lang="ru-RU" dirty="0" smtClean="0"/>
              <a:t>Сообщение о результатах какой из лотерей несёт больше информации и во сколько раз?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942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При использовании объёмного подхода для определения количества информации содержательная сторона текста в учёт не берётся.</a:t>
            </a:r>
          </a:p>
          <a:p>
            <a:pPr marL="0" indent="0">
              <a:buNone/>
            </a:pPr>
            <a:r>
              <a:rPr lang="ru-RU" dirty="0" smtClean="0"/>
              <a:t>Совершенно бессмысленное сочетание символов с данной позиции имеет ненулевой информационный объём.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148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Содержательный подход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Количество информации связывается с содержанием (смыслом) полученного человеком сообщения.</a:t>
            </a:r>
          </a:p>
          <a:p>
            <a:r>
              <a:rPr lang="ru-RU" dirty="0" smtClean="0"/>
              <a:t>Количество информации, заключённое в сообщении, должно быть тем  больше, чем больше оно пополняет наши знания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898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Теория информации Клода Шеннона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68961"/>
            <a:ext cx="8229600" cy="18002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Сообщение, уменьшающее неопределённость знания в два раза, несёт 1 бит информации.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8265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Неопределённость знания о результате некоторого события (бросания кубика, монеты, вытаскивания жребия и др.) – это количество возможных результатов.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Узнав результат бросания монеты, мы получаем 1 бит информации.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6873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75856" y="1412776"/>
            <a:ext cx="2664296" cy="144016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Главная формула информатики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6600" dirty="0" smtClean="0">
                <a:solidFill>
                  <a:srgbClr val="FF0000"/>
                </a:solidFill>
              </a:rPr>
              <a:t>2</a:t>
            </a:r>
            <a:r>
              <a:rPr lang="en-US" sz="6600" baseline="30000" dirty="0" err="1" smtClean="0">
                <a:solidFill>
                  <a:srgbClr val="FF0000"/>
                </a:solidFill>
              </a:rPr>
              <a:t>i</a:t>
            </a:r>
            <a:r>
              <a:rPr lang="en-US" sz="6600" dirty="0" smtClean="0">
                <a:solidFill>
                  <a:srgbClr val="FF0000"/>
                </a:solidFill>
              </a:rPr>
              <a:t>=N</a:t>
            </a:r>
            <a:endParaRPr lang="ru-RU" sz="6600" baseline="30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579" y="3212976"/>
            <a:ext cx="713173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Количество информации (</a:t>
            </a:r>
            <a:r>
              <a:rPr lang="en-US" sz="3200" dirty="0" err="1" smtClean="0"/>
              <a:t>i</a:t>
            </a:r>
            <a:r>
              <a:rPr lang="en-US" sz="3200" dirty="0" smtClean="0"/>
              <a:t>)</a:t>
            </a:r>
            <a:r>
              <a:rPr lang="ru-RU" sz="3200" dirty="0" smtClean="0"/>
              <a:t>. содержащееся в сообщении об одном из </a:t>
            </a:r>
            <a:r>
              <a:rPr lang="en-US" sz="3200" dirty="0" smtClean="0"/>
              <a:t>N</a:t>
            </a:r>
            <a:r>
              <a:rPr lang="ru-RU" sz="3200" dirty="0" smtClean="0"/>
              <a:t> равновероятных</a:t>
            </a:r>
          </a:p>
          <a:p>
            <a:pPr algn="just"/>
            <a:r>
              <a:rPr lang="ru-RU" sz="3200" dirty="0"/>
              <a:t>р</a:t>
            </a:r>
            <a:r>
              <a:rPr lang="ru-RU" sz="3200" dirty="0" smtClean="0"/>
              <a:t>езультатов некоторого события, определяется из решения показательного уравнения.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22084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-1" y="-40698"/>
            <a:ext cx="9144001" cy="6898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4365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2571744"/>
          <a:ext cx="8429680" cy="7416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42968"/>
                <a:gridCol w="842968"/>
                <a:gridCol w="842968"/>
                <a:gridCol w="842968"/>
                <a:gridCol w="842968"/>
                <a:gridCol w="842968"/>
                <a:gridCol w="842968"/>
                <a:gridCol w="842968"/>
                <a:gridCol w="842968"/>
                <a:gridCol w="8429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1= </a:t>
                      </a:r>
                      <a:r>
                        <a:rPr lang="en-US" baseline="0" dirty="0" smtClean="0"/>
                        <a:t>2</a:t>
                      </a:r>
                      <a:endParaRPr lang="ru-RU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2=</a:t>
                      </a:r>
                      <a:r>
                        <a:rPr lang="en-US" baseline="0" dirty="0" smtClean="0"/>
                        <a:t> 4</a:t>
                      </a:r>
                      <a:endParaRPr lang="ru-RU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3=</a:t>
                      </a:r>
                      <a:r>
                        <a:rPr lang="en-US" baseline="0" dirty="0" smtClean="0"/>
                        <a:t> 8</a:t>
                      </a:r>
                      <a:endParaRPr lang="ru-RU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4=</a:t>
                      </a:r>
                      <a:r>
                        <a:rPr lang="en-US" baseline="0" dirty="0" smtClean="0"/>
                        <a:t> 16</a:t>
                      </a:r>
                      <a:endParaRPr lang="ru-RU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5=</a:t>
                      </a:r>
                      <a:r>
                        <a:rPr lang="en-US" baseline="0" dirty="0" smtClean="0"/>
                        <a:t> 32</a:t>
                      </a:r>
                      <a:endParaRPr lang="ru-RU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6=</a:t>
                      </a:r>
                      <a:r>
                        <a:rPr lang="en-US" baseline="0" dirty="0" smtClean="0"/>
                        <a:t>64</a:t>
                      </a:r>
                      <a:endParaRPr lang="ru-RU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7=</a:t>
                      </a:r>
                      <a:r>
                        <a:rPr lang="en-US" baseline="0" dirty="0" smtClean="0"/>
                        <a:t>128</a:t>
                      </a:r>
                      <a:endParaRPr lang="ru-RU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8=</a:t>
                      </a:r>
                      <a:r>
                        <a:rPr lang="en-US" baseline="0" dirty="0" smtClean="0"/>
                        <a:t>256</a:t>
                      </a:r>
                      <a:endParaRPr lang="ru-RU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9=</a:t>
                      </a:r>
                      <a:r>
                        <a:rPr lang="en-US" baseline="0" dirty="0" smtClean="0"/>
                        <a:t>512</a:t>
                      </a:r>
                      <a:endParaRPr lang="ru-RU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4525963"/>
          </a:xfrm>
        </p:spPr>
        <p:txBody>
          <a:bodyPr/>
          <a:lstStyle/>
          <a:p>
            <a:r>
              <a:rPr lang="ru-RU" sz="2800" dirty="0" smtClean="0"/>
              <a:t>Что такое неопределённость знаний о результате какого-либо события? Приведите примеры, когда неопределённость знания можно выразить количественно.</a:t>
            </a:r>
          </a:p>
          <a:p>
            <a:r>
              <a:rPr lang="ru-RU" sz="2800" dirty="0" smtClean="0"/>
              <a:t>Как определяется единица измерения количества информации?</a:t>
            </a:r>
          </a:p>
          <a:p>
            <a:r>
              <a:rPr lang="ru-RU" sz="2800" dirty="0" smtClean="0"/>
              <a:t>В каких случаях и по какой формуле можно вычислить количество информации, содержащейся в сообщении, используя содержательный подход?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427899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5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808080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</Template>
  <TotalTime>60</TotalTime>
  <Words>277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Тема5</vt:lpstr>
      <vt:lpstr>§4. Измерение информации. Содержательный подход</vt:lpstr>
      <vt:lpstr>Слайд 2</vt:lpstr>
      <vt:lpstr>Содержательный подход</vt:lpstr>
      <vt:lpstr>Теория информации Клода Шеннона</vt:lpstr>
      <vt:lpstr>Слайд 5</vt:lpstr>
      <vt:lpstr>Главная формула информатики</vt:lpstr>
      <vt:lpstr>Слайд 7</vt:lpstr>
      <vt:lpstr>Слайд 8</vt:lpstr>
      <vt:lpstr>Вопросы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§4. Измерение информации. Содержательный подход.</dc:title>
  <dc:creator>school</dc:creator>
  <cp:lastModifiedBy>Admin</cp:lastModifiedBy>
  <cp:revision>9</cp:revision>
  <dcterms:created xsi:type="dcterms:W3CDTF">2013-07-04T17:07:52Z</dcterms:created>
  <dcterms:modified xsi:type="dcterms:W3CDTF">2013-10-22T05:43:28Z</dcterms:modified>
</cp:coreProperties>
</file>