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4"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6156DB-2982-4445-8B2D-E443906EC2CA}" type="datetimeFigureOut">
              <a:rPr lang="ru-RU" smtClean="0"/>
              <a:t>25.11.2013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35901-B9C4-436E-8EAF-920E778A7B7F}"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2C235901-B9C4-436E-8EAF-920E778A7B7F}"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66D03E10-856D-420E-B1AE-31487DCB64CE}"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753C971-A1D8-45FB-921F-F01EC1545E8E}" type="datetimeFigureOut">
              <a:rPr lang="ru-RU" smtClean="0"/>
              <a:pPr/>
              <a:t>25.11.2013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66D03E10-856D-420E-B1AE-31487DCB64CE}"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dirty="0"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753C971-A1D8-45FB-921F-F01EC1545E8E}" type="datetimeFigureOut">
              <a:rPr lang="ru-RU" smtClean="0"/>
              <a:pPr/>
              <a:t>25.11.2013</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D03E10-856D-420E-B1AE-31487DCB64CE}"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dirty="0" smtClean="0"/>
              <a:t>Русская архитектура первой половины 19 века</a:t>
            </a:r>
            <a:endParaRPr lang="ru-RU"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_21291.jpg"/>
          <p:cNvPicPr>
            <a:picLocks noGrp="1" noChangeAspect="1"/>
          </p:cNvPicPr>
          <p:nvPr>
            <p:ph sz="half" idx="1"/>
          </p:nvPr>
        </p:nvPicPr>
        <p:blipFill>
          <a:blip r:embed="rId3" cstate="print"/>
          <a:stretch>
            <a:fillRect/>
          </a:stretch>
        </p:blipFill>
        <p:spPr>
          <a:xfrm>
            <a:off x="642910" y="642918"/>
            <a:ext cx="3643338" cy="5041915"/>
          </a:xfrm>
        </p:spPr>
      </p:pic>
      <p:sp>
        <p:nvSpPr>
          <p:cNvPr id="4" name="Содержимое 3"/>
          <p:cNvSpPr>
            <a:spLocks noGrp="1"/>
          </p:cNvSpPr>
          <p:nvPr>
            <p:ph sz="half" idx="2"/>
          </p:nvPr>
        </p:nvSpPr>
        <p:spPr>
          <a:xfrm>
            <a:off x="4755360" y="530352"/>
            <a:ext cx="3931920" cy="5327540"/>
          </a:xfrm>
        </p:spPr>
        <p:txBody>
          <a:bodyPr>
            <a:noAutofit/>
          </a:bodyPr>
          <a:lstStyle/>
          <a:p>
            <a:r>
              <a:rPr lang="ru-RU" sz="1400" b="1" dirty="0" smtClean="0"/>
              <a:t>Осип Иванович Бове </a:t>
            </a:r>
            <a:r>
              <a:rPr lang="ru-RU" sz="1400" dirty="0" smtClean="0"/>
              <a:t>родился в Петербурге в семье неаполитанского художника </a:t>
            </a:r>
            <a:r>
              <a:rPr lang="ru-RU" sz="1400" dirty="0" err="1" smtClean="0"/>
              <a:t>Винченцо</a:t>
            </a:r>
            <a:r>
              <a:rPr lang="ru-RU" sz="1400" dirty="0" smtClean="0"/>
              <a:t> Джованни </a:t>
            </a:r>
            <a:r>
              <a:rPr lang="ru-RU" sz="1400" dirty="0" err="1" smtClean="0"/>
              <a:t>Бова</a:t>
            </a:r>
            <a:r>
              <a:rPr lang="ru-RU" sz="1400" dirty="0" smtClean="0"/>
              <a:t>, приехавшего в Россию в 1782 году для работы в Эрмитаже. Данное при крещении имя Джузеппе позднее было переделано на русский манер в Осипа Ивановича. Вскоре после рождения Осипа семья переехала в Москву.</a:t>
            </a:r>
          </a:p>
          <a:p>
            <a:r>
              <a:rPr lang="ru-RU" sz="1400" dirty="0" smtClean="0"/>
              <a:t>Архитектурное образование получил в архитектурном училище при Экспедиции Кремлёвского строения (1802—1807) у Ф. </a:t>
            </a:r>
            <a:r>
              <a:rPr lang="ru-RU" sz="1400" dirty="0" err="1" smtClean="0"/>
              <a:t>Кампорези</a:t>
            </a:r>
            <a:r>
              <a:rPr lang="ru-RU" sz="1400" dirty="0" smtClean="0"/>
              <a:t>, затем, ещё до пожара Москвы, работал под руководством М. Ф. Казакова и К. И. Росси в Москве и Твери.</a:t>
            </a:r>
          </a:p>
          <a:p>
            <a:r>
              <a:rPr lang="ru-RU" sz="1400" b="1" dirty="0" smtClean="0"/>
              <a:t>Известные работы:  </a:t>
            </a:r>
            <a:r>
              <a:rPr lang="ru-RU" sz="1400" dirty="0" smtClean="0"/>
              <a:t>         </a:t>
            </a:r>
            <a:r>
              <a:rPr lang="ru-RU" sz="1400" dirty="0" smtClean="0">
                <a:hlinkClick r:id="rId4" action="ppaction://hlinksldjump"/>
              </a:rPr>
              <a:t>Красная площадь</a:t>
            </a:r>
            <a:endParaRPr lang="ru-RU" sz="1400" dirty="0" smtClean="0"/>
          </a:p>
          <a:p>
            <a:pPr>
              <a:buNone/>
            </a:pPr>
            <a:r>
              <a:rPr lang="ru-RU" sz="1400" dirty="0" smtClean="0"/>
              <a:t>    </a:t>
            </a:r>
            <a:r>
              <a:rPr lang="ru-RU" sz="1400" dirty="0" smtClean="0">
                <a:hlinkClick r:id="rId5" action="ppaction://hlinksldjump"/>
              </a:rPr>
              <a:t>Театральная площадь</a:t>
            </a:r>
            <a:endParaRPr lang="ru-RU" sz="1400" dirty="0" smtClean="0"/>
          </a:p>
          <a:p>
            <a:pPr>
              <a:buNone/>
            </a:pPr>
            <a:r>
              <a:rPr lang="ru-RU" sz="1400" dirty="0" smtClean="0">
                <a:hlinkClick r:id="rId6" action="ppaction://hlinksldjump"/>
              </a:rPr>
              <a:t>    Триумфальные ворота</a:t>
            </a:r>
            <a:endParaRPr lang="ru-RU" sz="1400" dirty="0" smtClean="0"/>
          </a:p>
          <a:p>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7" descr="289779_74.jpg"/>
          <p:cNvPicPr>
            <a:picLocks noGrp="1" noChangeAspect="1"/>
          </p:cNvPicPr>
          <p:nvPr>
            <p:ph sz="half" idx="1"/>
          </p:nvPr>
        </p:nvPicPr>
        <p:blipFill>
          <a:blip r:embed="rId3" cstate="print"/>
          <a:stretch>
            <a:fillRect/>
          </a:stretch>
        </p:blipFill>
        <p:spPr>
          <a:xfrm>
            <a:off x="514350" y="785794"/>
            <a:ext cx="4343402" cy="4071966"/>
          </a:xfrm>
        </p:spPr>
      </p:pic>
      <p:sp>
        <p:nvSpPr>
          <p:cNvPr id="12" name="Содержимое 11"/>
          <p:cNvSpPr>
            <a:spLocks noGrp="1"/>
          </p:cNvSpPr>
          <p:nvPr>
            <p:ph sz="half" idx="2"/>
          </p:nvPr>
        </p:nvSpPr>
        <p:spPr/>
        <p:txBody>
          <a:bodyPr>
            <a:normAutofit fontScale="40000" lnSpcReduction="20000"/>
          </a:bodyPr>
          <a:lstStyle/>
          <a:p>
            <a:r>
              <a:rPr lang="ru-RU" sz="3400" b="1" dirty="0" err="1" smtClean="0"/>
              <a:t>Кра́сная</a:t>
            </a:r>
            <a:r>
              <a:rPr lang="ru-RU" sz="3400" b="1" dirty="0" smtClean="0"/>
              <a:t> </a:t>
            </a:r>
            <a:r>
              <a:rPr lang="ru-RU" sz="3400" b="1" dirty="0" err="1" smtClean="0"/>
              <a:t>пло́щадь</a:t>
            </a:r>
            <a:r>
              <a:rPr lang="ru-RU" sz="3400" dirty="0" smtClean="0"/>
              <a:t> — главная площадь Москвы, расположенная в центре радиально-кольцевой планировки города между Московским Кремлём (к западу) и Китай-городом (на восток). От площади к берегу Москвы-реки ведёт покатый Васильевский спуск.</a:t>
            </a:r>
          </a:p>
          <a:p>
            <a:r>
              <a:rPr lang="ru-RU" sz="3400" dirty="0" smtClean="0"/>
              <a:t>Площадь расположена вдоль северо-восточной стены Кремля, между Кремлёвским проездом, проездом Воскресенские ворота, Никольской улицей, Ильинкой, Варваркой и Васильевским спуском к Кремлёвской набережной. Выходящие с площади улицы далее разветвляются и вливаются в основные магистрали города, ведущие в разные концы России.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738px-Moscow_05-2012_Bolshoi_after_renewal.jpg"/>
          <p:cNvPicPr>
            <a:picLocks noGrp="1" noChangeAspect="1"/>
          </p:cNvPicPr>
          <p:nvPr>
            <p:ph sz="half" idx="1"/>
          </p:nvPr>
        </p:nvPicPr>
        <p:blipFill>
          <a:blip r:embed="rId3" cstate="print"/>
          <a:stretch>
            <a:fillRect/>
          </a:stretch>
        </p:blipFill>
        <p:spPr>
          <a:xfrm>
            <a:off x="571472" y="714356"/>
            <a:ext cx="4286280" cy="4500594"/>
          </a:xfrm>
        </p:spPr>
      </p:pic>
      <p:sp>
        <p:nvSpPr>
          <p:cNvPr id="9" name="Содержимое 8"/>
          <p:cNvSpPr>
            <a:spLocks noGrp="1"/>
          </p:cNvSpPr>
          <p:nvPr>
            <p:ph sz="half" idx="2"/>
          </p:nvPr>
        </p:nvSpPr>
        <p:spPr/>
        <p:txBody>
          <a:bodyPr>
            <a:normAutofit fontScale="77500" lnSpcReduction="20000"/>
          </a:bodyPr>
          <a:lstStyle/>
          <a:p>
            <a:r>
              <a:rPr lang="ru-RU" b="1" dirty="0" err="1" smtClean="0"/>
              <a:t>Театра́льная</a:t>
            </a:r>
            <a:r>
              <a:rPr lang="ru-RU" b="1" dirty="0" smtClean="0"/>
              <a:t> </a:t>
            </a:r>
            <a:r>
              <a:rPr lang="ru-RU" b="1" dirty="0" err="1" smtClean="0"/>
              <a:t>пло́щадь</a:t>
            </a:r>
            <a:r>
              <a:rPr lang="ru-RU" dirty="0" smtClean="0"/>
              <a:t> (в 1820-е годы </a:t>
            </a:r>
            <a:r>
              <a:rPr lang="ru-RU" b="1" dirty="0" err="1" smtClean="0"/>
              <a:t>Петро́вская</a:t>
            </a:r>
            <a:r>
              <a:rPr lang="ru-RU" b="1" dirty="0" smtClean="0"/>
              <a:t> </a:t>
            </a:r>
            <a:r>
              <a:rPr lang="ru-RU" b="1" dirty="0" err="1" smtClean="0"/>
              <a:t>пло́щадь</a:t>
            </a:r>
            <a:r>
              <a:rPr lang="ru-RU" dirty="0" smtClean="0"/>
              <a:t>, в 1919—1991 </a:t>
            </a:r>
            <a:r>
              <a:rPr lang="ru-RU" b="1" dirty="0" err="1" smtClean="0"/>
              <a:t>пло́щадь</a:t>
            </a:r>
            <a:r>
              <a:rPr lang="ru-RU" b="1" dirty="0" smtClean="0"/>
              <a:t> </a:t>
            </a:r>
            <a:r>
              <a:rPr lang="ru-RU" b="1" dirty="0" err="1" smtClean="0"/>
              <a:t>Све́рдлова</a:t>
            </a:r>
            <a:r>
              <a:rPr lang="ru-RU" dirty="0" smtClean="0"/>
              <a:t>) — площадь в центре Москвы. Располагается к северо-западу от площади Революции, между Театральным проездом, Петровкой и </a:t>
            </a:r>
            <a:r>
              <a:rPr lang="ru-RU" u="sng" dirty="0" err="1" smtClean="0"/>
              <a:t>Копьевским</a:t>
            </a:r>
            <a:r>
              <a:rPr lang="ru-RU" u="sng" dirty="0" smtClean="0"/>
              <a:t> переулком</a:t>
            </a:r>
            <a:r>
              <a:rPr lang="ru-RU" dirty="0" smtClean="0"/>
              <a:t>. На площади находятся Большой, Малый театры и Российский академический молодёжный театр.</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Триумфальные-ворота.jpg"/>
          <p:cNvPicPr>
            <a:picLocks noGrp="1" noChangeAspect="1"/>
          </p:cNvPicPr>
          <p:nvPr>
            <p:ph sz="half" idx="1"/>
          </p:nvPr>
        </p:nvPicPr>
        <p:blipFill>
          <a:blip r:embed="rId3" cstate="print"/>
          <a:stretch>
            <a:fillRect/>
          </a:stretch>
        </p:blipFill>
        <p:spPr>
          <a:xfrm>
            <a:off x="514350" y="714356"/>
            <a:ext cx="4200526" cy="4572032"/>
          </a:xfrm>
        </p:spPr>
      </p:pic>
      <p:sp>
        <p:nvSpPr>
          <p:cNvPr id="11" name="Содержимое 10"/>
          <p:cNvSpPr>
            <a:spLocks noGrp="1"/>
          </p:cNvSpPr>
          <p:nvPr>
            <p:ph sz="half" idx="2"/>
          </p:nvPr>
        </p:nvSpPr>
        <p:spPr/>
        <p:txBody>
          <a:bodyPr>
            <a:normAutofit fontScale="77500" lnSpcReduction="20000"/>
          </a:bodyPr>
          <a:lstStyle/>
          <a:p>
            <a:r>
              <a:rPr lang="ru-RU" b="1" dirty="0" err="1" smtClean="0"/>
              <a:t>Моско́вские</a:t>
            </a:r>
            <a:r>
              <a:rPr lang="ru-RU" b="1" dirty="0" smtClean="0"/>
              <a:t> </a:t>
            </a:r>
            <a:r>
              <a:rPr lang="ru-RU" b="1" dirty="0" err="1" smtClean="0"/>
              <a:t>Триумфа́льные</a:t>
            </a:r>
            <a:r>
              <a:rPr lang="ru-RU" b="1" dirty="0" smtClean="0"/>
              <a:t> </a:t>
            </a:r>
            <a:r>
              <a:rPr lang="ru-RU" b="1" dirty="0" err="1" smtClean="0"/>
              <a:t>воро́та</a:t>
            </a:r>
            <a:r>
              <a:rPr lang="ru-RU" b="1" dirty="0" smtClean="0"/>
              <a:t> </a:t>
            </a:r>
            <a:r>
              <a:rPr lang="ru-RU" dirty="0" smtClean="0"/>
              <a:t> — сооружены в 1829—1834 годах в Москве по проекту архитектора О. И. Бове в честь победы русского народа в Отечественной войне 1812 года. Ныне расположены на </a:t>
            </a:r>
            <a:r>
              <a:rPr lang="ru-RU" u="sng" dirty="0" smtClean="0"/>
              <a:t>площади Победы</a:t>
            </a:r>
            <a:r>
              <a:rPr lang="ru-RU" dirty="0" smtClean="0"/>
              <a:t> (Кутузовский проспект) в районе Поклонной горы. Ближайшая станция метро — «Парк Победы».</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descr="50800157_Konstantin_Thon_1820th.jpg"/>
          <p:cNvPicPr>
            <a:picLocks noGrp="1" noChangeAspect="1"/>
          </p:cNvPicPr>
          <p:nvPr>
            <p:ph sz="half" idx="1"/>
          </p:nvPr>
        </p:nvPicPr>
        <p:blipFill>
          <a:blip r:embed="rId3" cstate="print"/>
          <a:stretch>
            <a:fillRect/>
          </a:stretch>
        </p:blipFill>
        <p:spPr>
          <a:xfrm>
            <a:off x="714348" y="928670"/>
            <a:ext cx="3709643" cy="4412538"/>
          </a:xfrm>
        </p:spPr>
      </p:pic>
      <p:sp>
        <p:nvSpPr>
          <p:cNvPr id="11" name="Содержимое 10"/>
          <p:cNvSpPr>
            <a:spLocks noGrp="1"/>
          </p:cNvSpPr>
          <p:nvPr>
            <p:ph sz="half" idx="2"/>
          </p:nvPr>
        </p:nvSpPr>
        <p:spPr/>
        <p:txBody>
          <a:bodyPr>
            <a:normAutofit/>
          </a:bodyPr>
          <a:lstStyle/>
          <a:p>
            <a:r>
              <a:rPr lang="ru-RU" sz="1400" b="1" dirty="0" smtClean="0"/>
              <a:t>Константин Андреевич Тон-</a:t>
            </a:r>
            <a:r>
              <a:rPr lang="ru-RU" sz="1400" dirty="0" smtClean="0"/>
              <a:t> русский архитектор, разработавший т. н. «русско-византийский стиль» храмового зодчества, который получил широкое распространение в правление благоволившего ему Николая I. Среди наиболее известных построек — храм Христа Спасителя и Большой Кремлёвский дворец. Ректор Императорской Академии художеств. Брат архитекторов Александра и Андрея Тонов.</a:t>
            </a:r>
          </a:p>
          <a:p>
            <a:r>
              <a:rPr lang="ru-RU" sz="1400" b="1" dirty="0" smtClean="0"/>
              <a:t>Известные работы:</a:t>
            </a:r>
          </a:p>
          <a:p>
            <a:pPr>
              <a:buNone/>
            </a:pPr>
            <a:r>
              <a:rPr lang="ru-RU" sz="1400" dirty="0" smtClean="0"/>
              <a:t>     </a:t>
            </a:r>
            <a:r>
              <a:rPr lang="ru-RU" sz="1400" dirty="0" smtClean="0">
                <a:hlinkClick r:id="rId4" action="ppaction://hlinksldjump"/>
              </a:rPr>
              <a:t>Большой Кремлевский дворец</a:t>
            </a:r>
            <a:endParaRPr lang="ru-RU" sz="1400" dirty="0" smtClean="0"/>
          </a:p>
          <a:p>
            <a:pPr>
              <a:buNone/>
            </a:pPr>
            <a:r>
              <a:rPr lang="ru-RU" sz="1400" dirty="0" smtClean="0">
                <a:hlinkClick r:id="rId5" action="ppaction://hlinksldjump"/>
              </a:rPr>
              <a:t>     Ленинградский вокзал</a:t>
            </a:r>
            <a:endParaRPr lang="ru-RU" sz="1400" dirty="0" smtClean="0"/>
          </a:p>
          <a:p>
            <a:pPr>
              <a:buNone/>
            </a:pPr>
            <a:r>
              <a:rPr lang="ru-RU" sz="1400" dirty="0" smtClean="0">
                <a:hlinkClick r:id="rId6" action="ppaction://hlinksldjump"/>
              </a:rPr>
              <a:t>     храм Христа Спасителя</a:t>
            </a:r>
          </a:p>
          <a:p>
            <a:pPr>
              <a:buNone/>
            </a:pPr>
            <a:r>
              <a:rPr lang="ru-RU" sz="1400" b="1" dirty="0" smtClean="0">
                <a:hlinkClick r:id="rId6" action="ppaction://hlinksldjump"/>
              </a:rPr>
              <a:t>     </a:t>
            </a:r>
            <a:endParaRPr lang="ru-RU" sz="1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514352" y="530352"/>
            <a:ext cx="4057648" cy="4898912"/>
          </a:xfrm>
        </p:spPr>
        <p:txBody>
          <a:bodyPr>
            <a:noAutofit/>
          </a:bodyPr>
          <a:lstStyle/>
          <a:p>
            <a:r>
              <a:rPr lang="ru-RU" sz="1400" b="1" dirty="0" smtClean="0"/>
              <a:t>Большой Кремлевский дворец.    </a:t>
            </a:r>
            <a:r>
              <a:rPr lang="ru-RU" sz="1400" dirty="0" smtClean="0"/>
              <a:t>Длина дворца составляет 125 метров, высота — 47 метров; общая площадь составляет около 25 000 м². Ансамбль дворца включает в себя Теремной дворец, девять церквей (с 14, 16, 17 веков), вестибюль и около 700 комнат. Здание дворца образует прямоугольник с внутренним двором. Пять залов дворца (Георгиевский, Владимирский, Александровский, Андреевский и Екатерининский), названные по имени орденов Российской империи, в настоящее время используются для государственных и дипломатических приемов и официальных церемоний, а сам дворец является парадной резиденцией Президента Российской Федерации.</a:t>
            </a:r>
            <a:endParaRPr lang="ru-RU" sz="1400" dirty="0"/>
          </a:p>
        </p:txBody>
      </p:sp>
      <p:pic>
        <p:nvPicPr>
          <p:cNvPr id="7" name="Содержимое 6" descr="800px-Grand_Kremlin_Palace,_Moscow.jpg"/>
          <p:cNvPicPr>
            <a:picLocks noGrp="1" noChangeAspect="1"/>
          </p:cNvPicPr>
          <p:nvPr>
            <p:ph sz="half" idx="2"/>
          </p:nvPr>
        </p:nvPicPr>
        <p:blipFill>
          <a:blip r:embed="rId3" cstate="print"/>
          <a:stretch>
            <a:fillRect/>
          </a:stretch>
        </p:blipFill>
        <p:spPr>
          <a:xfrm>
            <a:off x="4572000" y="857232"/>
            <a:ext cx="4114800" cy="37147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normAutofit fontScale="55000" lnSpcReduction="20000"/>
          </a:bodyPr>
          <a:lstStyle/>
          <a:p>
            <a:r>
              <a:rPr lang="ru-RU" dirty="0" smtClean="0"/>
              <a:t>Ленинградский вокзал — памятник архитектуры, охраняется государством. Здание вокзала построено в 1844—1849 годах по единому проекту архитекторов К. А. Тона и Р. А. Желязевича. Строительство проводило Правление IV-го округа путей сообщения и публичных зданий, единоличным подрядчиком был купец 1 гильдии А. Л. Торлецкий. Построено для петербургского вокзала в Москве и Московского вокзала в Санкт-Петербурге, Петербургско-Московской железной дороги, движение по которой началось в 1851 году.</a:t>
            </a:r>
            <a:endParaRPr lang="ru-RU" dirty="0"/>
          </a:p>
        </p:txBody>
      </p:sp>
      <p:pic>
        <p:nvPicPr>
          <p:cNvPr id="7" name="Содержимое 6" descr="800px-Leningrad-terminal.jpg"/>
          <p:cNvPicPr>
            <a:picLocks noGrp="1" noChangeAspect="1"/>
          </p:cNvPicPr>
          <p:nvPr>
            <p:ph sz="half" idx="2"/>
          </p:nvPr>
        </p:nvPicPr>
        <p:blipFill>
          <a:blip r:embed="rId3" cstate="print"/>
          <a:stretch>
            <a:fillRect/>
          </a:stretch>
        </p:blipFill>
        <p:spPr>
          <a:xfrm>
            <a:off x="4756150" y="1341846"/>
            <a:ext cx="3930650" cy="276619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normAutofit fontScale="92500" lnSpcReduction="20000"/>
          </a:bodyPr>
          <a:lstStyle/>
          <a:p>
            <a:r>
              <a:rPr lang="ru-RU" sz="1800" b="1" dirty="0" smtClean="0"/>
              <a:t>храм Христа́ </a:t>
            </a:r>
            <a:r>
              <a:rPr lang="ru-RU" sz="1800" b="1" dirty="0" err="1" smtClean="0"/>
              <a:t>Спаси́теля</a:t>
            </a:r>
            <a:r>
              <a:rPr lang="ru-RU" sz="1800" dirty="0" smtClean="0"/>
              <a:t> в Москве — кафедральный собор Русской православной церкви, недалеко от Кремля на левом берегу реки Москвы(улица Волхонка, 15—17). Существующее сооружение — осуществлённое в 1990-х годах внешнее воссоздание одноимённого храма, созданного в XIX веке. На стенах храма были начертаны имена офицеров Русской армии, павших в войне 1812 года и иных по времени близких военных походах.</a:t>
            </a:r>
            <a:endParaRPr lang="ru-RU" sz="1800" dirty="0"/>
          </a:p>
        </p:txBody>
      </p:sp>
      <p:pic>
        <p:nvPicPr>
          <p:cNvPr id="7" name="Содержимое 6" descr="471px-Moscow_-_Cathedral_of_Christ_the_Saviour.jpg"/>
          <p:cNvPicPr>
            <a:picLocks noGrp="1" noChangeAspect="1"/>
          </p:cNvPicPr>
          <p:nvPr>
            <p:ph sz="half" idx="2"/>
          </p:nvPr>
        </p:nvPicPr>
        <p:blipFill>
          <a:blip r:embed="rId3" cstate="print"/>
          <a:stretch>
            <a:fillRect/>
          </a:stretch>
        </p:blipFill>
        <p:spPr>
          <a:xfrm>
            <a:off x="4857752" y="530225"/>
            <a:ext cx="3589453" cy="43894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935.jpg"/>
          <p:cNvPicPr>
            <a:picLocks noGrp="1" noChangeAspect="1"/>
          </p:cNvPicPr>
          <p:nvPr>
            <p:ph sz="half" idx="1"/>
          </p:nvPr>
        </p:nvPicPr>
        <p:blipFill>
          <a:blip r:embed="rId3" cstate="print"/>
          <a:stretch>
            <a:fillRect/>
          </a:stretch>
        </p:blipFill>
        <p:spPr>
          <a:xfrm>
            <a:off x="687070" y="530224"/>
            <a:ext cx="4027806" cy="5041915"/>
          </a:xfrm>
        </p:spPr>
      </p:pic>
      <p:sp>
        <p:nvSpPr>
          <p:cNvPr id="6" name="Содержимое 5"/>
          <p:cNvSpPr>
            <a:spLocks noGrp="1"/>
          </p:cNvSpPr>
          <p:nvPr>
            <p:ph sz="half" idx="2"/>
          </p:nvPr>
        </p:nvSpPr>
        <p:spPr>
          <a:xfrm>
            <a:off x="4755360" y="530352"/>
            <a:ext cx="3931920" cy="5041788"/>
          </a:xfrm>
        </p:spPr>
        <p:txBody>
          <a:bodyPr>
            <a:normAutofit fontScale="70000" lnSpcReduction="20000"/>
          </a:bodyPr>
          <a:lstStyle/>
          <a:p>
            <a:r>
              <a:rPr lang="ru-RU" b="1" dirty="0" smtClean="0"/>
              <a:t>Андреян Дмитриевич Захаров</a:t>
            </a:r>
            <a:r>
              <a:rPr lang="ru-RU" dirty="0" smtClean="0"/>
              <a:t>(8 августа 1761 г.- 27 августа 1811 г.), один из наиболее выдающихся русских архитекторов, творец Петроградского Адмиралтейства. Уроженец Петрограда, Захаров 6-ти лет был отдан в младший возраст академического училища при Императорской Академии Художеств, курс в которой он окончил 3 сентября 1782 г. с большой золотой медалью, производством в 14 класс и с заграничной командировкой. </a:t>
            </a:r>
          </a:p>
          <a:p>
            <a:r>
              <a:rPr lang="ru-RU" b="1" dirty="0" smtClean="0"/>
              <a:t>Известные работы: </a:t>
            </a:r>
            <a:r>
              <a:rPr lang="ru-RU" dirty="0" smtClean="0">
                <a:hlinkClick r:id="rId4" action="ppaction://hlinksldjump"/>
              </a:rPr>
              <a:t>Здание Адмиралтейства в Петербурге.</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514352" y="530352"/>
            <a:ext cx="4200524" cy="5256102"/>
          </a:xfrm>
        </p:spPr>
        <p:txBody>
          <a:bodyPr>
            <a:normAutofit fontScale="55000" lnSpcReduction="20000"/>
          </a:bodyPr>
          <a:lstStyle/>
          <a:p>
            <a:r>
              <a:rPr lang="ru-RU" dirty="0" smtClean="0"/>
              <a:t>Захаров перестроил адмиралтейство почти полностью, оставив лишь изящную башню со шпилем. Фортификационные сооружения у верфи были уничтожены, на их месте разбит бульвар (сейчас на этом месте расположен Александровский сад). Сохранив конфигурацию плана уже существовавшего здания, Захаров создал новое, грандиозное (протяжённость главного фасада 407 м) сооружение, придав ему величественный архитектурный облик и подчеркнув его центральное положение в городе (как уже говорилось выше, главные магистрали сходятся к нему тремя лучами).</a:t>
            </a:r>
          </a:p>
          <a:p>
            <a:r>
              <a:rPr lang="ru-RU" dirty="0" smtClean="0"/>
              <a:t>Архитектурный ансамбль Адмиралтейства состоит из двух П-образных в плане корпусов (внешнего и внутреннего). Между ними проходил Адмиралтейский ров. Внешний корпус занимали административные учреждения морского и речного флота России, а во внутреннем по-прежнему были производственные мастерские.</a:t>
            </a:r>
            <a:endParaRPr lang="ru-RU" dirty="0"/>
          </a:p>
        </p:txBody>
      </p:sp>
      <p:pic>
        <p:nvPicPr>
          <p:cNvPr id="9" name="Содержимое 8" descr="331.jpg"/>
          <p:cNvPicPr>
            <a:picLocks noGrp="1" noChangeAspect="1"/>
          </p:cNvPicPr>
          <p:nvPr>
            <p:ph sz="half" idx="2"/>
          </p:nvPr>
        </p:nvPicPr>
        <p:blipFill>
          <a:blip r:embed="rId3" cstate="print"/>
          <a:stretch>
            <a:fillRect/>
          </a:stretch>
        </p:blipFill>
        <p:spPr>
          <a:xfrm>
            <a:off x="4929190" y="530224"/>
            <a:ext cx="3413451" cy="511335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da807b65ba8fd4f36c51de0e5963b99.jpg"/>
          <p:cNvPicPr>
            <a:picLocks noGrp="1" noChangeAspect="1"/>
          </p:cNvPicPr>
          <p:nvPr>
            <p:ph sz="half" idx="1"/>
          </p:nvPr>
        </p:nvPicPr>
        <p:blipFill>
          <a:blip r:embed="rId3" cstate="print"/>
          <a:stretch>
            <a:fillRect/>
          </a:stretch>
        </p:blipFill>
        <p:spPr>
          <a:xfrm>
            <a:off x="714348" y="530224"/>
            <a:ext cx="3857651" cy="5041915"/>
          </a:xfrm>
        </p:spPr>
      </p:pic>
      <p:sp>
        <p:nvSpPr>
          <p:cNvPr id="6" name="Содержимое 5"/>
          <p:cNvSpPr>
            <a:spLocks noGrp="1"/>
          </p:cNvSpPr>
          <p:nvPr>
            <p:ph sz="half" idx="2"/>
          </p:nvPr>
        </p:nvSpPr>
        <p:spPr>
          <a:xfrm>
            <a:off x="4643438" y="357166"/>
            <a:ext cx="4186718" cy="5541854"/>
          </a:xfrm>
        </p:spPr>
        <p:txBody>
          <a:bodyPr>
            <a:noAutofit/>
          </a:bodyPr>
          <a:lstStyle/>
          <a:p>
            <a:r>
              <a:rPr lang="ru-RU" sz="1600" b="1" dirty="0" smtClean="0"/>
              <a:t>Андрей Никифорович Воронихин</a:t>
            </a:r>
            <a:r>
              <a:rPr lang="ru-RU" sz="1600" dirty="0" smtClean="0"/>
              <a:t> (1759 – 1814). Сын крепостного крестьянина. Андрей Воронихин родился в русско-пермяцкой семье крепостных графа А. С. Строганова, бывшего долгое время президентом петербургской Академии художеств. Обучался живописи в мастерской уральского иконописца Гаврилы Юшкова. Талант юноши привлёк внимание Строганова, и в </a:t>
            </a:r>
            <a:r>
              <a:rPr lang="ru-RU" sz="1600" u="sng" dirty="0" smtClean="0"/>
              <a:t>1777 году </a:t>
            </a:r>
            <a:r>
              <a:rPr lang="ru-RU" sz="1600" dirty="0" smtClean="0"/>
              <a:t>граф отправил Воронихина учиться в Москву. Предположительно учителями Воронихина были В. И. Баженов и М.Ф. Казаков. С 1779 года Воронихин работал в Петербурге.</a:t>
            </a:r>
          </a:p>
          <a:p>
            <a:r>
              <a:rPr lang="ru-RU" sz="1600" b="1" dirty="0" smtClean="0"/>
              <a:t>Известная работа: </a:t>
            </a:r>
            <a:r>
              <a:rPr lang="ru-RU" sz="1600" dirty="0" smtClean="0">
                <a:hlinkClick r:id="rId4" action="ppaction://hlinksldjump"/>
              </a:rPr>
              <a:t>Казанский собор.</a:t>
            </a:r>
            <a:endParaRPr lang="ru-RU" sz="1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14352" y="530352"/>
            <a:ext cx="3931920" cy="4827474"/>
          </a:xfrm>
        </p:spPr>
        <p:txBody>
          <a:bodyPr>
            <a:normAutofit fontScale="70000" lnSpcReduction="20000"/>
          </a:bodyPr>
          <a:lstStyle/>
          <a:p>
            <a:r>
              <a:rPr lang="ru-RU" b="1" dirty="0" smtClean="0"/>
              <a:t>Казанский собор </a:t>
            </a:r>
            <a:r>
              <a:rPr lang="ru-RU" dirty="0" smtClean="0">
                <a:latin typeface="Arial" pitchFamily="34" charset="0"/>
                <a:cs typeface="Arial" pitchFamily="34" charset="0"/>
              </a:rPr>
              <a:t>- </a:t>
            </a:r>
            <a:r>
              <a:rPr lang="ru-RU" dirty="0" smtClean="0">
                <a:cs typeface="Arial" pitchFamily="34" charset="0"/>
              </a:rPr>
              <a:t>один из крупнейших храмов Санкт-Петербурга, выполненный в стиле ампир. Построен на Невском проспекте в 1801—1811 годах архитектором А. Н. Воронихиным для хранения чтимого списка чудотворной иконы </a:t>
            </a:r>
            <a:r>
              <a:rPr lang="ru-RU" u="sng" dirty="0" smtClean="0">
                <a:cs typeface="Arial" pitchFamily="34" charset="0"/>
              </a:rPr>
              <a:t>Божией Матери Казанской</a:t>
            </a:r>
            <a:r>
              <a:rPr lang="ru-RU" dirty="0" smtClean="0">
                <a:cs typeface="Arial" pitchFamily="34" charset="0"/>
              </a:rPr>
              <a:t>. После Отечественной войны 1812 года приобрел значение памятника русской воинской славы. В 1813 году здесь был похоронен полководец М. И. Кутузов и помещены ключи от взятых городов и другие военные трофеи.</a:t>
            </a:r>
            <a:endParaRPr lang="ru-RU" dirty="0">
              <a:cs typeface="Arial" pitchFamily="34" charset="0"/>
            </a:endParaRPr>
          </a:p>
        </p:txBody>
      </p:sp>
      <p:pic>
        <p:nvPicPr>
          <p:cNvPr id="5" name="Содержимое 4" descr="800px-Spb_06-2012_Nevsky_various_02.jpg"/>
          <p:cNvPicPr>
            <a:picLocks noGrp="1" noChangeAspect="1"/>
          </p:cNvPicPr>
          <p:nvPr>
            <p:ph sz="half" idx="2"/>
          </p:nvPr>
        </p:nvPicPr>
        <p:blipFill>
          <a:blip r:embed="rId3" cstate="print"/>
          <a:stretch>
            <a:fillRect/>
          </a:stretch>
        </p:blipFill>
        <p:spPr>
          <a:xfrm>
            <a:off x="4714876" y="642918"/>
            <a:ext cx="3786213" cy="36433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Rossi.jpg"/>
          <p:cNvPicPr>
            <a:picLocks noGrp="1" noChangeAspect="1"/>
          </p:cNvPicPr>
          <p:nvPr>
            <p:ph sz="half" idx="1"/>
          </p:nvPr>
        </p:nvPicPr>
        <p:blipFill>
          <a:blip r:embed="rId3" cstate="print"/>
          <a:stretch>
            <a:fillRect/>
          </a:stretch>
        </p:blipFill>
        <p:spPr>
          <a:xfrm>
            <a:off x="571472" y="530224"/>
            <a:ext cx="3929089" cy="5184791"/>
          </a:xfrm>
        </p:spPr>
      </p:pic>
      <p:sp>
        <p:nvSpPr>
          <p:cNvPr id="4" name="Содержимое 3"/>
          <p:cNvSpPr>
            <a:spLocks noGrp="1"/>
          </p:cNvSpPr>
          <p:nvPr>
            <p:ph sz="half" idx="2"/>
          </p:nvPr>
        </p:nvSpPr>
        <p:spPr>
          <a:xfrm>
            <a:off x="4755360" y="530352"/>
            <a:ext cx="3931920" cy="4970350"/>
          </a:xfrm>
        </p:spPr>
        <p:txBody>
          <a:bodyPr>
            <a:normAutofit fontScale="77500" lnSpcReduction="20000"/>
          </a:bodyPr>
          <a:lstStyle/>
          <a:p>
            <a:r>
              <a:rPr lang="ru-RU" b="1" dirty="0" smtClean="0"/>
              <a:t>Карло ди Джованни (Карл Иванович)Росси </a:t>
            </a:r>
            <a:r>
              <a:rPr lang="ru-RU" dirty="0" smtClean="0"/>
              <a:t>родился(1775-</a:t>
            </a:r>
            <a:r>
              <a:rPr lang="ru-RU" u="sng" dirty="0" smtClean="0"/>
              <a:t>1849)</a:t>
            </a:r>
            <a:r>
              <a:rPr lang="ru-RU" dirty="0" smtClean="0"/>
              <a:t> года в Неаполе. С 1787 года вместе с матерью, балериной </a:t>
            </a:r>
            <a:r>
              <a:rPr lang="ru-RU" dirty="0" err="1" smtClean="0"/>
              <a:t>Гертрудой</a:t>
            </a:r>
            <a:r>
              <a:rPr lang="ru-RU" dirty="0" smtClean="0"/>
              <a:t> Росси, и отчимом, выдающимся балетным танцором Шарлем </a:t>
            </a:r>
            <a:r>
              <a:rPr lang="ru-RU" dirty="0" err="1" smtClean="0"/>
              <a:t>Ле</a:t>
            </a:r>
            <a:r>
              <a:rPr lang="ru-RU" dirty="0" smtClean="0"/>
              <a:t> Пиком, жил в России, в Санкт-Петербурге, куда был приглашен его знаменитый отчим.</a:t>
            </a:r>
          </a:p>
          <a:p>
            <a:r>
              <a:rPr lang="ru-RU" b="1" dirty="0" smtClean="0"/>
              <a:t>Известные работы:</a:t>
            </a:r>
          </a:p>
          <a:p>
            <a:pPr>
              <a:buNone/>
            </a:pPr>
            <a:r>
              <a:rPr lang="ru-RU" b="1" dirty="0" smtClean="0"/>
              <a:t>   </a:t>
            </a:r>
            <a:r>
              <a:rPr lang="ru-RU" dirty="0" smtClean="0">
                <a:hlinkClick r:id="rId4" action="ppaction://hlinksldjump"/>
              </a:rPr>
              <a:t>Русский музей с площадью Искусств</a:t>
            </a:r>
            <a:endParaRPr lang="ru-RU" dirty="0" smtClean="0"/>
          </a:p>
          <a:p>
            <a:pPr>
              <a:buNone/>
            </a:pPr>
            <a:r>
              <a:rPr lang="ru-RU" b="1" dirty="0" smtClean="0"/>
              <a:t>   </a:t>
            </a:r>
            <a:r>
              <a:rPr lang="ru-RU" dirty="0" smtClean="0">
                <a:hlinkClick r:id="rId5" action="ppaction://hlinksldjump"/>
              </a:rPr>
              <a:t>Дворцовая площадь</a:t>
            </a:r>
            <a:endParaRPr lang="ru-RU" dirty="0" smtClean="0"/>
          </a:p>
          <a:p>
            <a:pPr>
              <a:buNone/>
            </a:pPr>
            <a:r>
              <a:rPr lang="ru-RU" dirty="0" smtClean="0"/>
              <a:t>   </a:t>
            </a:r>
            <a:r>
              <a:rPr lang="ru-RU" dirty="0" smtClean="0">
                <a:hlinkClick r:id="rId6" action="ppaction://hlinksldjump"/>
              </a:rPr>
              <a:t>Здание Главного штаба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14352" y="530352"/>
            <a:ext cx="3931920" cy="4613160"/>
          </a:xfrm>
        </p:spPr>
        <p:txBody>
          <a:bodyPr>
            <a:noAutofit/>
          </a:bodyPr>
          <a:lstStyle/>
          <a:p>
            <a:r>
              <a:rPr lang="ru-RU" sz="1800" b="1" dirty="0" smtClean="0"/>
              <a:t>Главное здание музея </a:t>
            </a:r>
            <a:r>
              <a:rPr lang="ru-RU" sz="1800" dirty="0" smtClean="0"/>
              <a:t>- находится в центре города, на площади Искусств. Он построен по проекту известного архитектора К.Росси в 1819-1825 годах и представляет собой выдающийся образец дворцового ансамбля в стиле высокого классицизма ( или стиля ампир, как его часто называют). Дворец предназначался для великого князя Михаила Павловича - четвертого сына императора Павла I.</a:t>
            </a:r>
            <a:endParaRPr lang="ru-RU" sz="1800" dirty="0"/>
          </a:p>
        </p:txBody>
      </p:sp>
      <p:pic>
        <p:nvPicPr>
          <p:cNvPr id="5" name="Содержимое 4" descr="1945.jpg"/>
          <p:cNvPicPr>
            <a:picLocks noGrp="1" noChangeAspect="1"/>
          </p:cNvPicPr>
          <p:nvPr>
            <p:ph sz="half" idx="2"/>
          </p:nvPr>
        </p:nvPicPr>
        <p:blipFill>
          <a:blip r:embed="rId3" cstate="print"/>
          <a:stretch>
            <a:fillRect/>
          </a:stretch>
        </p:blipFill>
        <p:spPr>
          <a:xfrm>
            <a:off x="4786314" y="1000108"/>
            <a:ext cx="3570319" cy="335758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00034" y="428604"/>
            <a:ext cx="3931920" cy="4389120"/>
          </a:xfrm>
        </p:spPr>
        <p:txBody>
          <a:bodyPr>
            <a:noAutofit/>
          </a:bodyPr>
          <a:lstStyle/>
          <a:p>
            <a:r>
              <a:rPr lang="ru-RU" sz="1800" b="1" dirty="0" smtClean="0"/>
              <a:t>Дворцовая площадь. </a:t>
            </a:r>
            <a:r>
              <a:rPr lang="ru-RU" sz="1800" dirty="0" smtClean="0"/>
              <a:t>Площадь образуют памятники истории и культуры федерального значения: Зимний дворец, Здание штаба Гвардейского корпуса, Здание Главного штаба с Триумфальной аркой, Александровская колонна. Её размеры составляют около 5 га (по другим сведениям</a:t>
            </a:r>
            <a:r>
              <a:rPr lang="ru-RU" sz="1800" baseline="30000" dirty="0" smtClean="0"/>
              <a:t>[1]</a:t>
            </a:r>
            <a:r>
              <a:rPr lang="ru-RU" sz="1800" dirty="0" smtClean="0"/>
              <a:t> — 8 га; для сравнения — Красная площадь в Москве имеет площадь 2,3 га). В составе исторической застройки центра Санкт-Петербурга площадь включена в </a:t>
            </a:r>
            <a:r>
              <a:rPr lang="ru-RU" sz="1800" u="sng" dirty="0" smtClean="0"/>
              <a:t>список Всемирного наследия</a:t>
            </a:r>
            <a:r>
              <a:rPr lang="ru-RU" sz="1800" dirty="0" smtClean="0"/>
              <a:t>.</a:t>
            </a:r>
            <a:endParaRPr lang="ru-RU" sz="1800" dirty="0"/>
          </a:p>
        </p:txBody>
      </p:sp>
      <p:pic>
        <p:nvPicPr>
          <p:cNvPr id="5" name="Содержимое 4" descr="800px-Petersburg-square.jpg"/>
          <p:cNvPicPr>
            <a:picLocks noGrp="1" noChangeAspect="1"/>
          </p:cNvPicPr>
          <p:nvPr>
            <p:ph sz="half" idx="2"/>
          </p:nvPr>
        </p:nvPicPr>
        <p:blipFill>
          <a:blip r:embed="rId3" cstate="print"/>
          <a:stretch>
            <a:fillRect/>
          </a:stretch>
        </p:blipFill>
        <p:spPr>
          <a:xfrm>
            <a:off x="4429124" y="1285860"/>
            <a:ext cx="3930650" cy="29479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14352" y="530352"/>
            <a:ext cx="3931920" cy="5113226"/>
          </a:xfrm>
        </p:spPr>
        <p:txBody>
          <a:bodyPr>
            <a:noAutofit/>
          </a:bodyPr>
          <a:lstStyle/>
          <a:p>
            <a:pPr>
              <a:buNone/>
            </a:pPr>
            <a:r>
              <a:rPr lang="ru-RU" sz="1200" dirty="0" smtClean="0"/>
              <a:t>     </a:t>
            </a:r>
            <a:r>
              <a:rPr lang="ru-RU" sz="1200" b="1" dirty="0" smtClean="0"/>
              <a:t>Здание Главного штаба</a:t>
            </a:r>
            <a:endParaRPr lang="ru-RU" sz="1200" dirty="0" smtClean="0"/>
          </a:p>
          <a:p>
            <a:pPr>
              <a:buNone/>
            </a:pPr>
            <a:r>
              <a:rPr lang="ru-RU" sz="1200" dirty="0" smtClean="0"/>
              <a:t>     Центральная часть здания состоит из двух корпусов, соединённых аркой, составляющих вместе дугу общей длиной 580 метров </a:t>
            </a:r>
            <a:r>
              <a:rPr lang="ru-RU" sz="1200" baseline="30000" dirty="0" smtClean="0"/>
              <a:t>[1]</a:t>
            </a:r>
            <a:r>
              <a:rPr lang="ru-RU" sz="1200" dirty="0" smtClean="0"/>
              <a:t>.</a:t>
            </a:r>
          </a:p>
          <a:p>
            <a:r>
              <a:rPr lang="ru-RU" sz="1200" dirty="0" smtClean="0"/>
              <a:t>В зданиях, помимо Главного Штаба, располагались Военное министерство, Министерство иностранных дел и Министерство финансов (в восточном корпусе).</a:t>
            </a:r>
          </a:p>
          <a:p>
            <a:r>
              <a:rPr lang="ru-RU" sz="1200" dirty="0" smtClean="0"/>
              <a:t>После Октябрьской революции в здании располагался Наркомат Иностранных дел, а впоследствии отделение милиции.</a:t>
            </a:r>
          </a:p>
          <a:p>
            <a:r>
              <a:rPr lang="ru-RU" sz="1200" dirty="0" smtClean="0"/>
              <a:t>В настоящее время часть здания принадлежит Западному военному округу. В 1993 году восточное крыло здания Главного штаба передано Эрмитажу.</a:t>
            </a:r>
          </a:p>
          <a:p>
            <a:r>
              <a:rPr lang="ru-RU" sz="1200" dirty="0" smtClean="0"/>
              <a:t>Со стороны Невского проспекта к зданию пристроен флигель, где располагалось Вольное Экономическое общество. До 1840-х годов на углу Невского проспекта находилось старое здание. В 1845-1846 годах на этом участке архитектор И. Д. Черник построил новое здание, фасад которого решён в общих формах с Главным штабом.</a:t>
            </a:r>
          </a:p>
          <a:p>
            <a:endParaRPr lang="ru-RU" sz="1200" dirty="0"/>
          </a:p>
        </p:txBody>
      </p:sp>
      <p:pic>
        <p:nvPicPr>
          <p:cNvPr id="5" name="Содержимое 4" descr="59205.jpg"/>
          <p:cNvPicPr>
            <a:picLocks noGrp="1" noChangeAspect="1"/>
          </p:cNvPicPr>
          <p:nvPr>
            <p:ph sz="half" idx="2"/>
          </p:nvPr>
        </p:nvPicPr>
        <p:blipFill>
          <a:blip r:embed="rId3" cstate="print"/>
          <a:stretch>
            <a:fillRect/>
          </a:stretch>
        </p:blipFill>
        <p:spPr>
          <a:xfrm>
            <a:off x="4756150" y="1231297"/>
            <a:ext cx="3930650" cy="298729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115</TotalTime>
  <Words>279</Words>
  <Application>Microsoft Office PowerPoint</Application>
  <PresentationFormat>Экран (4:3)</PresentationFormat>
  <Paragraphs>56</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Русская архитектура первой половины 19 века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RudLab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Русская</dc:title>
  <dc:creator>1241234</dc:creator>
  <cp:lastModifiedBy>Admin</cp:lastModifiedBy>
  <cp:revision>14</cp:revision>
  <dcterms:created xsi:type="dcterms:W3CDTF">2013-11-21T15:55:16Z</dcterms:created>
  <dcterms:modified xsi:type="dcterms:W3CDTF">2013-11-25T16:41:15Z</dcterms:modified>
</cp:coreProperties>
</file>