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24"/>
  </p:notesMasterIdLst>
  <p:handoutMasterIdLst>
    <p:handoutMasterId r:id="rId25"/>
  </p:handoutMasterIdLst>
  <p:sldIdLst>
    <p:sldId id="278" r:id="rId2"/>
    <p:sldId id="289" r:id="rId3"/>
    <p:sldId id="290" r:id="rId4"/>
    <p:sldId id="279" r:id="rId5"/>
    <p:sldId id="280" r:id="rId6"/>
    <p:sldId id="269" r:id="rId7"/>
    <p:sldId id="281" r:id="rId8"/>
    <p:sldId id="291" r:id="rId9"/>
    <p:sldId id="292" r:id="rId10"/>
    <p:sldId id="293" r:id="rId11"/>
    <p:sldId id="294" r:id="rId12"/>
    <p:sldId id="272" r:id="rId13"/>
    <p:sldId id="283" r:id="rId14"/>
    <p:sldId id="282" r:id="rId15"/>
    <p:sldId id="273" r:id="rId16"/>
    <p:sldId id="284" r:id="rId17"/>
    <p:sldId id="285" r:id="rId18"/>
    <p:sldId id="286" r:id="rId19"/>
    <p:sldId id="287" r:id="rId20"/>
    <p:sldId id="288" r:id="rId21"/>
    <p:sldId id="257" r:id="rId22"/>
    <p:sldId id="295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5050"/>
    <a:srgbClr val="006600"/>
    <a:srgbClr val="66FF33"/>
    <a:srgbClr val="FF0000"/>
    <a:srgbClr val="FFFF00"/>
    <a:srgbClr val="66CC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9" autoAdjust="0"/>
    <p:restoredTop sz="94660"/>
  </p:normalViewPr>
  <p:slideViewPr>
    <p:cSldViewPr>
      <p:cViewPr varScale="1">
        <p:scale>
          <a:sx n="45" d="100"/>
          <a:sy n="45" d="100"/>
        </p:scale>
        <p:origin x="-12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2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425C2C-E189-4804-B361-9A3D96A66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D1DC5D-535B-4E4C-BEE2-52013348D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7F122F-B249-4260-8616-1ED22B854C55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07F731-A289-4509-AD96-3142824D5F04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64B81B-2943-4390-A77B-1885764F028F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53BA58-DDF2-4449-9317-F32C094C89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C8767-29D3-4F2D-B103-184731D2E7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60756-B6A6-4CCF-9A82-4978E3FB83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8BAE9-DD48-43A4-970C-9F9E9B324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3939495-DF3A-4FDD-816D-98CB166EE0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B33A5-2DA6-4DC8-9566-9D82AF9D31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F393B-4468-4FB4-A9DD-3D36A7BBB6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EE9CEB-3BFA-432B-8C9E-6A2BF64613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109569-AFD3-4890-93F0-245C029ADD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B38F4C-2F88-4FD6-B75B-9BD3F109EB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C03CA03-3F6C-4C72-BFF2-2A6FF1ABA9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370579-60F3-4CB9-B8F0-EC5B19B671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A3E2884-28B3-4A93-B9F1-9E35613130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900igr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13" Type="http://schemas.openxmlformats.org/officeDocument/2006/relationships/image" Target="../media/image31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12" Type="http://schemas.openxmlformats.org/officeDocument/2006/relationships/image" Target="../media/image3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11" Type="http://schemas.openxmlformats.org/officeDocument/2006/relationships/image" Target="../media/image29.jpeg"/><Relationship Id="rId5" Type="http://schemas.openxmlformats.org/officeDocument/2006/relationships/image" Target="../media/image23.jpeg"/><Relationship Id="rId10" Type="http://schemas.openxmlformats.org/officeDocument/2006/relationships/image" Target="../media/image28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Relationship Id="rId14" Type="http://schemas.openxmlformats.org/officeDocument/2006/relationships/image" Target="../media/image32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http://tmn.fio.ru/works/26x/304/images/arxit3.jpg" TargetMode="External"/><Relationship Id="rId4" Type="http://schemas.openxmlformats.org/officeDocument/2006/relationships/image" Target="../media/image6.jpe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3643314"/>
            <a:ext cx="5357822" cy="292895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000" dirty="0" smtClean="0"/>
              <a:t>Выполнил </a:t>
            </a:r>
            <a:r>
              <a:rPr lang="en-US" sz="2000" dirty="0" smtClean="0"/>
              <a:t> </a:t>
            </a:r>
          </a:p>
          <a:p>
            <a:pPr algn="l" eaLnBrk="1" hangingPunct="1">
              <a:defRPr/>
            </a:pPr>
            <a:r>
              <a:rPr lang="ru-RU" sz="2000" dirty="0" err="1" smtClean="0"/>
              <a:t>Шинкоренко</a:t>
            </a:r>
            <a:r>
              <a:rPr lang="ru-RU" sz="2000" dirty="0" smtClean="0"/>
              <a:t> Дмитрий,</a:t>
            </a:r>
            <a:endParaRPr lang="en-US" sz="2000" dirty="0" smtClean="0"/>
          </a:p>
          <a:p>
            <a:pPr algn="l" eaLnBrk="1" hangingPunct="1">
              <a:defRPr/>
            </a:pPr>
            <a:r>
              <a:rPr lang="ru-RU" sz="2000" dirty="0" smtClean="0"/>
              <a:t>ученик </a:t>
            </a:r>
            <a:r>
              <a:rPr lang="en-US" sz="2000" dirty="0" smtClean="0"/>
              <a:t>7</a:t>
            </a:r>
            <a:r>
              <a:rPr lang="ru-RU" sz="2000" dirty="0" smtClean="0"/>
              <a:t>класса</a:t>
            </a:r>
            <a:r>
              <a:rPr lang="en-US" sz="2000" dirty="0" smtClean="0"/>
              <a:t> </a:t>
            </a:r>
            <a:r>
              <a:rPr lang="ru-RU" sz="2000" dirty="0" smtClean="0"/>
              <a:t> </a:t>
            </a:r>
          </a:p>
          <a:p>
            <a:pPr algn="l" eaLnBrk="1" hangingPunct="1">
              <a:defRPr/>
            </a:pPr>
            <a:r>
              <a:rPr lang="ru-RU" sz="2000" dirty="0" smtClean="0"/>
              <a:t>ГУО «</a:t>
            </a:r>
            <a:r>
              <a:rPr lang="ru-RU" sz="2000" dirty="0" err="1" smtClean="0"/>
              <a:t>Коренёвская</a:t>
            </a:r>
            <a:r>
              <a:rPr lang="ru-RU" sz="2000" dirty="0" smtClean="0"/>
              <a:t> базовая школа» </a:t>
            </a:r>
          </a:p>
          <a:p>
            <a:pPr algn="l" eaLnBrk="1" hangingPunct="1">
              <a:defRPr/>
            </a:pPr>
            <a:r>
              <a:rPr lang="ru-RU" sz="2000" dirty="0" smtClean="0"/>
              <a:t>Гомельского района </a:t>
            </a:r>
          </a:p>
          <a:p>
            <a:pPr algn="l" eaLnBrk="1" hangingPunct="1">
              <a:defRPr/>
            </a:pPr>
            <a:r>
              <a:rPr lang="ru-RU" sz="2000" dirty="0" smtClean="0"/>
              <a:t>Гомельской области </a:t>
            </a:r>
          </a:p>
          <a:p>
            <a:pPr algn="l" eaLnBrk="1" hangingPunct="1">
              <a:defRPr/>
            </a:pPr>
            <a:r>
              <a:rPr lang="ru-RU" sz="2000" dirty="0" smtClean="0"/>
              <a:t> </a:t>
            </a:r>
            <a:r>
              <a:rPr lang="ru-RU" sz="2000" dirty="0" smtClean="0"/>
              <a:t>Республика Беларусь </a:t>
            </a:r>
          </a:p>
          <a:p>
            <a:pPr algn="l" eaLnBrk="1" hangingPunct="1">
              <a:defRPr/>
            </a:pPr>
            <a:r>
              <a:rPr lang="ru-RU" sz="2000" dirty="0" smtClean="0"/>
              <a:t> </a:t>
            </a:r>
            <a:r>
              <a:rPr lang="ru-RU" sz="2000" dirty="0" smtClean="0"/>
              <a:t>2012 год</a:t>
            </a:r>
          </a:p>
          <a:p>
            <a:pPr algn="l" eaLnBrk="1" hangingPunct="1">
              <a:defRPr/>
            </a:pPr>
            <a:endParaRPr lang="ru-RU" sz="2000" dirty="0" smtClean="0"/>
          </a:p>
          <a:p>
            <a:pPr algn="l"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ru-RU" sz="2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5613" y="1808163"/>
            <a:ext cx="8226425" cy="16351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История развития геометрии</a:t>
            </a:r>
          </a:p>
        </p:txBody>
      </p:sp>
      <p:sp>
        <p:nvSpPr>
          <p:cNvPr id="4101" name="AutoShape 5">
            <a:hlinkClick r:id="rId2" tooltip=" Каталог презентаций "/>
          </p:cNvPr>
          <p:cNvSpPr>
            <a:spLocks noChangeArrowheads="1"/>
          </p:cNvSpPr>
          <p:nvPr/>
        </p:nvSpPr>
        <p:spPr bwMode="auto">
          <a:xfrm>
            <a:off x="3924300" y="6477000"/>
            <a:ext cx="1295400" cy="355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87843"/>
                  <a:invGamma/>
                </a:srgbClr>
              </a:gs>
            </a:gsLst>
            <a:lin ang="5400000" scaled="1"/>
          </a:gradFill>
          <a:ln w="12700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lIns="88900" tIns="25400" rIns="88900" bIns="50800" anchor="ctr"/>
          <a:lstStyle/>
          <a:p>
            <a:pPr algn="ctr"/>
            <a:r>
              <a:rPr lang="ru-RU" sz="2000" u="sng">
                <a:solidFill>
                  <a:srgbClr val="3333CC"/>
                </a:solidFill>
              </a:rPr>
              <a:t>900igr.net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>
                <a:solidFill>
                  <a:srgbClr val="2B2668"/>
                </a:solidFill>
              </a:rPr>
              <a:t>Фалес Милетский (639 – 548 гг. до н. э.)</a:t>
            </a:r>
            <a:r>
              <a:rPr lang="ru-RU" smtClean="0"/>
              <a:t> </a:t>
            </a:r>
          </a:p>
          <a:p>
            <a:pPr algn="ctr" eaLnBrk="1" hangingPunct="1">
              <a:buFontTx/>
              <a:buNone/>
            </a:pPr>
            <a:endParaRPr lang="ru-RU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История возникновения и развития геометрии</a:t>
            </a:r>
            <a:r>
              <a:rPr lang="ru-RU" sz="4000" smtClean="0"/>
              <a:t> </a:t>
            </a:r>
          </a:p>
        </p:txBody>
      </p:sp>
      <p:pic>
        <p:nvPicPr>
          <p:cNvPr id="9220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2924175"/>
            <a:ext cx="2106613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rgbClr val="2B2668"/>
                </a:solidFill>
              </a:rPr>
              <a:t>Пифагор (564 – 473 гг. до н. э.)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История возникновения и развития геометрии</a:t>
            </a:r>
            <a:r>
              <a:rPr lang="ru-RU" sz="4000" smtClean="0"/>
              <a:t> </a:t>
            </a:r>
          </a:p>
        </p:txBody>
      </p:sp>
      <p:pic>
        <p:nvPicPr>
          <p:cNvPr id="10244" name="Picture 6" descr="images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571744"/>
            <a:ext cx="232092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1" name="Picture 5" descr="thales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549275"/>
            <a:ext cx="376713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4284663" y="476250"/>
            <a:ext cx="446405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   Великий ученый        </a:t>
            </a:r>
            <a:r>
              <a:rPr lang="ru-RU" sz="2800" b="1"/>
              <a:t>Фалес Милетский</a:t>
            </a:r>
            <a:r>
              <a:rPr lang="ru-RU" sz="2400" b="1"/>
              <a:t>     основал одну из прекраснейших наук – </a:t>
            </a:r>
            <a:r>
              <a:rPr lang="ru-RU" sz="2400" b="1" i="1"/>
              <a:t>геометрию. </a:t>
            </a:r>
          </a:p>
          <a:p>
            <a:pPr algn="ctr"/>
            <a:endParaRPr lang="ru-RU" sz="2400" b="1" i="1">
              <a:solidFill>
                <a:srgbClr val="FFFF66"/>
              </a:solidFill>
            </a:endParaRPr>
          </a:p>
          <a:p>
            <a:pPr algn="ctr"/>
            <a:r>
              <a:rPr lang="ru-RU" sz="2400" b="1"/>
              <a:t>Фалес Милетский имел титул одного из семи мудрецов Греции, он был поистине первым философом, первым математиком, астрономом и вообще первым по всем наукам в Греции. </a:t>
            </a:r>
            <a:endParaRPr lang="ru-RU" sz="2400"/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755650" y="5300663"/>
            <a:ext cx="2808288" cy="366712"/>
          </a:xfrm>
          <a:prstGeom prst="rect">
            <a:avLst/>
          </a:prstGeom>
          <a:noFill/>
          <a:ln w="9525">
            <a:noFill/>
            <a:prstDash val="lgDashDot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VI </a:t>
            </a:r>
            <a:r>
              <a:rPr lang="ru-RU" b="1"/>
              <a:t>век до нашей эры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10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4" grpId="0"/>
      <p:bldP spid="809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/>
              <a:t>Фалес решил следующие задачи.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 smtClean="0"/>
              <a:t>Предложил способ определения расстояния до корабля на море.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 smtClean="0"/>
              <a:t>Вычислил высоту египетской пирамиды Хеопса по длине отбрасываемой тени.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 smtClean="0"/>
              <a:t>Доказал равенство углов при основании равнобедренного треугольника.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 smtClean="0"/>
              <a:t>Ввел понятие движения, в частности поворота.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 smtClean="0"/>
              <a:t>Доказал второй признак равенства треугольников и впервые применял его в задаче.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 smtClean="0"/>
              <a:t>Теорема Фалеса о равных отрезках, отсекаемых параллельными</a:t>
            </a:r>
            <a:br>
              <a:rPr lang="ru-RU" dirty="0" smtClean="0"/>
            </a:br>
            <a:r>
              <a:rPr lang="ru-RU" dirty="0" smtClean="0"/>
              <a:t> прямыми на сторонах угла.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/>
              <a:t>Задача об измерении высоты пирамиды.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/>
              <a:t>        Однажды, отправившись по торговым делам в Египет, он задержался там на несколько лет. Случилось так, что фараон пожелал узнать высоту пирамиды, но никто не мог ее определить. Фалес смог легко справиться с задачей.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/>
              <a:t>        Выбрав день и час, когда его собственная тень стала равной его росту, он измерил тень, отбрасываемую пирамидой, и установил, что длина тени от центра основания пирамиды до ее вершины была равна высоте этой пирамиды. Фараон и его приближенные изумились такому достаточно простому решению.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Древняя Греция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Центральное место среди античных трудов по геометрии  занимают составленные около 300 до н. э. «Начала» Евклида. Этот труд более двух тысячелетий считался образцовым изложением в духе аксиоматического метода: все положения выводятся логическим путём из небольшого числа явно указанных и не доказываемых предположений — аксиом.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Древняя Греция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5" name="Picture 5" descr="ev"/>
          <p:cNvPicPr>
            <a:picLocks noChangeAspect="1" noChangeArrowheads="1"/>
          </p:cNvPicPr>
          <p:nvPr/>
        </p:nvPicPr>
        <p:blipFill>
          <a:blip r:embed="rId3" cstate="print">
            <a:lum bright="12000" contrast="8000"/>
          </a:blip>
          <a:srcRect/>
          <a:stretch>
            <a:fillRect/>
          </a:stretch>
        </p:blipFill>
        <p:spPr bwMode="auto">
          <a:xfrm>
            <a:off x="214313" y="0"/>
            <a:ext cx="390366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4" name="Picture 14" descr="no35_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3588" y="2133600"/>
            <a:ext cx="3024187" cy="440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4427538" y="549275"/>
            <a:ext cx="44656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Сочинение Евклида «Начала» почти 2000 лет служило основной книгой, по которой изучали геометрию.</a:t>
            </a:r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214313" y="5072063"/>
            <a:ext cx="554513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В «Началах» были систематизированы известные к тому времени геометрические сведения, и геометрия впервые предстала как математическая наука.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10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6" grpId="0"/>
      <p:bldP spid="819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14313" y="1643063"/>
            <a:ext cx="8786812" cy="498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Своими учебниками (то есть книгами «Начала») Евклид охватил всю элементарную математику той эпохи. «Начала» состоят из 13 книг. Первые четыре посвящены геометрии на плоскости. Каждую книгу он начинает с пяти аксиом и постулатов. Вспомните их! В первой книге излагается планиметрия прямолинейных фигур: устанавливаются их свойства, заканчивается прямой и обратной теоремой Пифагора. Во второй книге излагается основы геометрической алгебры. Третья  книга посвящена свойствам круга, в четвертой строятся правильные п</a:t>
            </a:r>
            <a:r>
              <a:rPr lang="ru-RU" sz="1600" i="1"/>
              <a:t>-</a:t>
            </a:r>
            <a:r>
              <a:rPr lang="ru-RU" sz="1600"/>
              <a:t>угольники при п</a:t>
            </a:r>
            <a:r>
              <a:rPr lang="ru-RU" sz="1600" i="1"/>
              <a:t> </a:t>
            </a:r>
            <a:r>
              <a:rPr lang="ru-RU" sz="1600"/>
              <a:t>= 3, 4, 5, 6, 10, 15. Исключительное изящное построение правильного 15-угольника принадлежит самому Евклиду. 11 книга посвящена стереометрии. Она содержит ос­новные теоремы о прямых и плоскостях в трехмерном пространстве, задачи на построение, например как опустить перпендикуляр из данной точки на данную плоскость. 12 книга посвящена решению задачи о квадратуре круга. 13 книга излагает учение о правильных многогранниках. В целом творение Евклида величественно. Созданная им система просуществовала более двух тысяч лет. Вплоть до </a:t>
            </a:r>
            <a:r>
              <a:rPr lang="en-US" sz="1600"/>
              <a:t>XX</a:t>
            </a:r>
            <a:r>
              <a:rPr lang="ru-RU" sz="1600"/>
              <a:t> века геометрию преподавали по популярным переводам этой книги. Но последующие математики не во всем соглашались с системой аксиом и определений и пытались ее улучшить. Некоторые оказались ненужные, например, что прямые углы равны. Это очевидно из других аксиом. Особенное неудовлетворение всегда вызывал пятый постулат, утверждавший: что через любую точку плоскости можно провести только одну прямую параллельную данной. Многие считали ее теоремой и пытались ее неудачно доказать. </a:t>
            </a:r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2428875" y="500063"/>
            <a:ext cx="3714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tx2"/>
                </a:solidFill>
              </a:rPr>
              <a:t>Древняя Греция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ru-RU" dirty="0" smtClean="0"/>
              <a:t>Средние века немного дали геометрии, и следующим великим событием в её истории стало открытие Декартом в XVII веке координатного метода («Рассуждение о методе», 1637). Точкам сопоставляются наборы чисел, это позволяет изучать отношения между формами методами алгебры. Так появилась аналитическая геометрия, изучающая фигуры и преобразования, которые в координатах задаются алгебраическими уравнениями. Примерно одновременно с этим Паскалем и </a:t>
            </a:r>
            <a:r>
              <a:rPr lang="ru-RU" dirty="0" err="1" smtClean="0"/>
              <a:t>Дезаргом</a:t>
            </a:r>
            <a:r>
              <a:rPr lang="ru-RU" dirty="0" smtClean="0"/>
              <a:t> начато исследование свойств плоских фигур, не меняющихся при проектировании с одной плоскости на другую. Этот раздел получил название проективной геометрии. Метод координат лежит в основе появившейся несколько позже дифференциальной геометрии, где фигуры и преобразования все ещё задаются в координатах, но уже произвольными достаточно гладкими функциями.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Средние 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xit" presetSubtype="0" de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/>
              <a:t>     </a:t>
            </a:r>
            <a:r>
              <a:rPr lang="ru-RU" sz="2400" dirty="0" smtClean="0"/>
              <a:t>В 1826 году великий русский математик Николай Иванович Лобачевский поставил точку в проблеме пятого постулата.   Вместо него он принял допущение, согласно которому в плоскости можно построить, по крайней мере, две прямые, не пересекающиеся. Дальнейшие его рассуждения привели его к новой безупречной геометрической системе, называемой сейчас геометрией Лобачевского. В его геометрии сумма углов треугольника меньше 180°, в ней нет подобных фигур. В ней существуют треугольники с попарно параллельными сторонами.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Геометрия Лобачевского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Геометрия Лобачевского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8259762" cy="5259387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ru-RU" dirty="0" smtClean="0">
                <a:effectLst/>
              </a:rPr>
              <a:t>Независимо от Лобачевского в 1832 ту же геометрию построил Я. </a:t>
            </a:r>
            <a:r>
              <a:rPr lang="ru-RU" dirty="0" err="1" smtClean="0">
                <a:effectLst/>
              </a:rPr>
              <a:t>Больяй</a:t>
            </a:r>
            <a:r>
              <a:rPr lang="ru-RU" dirty="0" smtClean="0">
                <a:effectLst/>
              </a:rPr>
              <a:t> (те же идеи развивал К. Гаусс, но он не опубликовал их). Лобачевский рассматривал свою геометрию как возможную теорию пространственных отношений; однако она оставалась гипотетической, пока не был выяснен (в 1868) её реальный смысл и тем самым было дано её полное обоснование. Переворот в геометрии, произведённый Лобачевским, по своему значению не уступает ни одному из переворотов в естествознании, и недаром Лобачевский был назван "Коперником геометрии". В его идеях были намечены три принципа, определившие новое развитие геометрии. Первый принцип заключается в том, что логически мыслима не одна евклидова геометрия , но и другие "геометрии". Второй принцип - это принцип самого построения новых геометрических теорий путём видоизменения и обобщения основных положений евклидовой геометрии. Третий принцип состоит в том, что истинность геометрической теории, в смысле соответствия реальным свойствам пространства, может быть проверена лишь физическим исследованием и не исключено, что такие исследования установят, в этом смысле, неточность евклидовой геометрии. Современная физика подтвердила это. Однако от этого не теряется математическая точность евклидовой геометрии, т.к. она определяется логической состоятельностью (непротиворечивостью) этой геометрии. Точно так же в отношении любой геометрической теории нужно различать их физическую и математическую истинность; первая состоит в проверяемом опытом соответствии действительности, вторая - в логической непротиворечивости. Лобачевский дал, т. о., материалистическую установку философии математики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4133" y="476250"/>
            <a:ext cx="7772400" cy="16557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Геометрия приближает разум к истине.</a:t>
            </a:r>
            <a:r>
              <a:rPr kumimoji="0" lang="ru-RU" sz="2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                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43438" y="2205038"/>
            <a:ext cx="5105400" cy="863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tabLst/>
              <a:defRPr/>
            </a:pPr>
            <a:r>
              <a:rPr kumimoji="0" lang="ru-RU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ru-RU" sz="40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(Платон)</a:t>
            </a:r>
          </a:p>
        </p:txBody>
      </p:sp>
      <p:pic>
        <p:nvPicPr>
          <p:cNvPr id="4" name="Picture 4" descr="m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2852738"/>
            <a:ext cx="4424362" cy="3402012"/>
          </a:xfrm>
          <a:prstGeom prst="rect">
            <a:avLst/>
          </a:prstGeom>
          <a:noFill/>
          <a:ln w="76200" cmpd="tri">
            <a:solidFill>
              <a:srgbClr val="6633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5" y="142875"/>
            <a:ext cx="4973638" cy="5259388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dirty="0" err="1" smtClean="0"/>
              <a:t>Никола́й</a:t>
            </a:r>
            <a:r>
              <a:rPr lang="ru-RU" dirty="0" smtClean="0"/>
              <a:t> </a:t>
            </a:r>
            <a:r>
              <a:rPr lang="ru-RU" dirty="0" err="1" smtClean="0"/>
              <a:t>Ива́нович</a:t>
            </a:r>
            <a:r>
              <a:rPr lang="ru-RU" dirty="0" smtClean="0"/>
              <a:t> </a:t>
            </a:r>
            <a:r>
              <a:rPr lang="ru-RU" dirty="0" err="1" smtClean="0"/>
              <a:t>Лобаче́вский</a:t>
            </a:r>
            <a:r>
              <a:rPr lang="ru-RU" dirty="0" smtClean="0"/>
              <a:t> (20 ноября (1 декабря) 1792, Нижний Новгород — 12 (24) февраля 1856, Казань), великий русский математик, создатель геометрии Лобачевского, деятель университетского образования и народного просвещения. Известный английский математик Уильям Клиффорд назвал Лобачевского «Коперником геометрии».</a:t>
            </a:r>
          </a:p>
        </p:txBody>
      </p:sp>
      <p:pic>
        <p:nvPicPr>
          <p:cNvPr id="5" name="Содержимое 4" descr="image00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29250" y="214313"/>
            <a:ext cx="3000375" cy="4286250"/>
          </a:xfrm>
        </p:spPr>
      </p:pic>
      <p:pic>
        <p:nvPicPr>
          <p:cNvPr id="6" name="Рисунок 5" descr="343px-Lobachevsky_medal_1895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0"/>
            <a:ext cx="3267075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00125" y="5500688"/>
            <a:ext cx="4286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tx2"/>
                </a:solidFill>
              </a:rPr>
              <a:t>Юбилейные медали</a:t>
            </a:r>
          </a:p>
        </p:txBody>
      </p:sp>
      <p:pic>
        <p:nvPicPr>
          <p:cNvPr id="8" name="Рисунок 7" descr="5009-0005-revers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8" y="2000250"/>
            <a:ext cx="3357562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987675" y="188913"/>
            <a:ext cx="4249738" cy="6481762"/>
            <a:chOff x="1882" y="119"/>
            <a:chExt cx="2677" cy="4083"/>
          </a:xfrm>
        </p:grpSpPr>
        <p:pic>
          <p:nvPicPr>
            <p:cNvPr id="1037" name="Picture 8" descr="graph2_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82" y="3249"/>
              <a:ext cx="1270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9" descr="799030"/>
            <p:cNvPicPr>
              <a:picLocks noChangeAspect="1" noChangeArrowheads="1"/>
            </p:cNvPicPr>
            <p:nvPr/>
          </p:nvPicPr>
          <p:blipFill>
            <a:blip r:embed="rId4" cstate="print">
              <a:lum bright="12000"/>
            </a:blip>
            <a:srcRect/>
            <a:stretch>
              <a:fillRect/>
            </a:stretch>
          </p:blipFill>
          <p:spPr bwMode="auto">
            <a:xfrm>
              <a:off x="3198" y="3249"/>
              <a:ext cx="1361" cy="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9" name="Picture 10" descr="801032"/>
            <p:cNvPicPr>
              <a:picLocks noChangeAspect="1" noChangeArrowheads="1"/>
            </p:cNvPicPr>
            <p:nvPr/>
          </p:nvPicPr>
          <p:blipFill>
            <a:blip r:embed="rId5" cstate="print">
              <a:lum contrast="12000"/>
            </a:blip>
            <a:srcRect/>
            <a:stretch>
              <a:fillRect/>
            </a:stretch>
          </p:blipFill>
          <p:spPr bwMode="auto">
            <a:xfrm>
              <a:off x="2290" y="1162"/>
              <a:ext cx="1633" cy="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0" name="Picture 20" descr="ц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54" y="2160"/>
              <a:ext cx="1905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1" name="Picture 22" descr="79900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245" y="119"/>
              <a:ext cx="1678" cy="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7164388" y="260350"/>
            <a:ext cx="1800225" cy="6264275"/>
            <a:chOff x="4513" y="164"/>
            <a:chExt cx="1134" cy="3946"/>
          </a:xfrm>
        </p:grpSpPr>
        <p:pic>
          <p:nvPicPr>
            <p:cNvPr id="1035" name="Picture 16" descr="м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513" y="2296"/>
              <a:ext cx="1134" cy="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6" name="Picture 18" descr="м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830" y="3294"/>
              <a:ext cx="784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Object 2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604" y="164"/>
              <a:ext cx="907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Object 24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649" y="1207"/>
              <a:ext cx="819" cy="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50825" y="1484313"/>
            <a:ext cx="2916238" cy="4964112"/>
            <a:chOff x="158" y="890"/>
            <a:chExt cx="1837" cy="3127"/>
          </a:xfrm>
        </p:grpSpPr>
        <p:pic>
          <p:nvPicPr>
            <p:cNvPr id="1034" name="Picture 12" descr="808075"/>
            <p:cNvPicPr>
              <a:picLocks noChangeAspect="1" noChangeArrowheads="1"/>
            </p:cNvPicPr>
            <p:nvPr/>
          </p:nvPicPr>
          <p:blipFill>
            <a:blip r:embed="rId12" cstate="print">
              <a:lum contrast="12000"/>
            </a:blip>
            <a:srcRect/>
            <a:stretch>
              <a:fillRect/>
            </a:stretch>
          </p:blipFill>
          <p:spPr bwMode="auto">
            <a:xfrm>
              <a:off x="204" y="890"/>
              <a:ext cx="1678" cy="1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" name="Object 14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58" y="3158"/>
              <a:ext cx="1679" cy="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Object 26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58" y="2069"/>
              <a:ext cx="1837" cy="9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0" y="0"/>
            <a:ext cx="334803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tx2"/>
                </a:solidFill>
              </a:rPr>
              <a:t>Геометрические  фигуры  вокруг нас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 descr="Рисунок1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1862137" y="361950"/>
            <a:ext cx="5419725" cy="56769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428625" y="642938"/>
            <a:ext cx="8226425" cy="55721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/>
            </a:pPr>
            <a:r>
              <a:rPr lang="ru-RU" sz="2400" kern="0" dirty="0">
                <a:latin typeface="+mn-lt"/>
              </a:rPr>
              <a:t>Геометрия - одна из самых древних наук, ее возраст исчисляется тысячелетиями. Геометрия (греч. </a:t>
            </a:r>
            <a:r>
              <a:rPr lang="ru-RU" sz="2400" kern="0" dirty="0" err="1">
                <a:latin typeface="+mn-lt"/>
              </a:rPr>
              <a:t>geometria</a:t>
            </a:r>
            <a:r>
              <a:rPr lang="ru-RU" sz="2400" kern="0" dirty="0">
                <a:latin typeface="+mn-lt"/>
              </a:rPr>
              <a:t>, от </a:t>
            </a:r>
            <a:r>
              <a:rPr lang="ru-RU" sz="2400" kern="0" dirty="0" err="1">
                <a:latin typeface="+mn-lt"/>
              </a:rPr>
              <a:t>ge</a:t>
            </a:r>
            <a:r>
              <a:rPr lang="ru-RU" sz="2400" kern="0" dirty="0">
                <a:latin typeface="+mn-lt"/>
              </a:rPr>
              <a:t> - Земля и </a:t>
            </a:r>
            <a:r>
              <a:rPr lang="ru-RU" sz="2400" kern="0" dirty="0" err="1">
                <a:latin typeface="+mn-lt"/>
              </a:rPr>
              <a:t>metreo</a:t>
            </a:r>
            <a:r>
              <a:rPr lang="ru-RU" sz="2400" kern="0" dirty="0">
                <a:latin typeface="+mn-lt"/>
              </a:rPr>
              <a:t> - мерю), раздел математики, изучающий пространственные отношения и формы, а также другие отношений и формы, сходные с пространственными по своей структуре. В геометрии много формул, фигур, теорем, задач, аксиом. Они вечны, так как на них запечатлены великие идеи, не проходящие идеи.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85875"/>
            <a:ext cx="8226425" cy="4497388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ru-RU" sz="2400" dirty="0" smtClean="0">
                <a:effectLst/>
              </a:rPr>
              <a:t>Древний Египет считается первым государством, оставившим самые ранние математические тексты. Древние греки, достижения которых лежат в основе современной науки, считали себя учениками египтян. Геродот писал: «Египетские жрецы говорили, что царь разделил землю между всеми египтянами, дав каждому по равному прямоугольному участку; из этого он создал себе доходы, приказав ежегодно вносить налог. Если же река отнимала что-нибудь, то царь посылал людей, которые должны.  Измерить участок и уменьшить налог». Первой книгой, содержащей геометрические задачи, считается папирус </a:t>
            </a:r>
            <a:r>
              <a:rPr lang="ru-RU" sz="2400" dirty="0" err="1" smtClean="0">
                <a:effectLst/>
              </a:rPr>
              <a:t>Райнда</a:t>
            </a:r>
            <a:r>
              <a:rPr lang="ru-RU" sz="2400" dirty="0" smtClean="0">
                <a:effectLst/>
              </a:rPr>
              <a:t> (в некоторых источниках </a:t>
            </a:r>
            <a:r>
              <a:rPr lang="ru-RU" sz="2400" dirty="0" err="1" smtClean="0">
                <a:effectLst/>
              </a:rPr>
              <a:t>Г.Ринла</a:t>
            </a:r>
            <a:r>
              <a:rPr lang="ru-RU" sz="2400" dirty="0" smtClean="0">
                <a:effectLst/>
              </a:rPr>
              <a:t>), который датируется ХХ веком до нашей эры. </a:t>
            </a:r>
          </a:p>
          <a:p>
            <a:pPr eaLnBrk="1" hangingPunct="1">
              <a:defRPr/>
            </a:pPr>
            <a:endParaRPr lang="ru-RU" sz="24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6425" cy="941388"/>
          </a:xfrm>
        </p:spPr>
        <p:txBody>
          <a:bodyPr/>
          <a:lstStyle/>
          <a:p>
            <a:pPr eaLnBrk="1" hangingPunct="1"/>
            <a:r>
              <a:rPr lang="ru-RU" smtClean="0">
                <a:effectLst/>
              </a:rPr>
              <a:t>Древний Египет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31" name="Picture 7" descr="пр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989138"/>
            <a:ext cx="273050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900113" y="260350"/>
            <a:ext cx="71643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</a:rPr>
              <a:t>Возникновение и развитие геометрии</a:t>
            </a:r>
          </a:p>
        </p:txBody>
      </p:sp>
      <p:pic>
        <p:nvPicPr>
          <p:cNvPr id="77834" name="Picture 10" descr="история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852738"/>
            <a:ext cx="137477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5" name="Picture 11" descr="http://tmn.fio.ru/works/26x/304/images/arxit3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011863" y="3357563"/>
            <a:ext cx="280828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7" name="Picture 13" descr="пирамиды"/>
          <p:cNvPicPr>
            <a:picLocks noChangeAspect="1" noChangeArrowheads="1"/>
          </p:cNvPicPr>
          <p:nvPr/>
        </p:nvPicPr>
        <p:blipFill>
          <a:blip r:embed="rId6" cstate="print"/>
          <a:srcRect r="5" b="3"/>
          <a:stretch>
            <a:fillRect/>
          </a:stretch>
        </p:blipFill>
        <p:spPr bwMode="auto">
          <a:xfrm>
            <a:off x="6300788" y="1196975"/>
            <a:ext cx="2324100" cy="18669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77838" name="Picture 14" descr="кув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850" y="4941888"/>
            <a:ext cx="2232025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9" name="Picture 15" descr="67103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825" y="1052513"/>
            <a:ext cx="2233613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43563" y="4857750"/>
            <a:ext cx="3500437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1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10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10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10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10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10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857250"/>
            <a:ext cx="8226425" cy="44973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ru-RU" dirty="0" smtClean="0"/>
              <a:t>Геометрия , по свидетельству греческих историков, была перенесена в Грецию из Египта в 7 в. до н. э. Здесь на протяжении нескольких поколений она складывалась в стройную систему. Процесс этот происходил путём накопления новых геометрических знаний, выяснения связей между разными геометрическими фактами, выработки приёмов доказательств и, наконец, формирования понятий о фигуре, о геометрическом предложении и о доказательстве. Этот процесс привёл, наконец, к качественному скачку. Геометрия превратилась в самостоятельную математическую науку: появились систематические её изложения, где её предложения последовательно доказывались.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>
                <a:solidFill>
                  <a:srgbClr val="2B2668"/>
                </a:solidFill>
              </a:rPr>
              <a:t>Геродот (</a:t>
            </a:r>
            <a:r>
              <a:rPr lang="en-US" smtClean="0">
                <a:solidFill>
                  <a:srgbClr val="2B2668"/>
                </a:solidFill>
              </a:rPr>
              <a:t>V</a:t>
            </a:r>
            <a:r>
              <a:rPr lang="ru-RU" smtClean="0">
                <a:solidFill>
                  <a:srgbClr val="2B2668"/>
                </a:solidFill>
              </a:rPr>
              <a:t> в. до н. э.) 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История возникновения и развития геометрии</a:t>
            </a:r>
            <a:r>
              <a:rPr lang="ru-RU" sz="4000" smtClean="0"/>
              <a:t> </a:t>
            </a:r>
          </a:p>
        </p:txBody>
      </p:sp>
      <p:pic>
        <p:nvPicPr>
          <p:cNvPr id="7172" name="Picture 7" descr="images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2636838"/>
            <a:ext cx="2520950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>
                <a:solidFill>
                  <a:srgbClr val="2B2668"/>
                </a:solidFill>
              </a:rPr>
              <a:t>Евклид – древнегреческий ученый </a:t>
            </a:r>
          </a:p>
          <a:p>
            <a:pPr algn="ctr" eaLnBrk="1" hangingPunct="1">
              <a:buFontTx/>
              <a:buNone/>
            </a:pPr>
            <a:r>
              <a:rPr lang="ru-RU" smtClean="0">
                <a:solidFill>
                  <a:srgbClr val="2B2668"/>
                </a:solidFill>
              </a:rPr>
              <a:t>(</a:t>
            </a:r>
            <a:r>
              <a:rPr lang="en-US" smtClean="0">
                <a:solidFill>
                  <a:srgbClr val="2B2668"/>
                </a:solidFill>
              </a:rPr>
              <a:t>III</a:t>
            </a:r>
            <a:r>
              <a:rPr lang="ru-RU" smtClean="0">
                <a:solidFill>
                  <a:srgbClr val="2B2668"/>
                </a:solidFill>
              </a:rPr>
              <a:t> в. до н.э.), «Начала»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История возникновения и развития геометрии</a:t>
            </a:r>
            <a:r>
              <a:rPr lang="ru-RU" sz="4000" smtClean="0"/>
              <a:t> </a:t>
            </a:r>
          </a:p>
        </p:txBody>
      </p:sp>
      <p:pic>
        <p:nvPicPr>
          <p:cNvPr id="8196" name="Picture 6" descr="image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2997200"/>
            <a:ext cx="191135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1">
      <a:dk1>
        <a:srgbClr val="FBEF59"/>
      </a:dk1>
      <a:lt1>
        <a:sysClr val="window" lastClr="FFFFFF"/>
      </a:lt1>
      <a:dk2>
        <a:srgbClr val="B79214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FDF59C"/>
      </a:accent5>
      <a:accent6>
        <a:srgbClr val="F5E4A9"/>
      </a:accent6>
      <a:hlink>
        <a:srgbClr val="9EB060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1348</TotalTime>
  <Words>1358</Words>
  <Application>Microsoft Office PowerPoint</Application>
  <PresentationFormat>Экран (4:3)</PresentationFormat>
  <Paragraphs>60</Paragraphs>
  <Slides>22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Wingdings</vt:lpstr>
      <vt:lpstr>Бумажная</vt:lpstr>
      <vt:lpstr>История развития геометрии</vt:lpstr>
      <vt:lpstr>Слайд 2</vt:lpstr>
      <vt:lpstr>Слайд 3</vt:lpstr>
      <vt:lpstr>Слайд 4</vt:lpstr>
      <vt:lpstr>Древний Египет</vt:lpstr>
      <vt:lpstr>Слайд 6</vt:lpstr>
      <vt:lpstr>Слайд 7</vt:lpstr>
      <vt:lpstr>История возникновения и развития геометрии </vt:lpstr>
      <vt:lpstr>История возникновения и развития геометрии </vt:lpstr>
      <vt:lpstr>История возникновения и развития геометрии </vt:lpstr>
      <vt:lpstr>История возникновения и развития геометрии </vt:lpstr>
      <vt:lpstr>Слайд 12</vt:lpstr>
      <vt:lpstr>Древняя Греция</vt:lpstr>
      <vt:lpstr>Древняя Греция</vt:lpstr>
      <vt:lpstr>Слайд 15</vt:lpstr>
      <vt:lpstr>Слайд 16</vt:lpstr>
      <vt:lpstr>Средние века</vt:lpstr>
      <vt:lpstr>Геометрия Лобачевского</vt:lpstr>
      <vt:lpstr>Геометрия Лобачевского</vt:lpstr>
      <vt:lpstr>Слайд 20</vt:lpstr>
      <vt:lpstr>Слайд 21</vt:lpstr>
      <vt:lpstr>Слайд 22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геометрии</dc:title>
  <dc:creator>NoNe</dc:creator>
  <cp:lastModifiedBy>Admin</cp:lastModifiedBy>
  <cp:revision>46</cp:revision>
  <dcterms:created xsi:type="dcterms:W3CDTF">2004-07-23T08:19:23Z</dcterms:created>
  <dcterms:modified xsi:type="dcterms:W3CDTF">2012-06-25T14:11:39Z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000800d00c000000000001024140</vt:lpwstr>
  </property>
</Properties>
</file>