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1" r:id="rId7"/>
    <p:sldId id="257" r:id="rId8"/>
    <p:sldId id="258" r:id="rId9"/>
    <p:sldId id="259" r:id="rId10"/>
    <p:sldId id="260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AC"/>
    <a:srgbClr val="3BB5B2"/>
    <a:srgbClr val="D719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20629-09FC-4203-B345-12928782E52D}" type="datetimeFigureOut">
              <a:rPr lang="ru-RU" smtClean="0"/>
              <a:t>27.06.2012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97222-5EE9-4953-84ED-C39643A5FB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97222-5EE9-4953-84ED-C39643A5FBA5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F6B3B-CA77-42D7-ACC2-B89B34A0B5E3}" type="datetimeFigureOut">
              <a:rPr lang="ru-RU" smtClean="0"/>
              <a:pPr/>
              <a:t>27.06.2012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108CF0-EF90-4099-8C44-CE502C591F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5214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54" name="Рисунок 53" descr="крупные со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928670"/>
            <a:ext cx="5786478" cy="4143404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071538" y="5715016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 Пчелиные соты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027" name="Picture 3" descr="C:\Documents and Settings\Alex\Мои документы\Мои рисунки\изумру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5" y="928670"/>
            <a:ext cx="5857916" cy="4143404"/>
          </a:xfrm>
          <a:prstGeom prst="rect">
            <a:avLst/>
          </a:prstGeom>
          <a:noFill/>
        </p:spPr>
      </p:pic>
      <p:sp>
        <p:nvSpPr>
          <p:cNvPr id="58" name="TextBox 57"/>
          <p:cNvSpPr txBox="1"/>
          <p:nvPr/>
        </p:nvSpPr>
        <p:spPr>
          <a:xfrm>
            <a:off x="1571604" y="5715016"/>
            <a:ext cx="6429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</a:t>
            </a:r>
            <a:r>
              <a:rPr lang="ru-RU" sz="4400" b="1" i="1" dirty="0" smtClean="0">
                <a:solidFill>
                  <a:srgbClr val="FF0000"/>
                </a:solidFill>
              </a:rPr>
              <a:t>Изумруд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Полилиния 151"/>
          <p:cNvSpPr/>
          <p:nvPr/>
        </p:nvSpPr>
        <p:spPr>
          <a:xfrm>
            <a:off x="8007531" y="836023"/>
            <a:ext cx="783772" cy="3278777"/>
          </a:xfrm>
          <a:custGeom>
            <a:avLst/>
            <a:gdLst>
              <a:gd name="connsiteX0" fmla="*/ 26126 w 783772"/>
              <a:gd name="connsiteY0" fmla="*/ 0 h 3278777"/>
              <a:gd name="connsiteX1" fmla="*/ 783772 w 783772"/>
              <a:gd name="connsiteY1" fmla="*/ 444137 h 3278777"/>
              <a:gd name="connsiteX2" fmla="*/ 783772 w 783772"/>
              <a:gd name="connsiteY2" fmla="*/ 3278777 h 3278777"/>
              <a:gd name="connsiteX3" fmla="*/ 0 w 783772"/>
              <a:gd name="connsiteY3" fmla="*/ 2913017 h 3278777"/>
              <a:gd name="connsiteX4" fmla="*/ 26126 w 783772"/>
              <a:gd name="connsiteY4" fmla="*/ 0 h 327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3772" h="3278777">
                <a:moveTo>
                  <a:pt x="26126" y="0"/>
                </a:moveTo>
                <a:lnTo>
                  <a:pt x="783772" y="444137"/>
                </a:lnTo>
                <a:lnTo>
                  <a:pt x="783772" y="3278777"/>
                </a:lnTo>
                <a:lnTo>
                  <a:pt x="0" y="2913017"/>
                </a:lnTo>
                <a:lnTo>
                  <a:pt x="26126" y="0"/>
                </a:lnTo>
                <a:close/>
              </a:path>
            </a:pathLst>
          </a:cu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олилиния 112"/>
          <p:cNvSpPr/>
          <p:nvPr/>
        </p:nvSpPr>
        <p:spPr>
          <a:xfrm>
            <a:off x="783771" y="1789611"/>
            <a:ext cx="1384663" cy="3801292"/>
          </a:xfrm>
          <a:custGeom>
            <a:avLst/>
            <a:gdLst>
              <a:gd name="connsiteX0" fmla="*/ 13063 w 1384663"/>
              <a:gd name="connsiteY0" fmla="*/ 679269 h 3801292"/>
              <a:gd name="connsiteX1" fmla="*/ 1384663 w 1384663"/>
              <a:gd name="connsiteY1" fmla="*/ 0 h 3801292"/>
              <a:gd name="connsiteX2" fmla="*/ 1384663 w 1384663"/>
              <a:gd name="connsiteY2" fmla="*/ 3030583 h 3801292"/>
              <a:gd name="connsiteX3" fmla="*/ 0 w 1384663"/>
              <a:gd name="connsiteY3" fmla="*/ 3801292 h 3801292"/>
              <a:gd name="connsiteX4" fmla="*/ 13063 w 1384663"/>
              <a:gd name="connsiteY4" fmla="*/ 679269 h 38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4663" h="3801292">
                <a:moveTo>
                  <a:pt x="13063" y="679269"/>
                </a:moveTo>
                <a:lnTo>
                  <a:pt x="1384663" y="0"/>
                </a:lnTo>
                <a:lnTo>
                  <a:pt x="1384663" y="3030583"/>
                </a:lnTo>
                <a:lnTo>
                  <a:pt x="0" y="3801292"/>
                </a:lnTo>
                <a:cubicBezTo>
                  <a:pt x="4354" y="2760618"/>
                  <a:pt x="8709" y="1719943"/>
                  <a:pt x="13063" y="679269"/>
                </a:cubicBezTo>
                <a:close/>
              </a:path>
            </a:pathLst>
          </a:custGeom>
          <a:gradFill>
            <a:gsLst>
              <a:gs pos="0">
                <a:srgbClr val="8488C4">
                  <a:alpha val="11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олилиния 106"/>
          <p:cNvSpPr/>
          <p:nvPr/>
        </p:nvSpPr>
        <p:spPr>
          <a:xfrm>
            <a:off x="785785" y="1789611"/>
            <a:ext cx="3799277" cy="710695"/>
          </a:xfrm>
          <a:custGeom>
            <a:avLst/>
            <a:gdLst>
              <a:gd name="connsiteX0" fmla="*/ 0 w 3814354"/>
              <a:gd name="connsiteY0" fmla="*/ 692332 h 731520"/>
              <a:gd name="connsiteX1" fmla="*/ 2455817 w 3814354"/>
              <a:gd name="connsiteY1" fmla="*/ 731520 h 731520"/>
              <a:gd name="connsiteX2" fmla="*/ 3814354 w 3814354"/>
              <a:gd name="connsiteY2" fmla="*/ 13063 h 731520"/>
              <a:gd name="connsiteX3" fmla="*/ 1358537 w 3814354"/>
              <a:gd name="connsiteY3" fmla="*/ 0 h 731520"/>
              <a:gd name="connsiteX4" fmla="*/ 0 w 3814354"/>
              <a:gd name="connsiteY4" fmla="*/ 692332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4354" h="731520">
                <a:moveTo>
                  <a:pt x="0" y="692332"/>
                </a:moveTo>
                <a:lnTo>
                  <a:pt x="2455817" y="731520"/>
                </a:lnTo>
                <a:lnTo>
                  <a:pt x="3814354" y="13063"/>
                </a:lnTo>
                <a:lnTo>
                  <a:pt x="1358537" y="0"/>
                </a:lnTo>
                <a:lnTo>
                  <a:pt x="0" y="692332"/>
                </a:lnTo>
                <a:close/>
              </a:path>
            </a:pathLst>
          </a:custGeom>
          <a:gradFill flip="none" rotWithShape="1">
            <a:gsLst>
              <a:gs pos="0">
                <a:srgbClr val="8488C4">
                  <a:alpha val="11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783771" y="4820194"/>
            <a:ext cx="3814355" cy="757646"/>
          </a:xfrm>
          <a:custGeom>
            <a:avLst/>
            <a:gdLst>
              <a:gd name="connsiteX0" fmla="*/ 0 w 3814355"/>
              <a:gd name="connsiteY0" fmla="*/ 757646 h 757646"/>
              <a:gd name="connsiteX1" fmla="*/ 2429692 w 3814355"/>
              <a:gd name="connsiteY1" fmla="*/ 744583 h 757646"/>
              <a:gd name="connsiteX2" fmla="*/ 3814355 w 3814355"/>
              <a:gd name="connsiteY2" fmla="*/ 0 h 757646"/>
              <a:gd name="connsiteX3" fmla="*/ 1358538 w 3814355"/>
              <a:gd name="connsiteY3" fmla="*/ 13063 h 757646"/>
              <a:gd name="connsiteX4" fmla="*/ 0 w 3814355"/>
              <a:gd name="connsiteY4" fmla="*/ 757646 h 75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4355" h="757646">
                <a:moveTo>
                  <a:pt x="0" y="757646"/>
                </a:moveTo>
                <a:lnTo>
                  <a:pt x="2429692" y="744583"/>
                </a:lnTo>
                <a:lnTo>
                  <a:pt x="3814355" y="0"/>
                </a:lnTo>
                <a:lnTo>
                  <a:pt x="1358538" y="13063"/>
                </a:lnTo>
                <a:lnTo>
                  <a:pt x="0" y="757646"/>
                </a:lnTo>
                <a:close/>
              </a:path>
            </a:pathLst>
          </a:custGeom>
          <a:gradFill flip="none" rotWithShape="1">
            <a:gsLst>
              <a:gs pos="0">
                <a:srgbClr val="8488C4">
                  <a:alpha val="36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 flipV="1">
            <a:off x="785786" y="1785926"/>
            <a:ext cx="1357322" cy="7143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-705026" y="3991118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4394199" y="267810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4500562" y="171448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57158" y="20716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214546" y="12858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3438" y="457200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8572528" y="78579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43108" y="428625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429620" y="421481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572264" y="2071678"/>
            <a:ext cx="1143008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143108" y="1785926"/>
            <a:ext cx="242889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643438" y="142873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214282" y="571480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Виды призм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5786446" y="857232"/>
            <a:ext cx="1000132" cy="4286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714348" y="235743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714348" y="55007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071670" y="171448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rot="5400000">
            <a:off x="6608777" y="232091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6394463" y="3535363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7394595" y="267810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5394331" y="232091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5857884" y="3786190"/>
            <a:ext cx="928694" cy="285752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flipV="1">
            <a:off x="7786710" y="1285860"/>
            <a:ext cx="1000132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5750727" y="4107661"/>
            <a:ext cx="857256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H="1">
            <a:off x="5786446" y="1285860"/>
            <a:ext cx="785818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8072462" y="857232"/>
            <a:ext cx="714380" cy="428628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7929586" y="2857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E</a:t>
            </a:r>
            <a:endParaRPr lang="ru-RU" sz="2800" b="1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5143504" y="37861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6143636" y="18573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6072198" y="485776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7286644" y="200024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7215206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5286380" y="10001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8001024" y="328612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E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785786" y="2500306"/>
            <a:ext cx="242889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0800000" flipV="1">
            <a:off x="3214678" y="1785926"/>
            <a:ext cx="1357322" cy="7143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652296" y="3348176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10800000" flipV="1">
            <a:off x="785786" y="4857760"/>
            <a:ext cx="1357322" cy="71438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1723866" y="3991118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3081188" y="3276738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143108" y="4857760"/>
            <a:ext cx="2428892" cy="158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785786" y="5572140"/>
            <a:ext cx="242889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10800000" flipV="1">
            <a:off x="3214678" y="4857760"/>
            <a:ext cx="1357322" cy="7143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Блок-схема: узел 114"/>
          <p:cNvSpPr/>
          <p:nvPr/>
        </p:nvSpPr>
        <p:spPr>
          <a:xfrm>
            <a:off x="3143240" y="55007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Блок-схема: узел 115"/>
          <p:cNvSpPr/>
          <p:nvPr/>
        </p:nvSpPr>
        <p:spPr>
          <a:xfrm>
            <a:off x="4500562" y="478632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Блок-схема: узел 117"/>
          <p:cNvSpPr/>
          <p:nvPr/>
        </p:nvSpPr>
        <p:spPr>
          <a:xfrm>
            <a:off x="3143240" y="242886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3357554" y="228599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286116" y="550070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126" name="Прямая соединительная линия 125"/>
          <p:cNvCxnSpPr/>
          <p:nvPr/>
        </p:nvCxnSpPr>
        <p:spPr>
          <a:xfrm>
            <a:off x="6858016" y="857232"/>
            <a:ext cx="1143008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>
            <a:off x="6786578" y="3786190"/>
            <a:ext cx="1143008" cy="158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rot="5400000">
            <a:off x="5144298" y="3499644"/>
            <a:ext cx="285752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6643702" y="4929198"/>
            <a:ext cx="1143008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8072462" y="3786190"/>
            <a:ext cx="714380" cy="357190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V="1">
            <a:off x="7786710" y="4143380"/>
            <a:ext cx="1000132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Полилиния 148"/>
          <p:cNvSpPr/>
          <p:nvPr/>
        </p:nvSpPr>
        <p:spPr>
          <a:xfrm>
            <a:off x="5786846" y="849086"/>
            <a:ext cx="2991394" cy="1227908"/>
          </a:xfrm>
          <a:custGeom>
            <a:avLst/>
            <a:gdLst>
              <a:gd name="connsiteX0" fmla="*/ 0 w 2991394"/>
              <a:gd name="connsiteY0" fmla="*/ 431074 h 1227908"/>
              <a:gd name="connsiteX1" fmla="*/ 1005840 w 2991394"/>
              <a:gd name="connsiteY1" fmla="*/ 0 h 1227908"/>
              <a:gd name="connsiteX2" fmla="*/ 2246811 w 2991394"/>
              <a:gd name="connsiteY2" fmla="*/ 13063 h 1227908"/>
              <a:gd name="connsiteX3" fmla="*/ 2991394 w 2991394"/>
              <a:gd name="connsiteY3" fmla="*/ 444137 h 1227908"/>
              <a:gd name="connsiteX4" fmla="*/ 1972491 w 2991394"/>
              <a:gd name="connsiteY4" fmla="*/ 1227908 h 1227908"/>
              <a:gd name="connsiteX5" fmla="*/ 796834 w 2991394"/>
              <a:gd name="connsiteY5" fmla="*/ 1214845 h 1227908"/>
              <a:gd name="connsiteX6" fmla="*/ 0 w 2991394"/>
              <a:gd name="connsiteY6" fmla="*/ 431074 h 122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1394" h="1227908">
                <a:moveTo>
                  <a:pt x="0" y="431074"/>
                </a:moveTo>
                <a:lnTo>
                  <a:pt x="1005840" y="0"/>
                </a:lnTo>
                <a:lnTo>
                  <a:pt x="2246811" y="13063"/>
                </a:lnTo>
                <a:lnTo>
                  <a:pt x="2991394" y="444137"/>
                </a:lnTo>
                <a:lnTo>
                  <a:pt x="1972491" y="1227908"/>
                </a:lnTo>
                <a:lnTo>
                  <a:pt x="796834" y="1214845"/>
                </a:lnTo>
                <a:lnTo>
                  <a:pt x="0" y="431074"/>
                </a:lnTo>
                <a:close/>
              </a:path>
            </a:pathLst>
          </a:custGeom>
          <a:solidFill>
            <a:srgbClr val="D719B3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олилиния 149"/>
          <p:cNvSpPr/>
          <p:nvPr/>
        </p:nvSpPr>
        <p:spPr>
          <a:xfrm>
            <a:off x="5786846" y="3775166"/>
            <a:ext cx="3004457" cy="1136468"/>
          </a:xfrm>
          <a:custGeom>
            <a:avLst/>
            <a:gdLst>
              <a:gd name="connsiteX0" fmla="*/ 0 w 3004457"/>
              <a:gd name="connsiteY0" fmla="*/ 300445 h 1136468"/>
              <a:gd name="connsiteX1" fmla="*/ 783771 w 3004457"/>
              <a:gd name="connsiteY1" fmla="*/ 1136468 h 1136468"/>
              <a:gd name="connsiteX2" fmla="*/ 1998617 w 3004457"/>
              <a:gd name="connsiteY2" fmla="*/ 1136468 h 1136468"/>
              <a:gd name="connsiteX3" fmla="*/ 3004457 w 3004457"/>
              <a:gd name="connsiteY3" fmla="*/ 352697 h 1136468"/>
              <a:gd name="connsiteX4" fmla="*/ 2220685 w 3004457"/>
              <a:gd name="connsiteY4" fmla="*/ 0 h 1136468"/>
              <a:gd name="connsiteX5" fmla="*/ 1005840 w 3004457"/>
              <a:gd name="connsiteY5" fmla="*/ 13063 h 1136468"/>
              <a:gd name="connsiteX6" fmla="*/ 0 w 3004457"/>
              <a:gd name="connsiteY6" fmla="*/ 300445 h 11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04457" h="1136468">
                <a:moveTo>
                  <a:pt x="0" y="300445"/>
                </a:moveTo>
                <a:lnTo>
                  <a:pt x="783771" y="1136468"/>
                </a:lnTo>
                <a:lnTo>
                  <a:pt x="1998617" y="1136468"/>
                </a:lnTo>
                <a:lnTo>
                  <a:pt x="3004457" y="352697"/>
                </a:lnTo>
                <a:lnTo>
                  <a:pt x="2220685" y="0"/>
                </a:lnTo>
                <a:lnTo>
                  <a:pt x="1005840" y="13063"/>
                </a:lnTo>
                <a:lnTo>
                  <a:pt x="0" y="300445"/>
                </a:lnTo>
                <a:close/>
              </a:path>
            </a:pathLst>
          </a:custGeom>
          <a:solidFill>
            <a:srgbClr val="3BB5B2">
              <a:alpha val="1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олилиния 150"/>
          <p:cNvSpPr/>
          <p:nvPr/>
        </p:nvSpPr>
        <p:spPr>
          <a:xfrm>
            <a:off x="5773783" y="1267097"/>
            <a:ext cx="796834" cy="3631474"/>
          </a:xfrm>
          <a:custGeom>
            <a:avLst/>
            <a:gdLst>
              <a:gd name="connsiteX0" fmla="*/ 13063 w 796834"/>
              <a:gd name="connsiteY0" fmla="*/ 0 h 3631474"/>
              <a:gd name="connsiteX1" fmla="*/ 0 w 796834"/>
              <a:gd name="connsiteY1" fmla="*/ 2808514 h 3631474"/>
              <a:gd name="connsiteX2" fmla="*/ 783771 w 796834"/>
              <a:gd name="connsiteY2" fmla="*/ 3631474 h 3631474"/>
              <a:gd name="connsiteX3" fmla="*/ 796834 w 796834"/>
              <a:gd name="connsiteY3" fmla="*/ 783772 h 3631474"/>
              <a:gd name="connsiteX4" fmla="*/ 13063 w 796834"/>
              <a:gd name="connsiteY4" fmla="*/ 0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834" h="3631474">
                <a:moveTo>
                  <a:pt x="13063" y="0"/>
                </a:moveTo>
                <a:cubicBezTo>
                  <a:pt x="8709" y="936171"/>
                  <a:pt x="4354" y="1872343"/>
                  <a:pt x="0" y="2808514"/>
                </a:cubicBezTo>
                <a:lnTo>
                  <a:pt x="783771" y="3631474"/>
                </a:lnTo>
                <a:cubicBezTo>
                  <a:pt x="788125" y="2682240"/>
                  <a:pt x="792480" y="1733006"/>
                  <a:pt x="796834" y="783772"/>
                </a:cubicBezTo>
                <a:lnTo>
                  <a:pt x="13063" y="0"/>
                </a:ln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8643966" y="121442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8001024" y="78579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6715140" y="78579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715008" y="121442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Блок-схема: узел 89"/>
          <p:cNvSpPr/>
          <p:nvPr/>
        </p:nvSpPr>
        <p:spPr>
          <a:xfrm>
            <a:off x="6500826" y="19288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7715272" y="200024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929586" y="371475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Блок-схема: узел 137"/>
          <p:cNvSpPr/>
          <p:nvPr/>
        </p:nvSpPr>
        <p:spPr>
          <a:xfrm>
            <a:off x="6715140" y="371475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Блок-схема: узел 91"/>
          <p:cNvSpPr/>
          <p:nvPr/>
        </p:nvSpPr>
        <p:spPr>
          <a:xfrm>
            <a:off x="5715008" y="400050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6500826" y="485776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узел 96"/>
          <p:cNvSpPr/>
          <p:nvPr/>
        </p:nvSpPr>
        <p:spPr>
          <a:xfrm>
            <a:off x="7715272" y="485776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Блок-схема: узел 90"/>
          <p:cNvSpPr/>
          <p:nvPr/>
        </p:nvSpPr>
        <p:spPr>
          <a:xfrm>
            <a:off x="8715404" y="407194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TextBox 152"/>
          <p:cNvSpPr txBox="1"/>
          <p:nvPr/>
        </p:nvSpPr>
        <p:spPr>
          <a:xfrm>
            <a:off x="6643702" y="28572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F</a:t>
            </a:r>
            <a:endParaRPr lang="ru-RU" sz="2800" b="1" i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6786578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F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олилиния 74"/>
          <p:cNvSpPr/>
          <p:nvPr/>
        </p:nvSpPr>
        <p:spPr>
          <a:xfrm>
            <a:off x="849086" y="5408023"/>
            <a:ext cx="3683725" cy="940526"/>
          </a:xfrm>
          <a:custGeom>
            <a:avLst/>
            <a:gdLst>
              <a:gd name="connsiteX0" fmla="*/ 0 w 3683725"/>
              <a:gd name="connsiteY0" fmla="*/ 39188 h 940526"/>
              <a:gd name="connsiteX1" fmla="*/ 940525 w 3683725"/>
              <a:gd name="connsiteY1" fmla="*/ 940526 h 940526"/>
              <a:gd name="connsiteX2" fmla="*/ 3683725 w 3683725"/>
              <a:gd name="connsiteY2" fmla="*/ 940526 h 940526"/>
              <a:gd name="connsiteX3" fmla="*/ 2913017 w 3683725"/>
              <a:gd name="connsiteY3" fmla="*/ 0 h 940526"/>
              <a:gd name="connsiteX4" fmla="*/ 0 w 3683725"/>
              <a:gd name="connsiteY4" fmla="*/ 39188 h 94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3725" h="940526">
                <a:moveTo>
                  <a:pt x="0" y="39188"/>
                </a:moveTo>
                <a:lnTo>
                  <a:pt x="940525" y="940526"/>
                </a:lnTo>
                <a:lnTo>
                  <a:pt x="3683725" y="940526"/>
                </a:lnTo>
                <a:lnTo>
                  <a:pt x="2913017" y="0"/>
                </a:lnTo>
                <a:lnTo>
                  <a:pt x="0" y="39188"/>
                </a:lnTo>
                <a:close/>
              </a:path>
            </a:pathLst>
          </a:cu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73"/>
          <p:cNvSpPr/>
          <p:nvPr/>
        </p:nvSpPr>
        <p:spPr>
          <a:xfrm>
            <a:off x="875211" y="2495006"/>
            <a:ext cx="3709852" cy="927463"/>
          </a:xfrm>
          <a:custGeom>
            <a:avLst/>
            <a:gdLst>
              <a:gd name="connsiteX0" fmla="*/ 0 w 3709852"/>
              <a:gd name="connsiteY0" fmla="*/ 0 h 927463"/>
              <a:gd name="connsiteX1" fmla="*/ 927463 w 3709852"/>
              <a:gd name="connsiteY1" fmla="*/ 927463 h 927463"/>
              <a:gd name="connsiteX2" fmla="*/ 3709852 w 3709852"/>
              <a:gd name="connsiteY2" fmla="*/ 927463 h 927463"/>
              <a:gd name="connsiteX3" fmla="*/ 2860766 w 3709852"/>
              <a:gd name="connsiteY3" fmla="*/ 0 h 927463"/>
              <a:gd name="connsiteX4" fmla="*/ 0 w 3709852"/>
              <a:gd name="connsiteY4" fmla="*/ 0 h 92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9852" h="927463">
                <a:moveTo>
                  <a:pt x="0" y="0"/>
                </a:moveTo>
                <a:lnTo>
                  <a:pt x="927463" y="927463"/>
                </a:lnTo>
                <a:lnTo>
                  <a:pt x="3709852" y="927463"/>
                </a:lnTo>
                <a:lnTo>
                  <a:pt x="286076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87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170423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Прямая призма называется </a:t>
            </a:r>
            <a:r>
              <a:rPr lang="ru-RU" sz="36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правильной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, если её основания -  правильные многоугольники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1857364"/>
            <a:ext cx="3000396" cy="15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7224" y="5429264"/>
            <a:ext cx="914400" cy="914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85918" y="6357958"/>
            <a:ext cx="278608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679025" y="2536025"/>
            <a:ext cx="914400" cy="84296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600902" y="3957638"/>
            <a:ext cx="2915458" cy="79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7224" y="2500306"/>
            <a:ext cx="914400" cy="914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14414" y="5857892"/>
            <a:ext cx="21431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3143240" y="6286520"/>
            <a:ext cx="142876" cy="1428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2357422" y="5357826"/>
            <a:ext cx="142876" cy="1428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00496" y="5786454"/>
            <a:ext cx="21431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714744" y="5500702"/>
            <a:ext cx="928694" cy="785818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57224" y="5429264"/>
            <a:ext cx="2857520" cy="1588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28586" y="4886332"/>
            <a:ext cx="291466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114668" y="4886332"/>
            <a:ext cx="291466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2293131" y="3921919"/>
            <a:ext cx="2914664" cy="71438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785918" y="3429000"/>
            <a:ext cx="278608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57224" y="2500306"/>
            <a:ext cx="278608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643306" y="242886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85786" y="242886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500562" y="628652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1714480" y="3357562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714744" y="535782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85786" y="5357826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1714480" y="628652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4643438" y="31432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B</a:t>
            </a:r>
            <a:r>
              <a:rPr lang="en-US" sz="2000" b="1" i="1" dirty="0" smtClean="0">
                <a:latin typeface="Bookman Old Style" pitchFamily="18" charset="0"/>
              </a:rPr>
              <a:t>1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86182" y="214311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C</a:t>
            </a:r>
            <a:r>
              <a:rPr lang="en-US" sz="2000" b="1" i="1" dirty="0" smtClean="0">
                <a:latin typeface="Bookman Old Style" pitchFamily="18" charset="0"/>
              </a:rPr>
              <a:t>1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4282" y="221455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D</a:t>
            </a:r>
            <a:r>
              <a:rPr lang="en-US" sz="2000" b="1" i="1" dirty="0" smtClean="0">
                <a:latin typeface="Bookman Old Style" pitchFamily="18" charset="0"/>
              </a:rPr>
              <a:t>1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71538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A</a:t>
            </a:r>
            <a:r>
              <a:rPr lang="en-US" sz="2000" b="1" i="1" dirty="0" smtClean="0">
                <a:latin typeface="Bookman Old Style" pitchFamily="18" charset="0"/>
              </a:rPr>
              <a:t>1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14414" y="614364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A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3438" y="60722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B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86182" y="500063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C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720" y="51435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D</a:t>
            </a:r>
            <a:endParaRPr lang="ru-RU" sz="3200" b="1" i="1" dirty="0">
              <a:latin typeface="Bookman Old Style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>
            <a:off x="4071934" y="6143644"/>
            <a:ext cx="28575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16200000" flipH="1">
            <a:off x="4071934" y="6143644"/>
            <a:ext cx="214314" cy="214314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Полилиния 111"/>
          <p:cNvSpPr/>
          <p:nvPr/>
        </p:nvSpPr>
        <p:spPr>
          <a:xfrm>
            <a:off x="285720" y="2403567"/>
            <a:ext cx="733183" cy="3954392"/>
          </a:xfrm>
          <a:custGeom>
            <a:avLst/>
            <a:gdLst>
              <a:gd name="connsiteX0" fmla="*/ 39188 w 731520"/>
              <a:gd name="connsiteY0" fmla="*/ 2756263 h 3984171"/>
              <a:gd name="connsiteX1" fmla="*/ 731520 w 731520"/>
              <a:gd name="connsiteY1" fmla="*/ 3984171 h 3984171"/>
              <a:gd name="connsiteX2" fmla="*/ 640080 w 731520"/>
              <a:gd name="connsiteY2" fmla="*/ 1084217 h 3984171"/>
              <a:gd name="connsiteX3" fmla="*/ 0 w 731520"/>
              <a:gd name="connsiteY3" fmla="*/ 0 h 3984171"/>
              <a:gd name="connsiteX4" fmla="*/ 39188 w 731520"/>
              <a:gd name="connsiteY4" fmla="*/ 2756263 h 3984171"/>
              <a:gd name="connsiteX5" fmla="*/ 39188 w 731520"/>
              <a:gd name="connsiteY5" fmla="*/ 2756263 h 3984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520" h="3984171">
                <a:moveTo>
                  <a:pt x="39188" y="2756263"/>
                </a:moveTo>
                <a:lnTo>
                  <a:pt x="731520" y="3984171"/>
                </a:lnTo>
                <a:lnTo>
                  <a:pt x="640080" y="1084217"/>
                </a:lnTo>
                <a:lnTo>
                  <a:pt x="0" y="0"/>
                </a:lnTo>
                <a:cubicBezTo>
                  <a:pt x="13063" y="918754"/>
                  <a:pt x="17107" y="1837681"/>
                  <a:pt x="39188" y="2756263"/>
                </a:cubicBezTo>
                <a:lnTo>
                  <a:pt x="39188" y="2756263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274320" y="1802674"/>
            <a:ext cx="1515291" cy="3370217"/>
          </a:xfrm>
          <a:custGeom>
            <a:avLst/>
            <a:gdLst>
              <a:gd name="connsiteX0" fmla="*/ 1515291 w 1515291"/>
              <a:gd name="connsiteY0" fmla="*/ 2756263 h 3370217"/>
              <a:gd name="connsiteX1" fmla="*/ 65314 w 1515291"/>
              <a:gd name="connsiteY1" fmla="*/ 3370217 h 3370217"/>
              <a:gd name="connsiteX2" fmla="*/ 0 w 1515291"/>
              <a:gd name="connsiteY2" fmla="*/ 640080 h 3370217"/>
              <a:gd name="connsiteX3" fmla="*/ 1449977 w 1515291"/>
              <a:gd name="connsiteY3" fmla="*/ 0 h 3370217"/>
              <a:gd name="connsiteX4" fmla="*/ 1515291 w 1515291"/>
              <a:gd name="connsiteY4" fmla="*/ 2756263 h 337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5291" h="3370217">
                <a:moveTo>
                  <a:pt x="1515291" y="2756263"/>
                </a:moveTo>
                <a:lnTo>
                  <a:pt x="65314" y="3370217"/>
                </a:lnTo>
                <a:lnTo>
                  <a:pt x="0" y="640080"/>
                </a:lnTo>
                <a:lnTo>
                  <a:pt x="1449977" y="0"/>
                </a:lnTo>
                <a:lnTo>
                  <a:pt x="1515291" y="2756263"/>
                </a:lnTo>
                <a:close/>
              </a:path>
            </a:pathLst>
          </a:custGeom>
          <a:solidFill>
            <a:srgbClr val="7030A0">
              <a:alpha val="1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олилиния 108"/>
          <p:cNvSpPr/>
          <p:nvPr/>
        </p:nvSpPr>
        <p:spPr>
          <a:xfrm>
            <a:off x="1711234" y="1750422"/>
            <a:ext cx="1574882" cy="3607404"/>
          </a:xfrm>
          <a:custGeom>
            <a:avLst/>
            <a:gdLst>
              <a:gd name="connsiteX0" fmla="*/ 1580606 w 1580606"/>
              <a:gd name="connsiteY0" fmla="*/ 3592286 h 3592286"/>
              <a:gd name="connsiteX1" fmla="*/ 65315 w 1580606"/>
              <a:gd name="connsiteY1" fmla="*/ 2834640 h 3592286"/>
              <a:gd name="connsiteX2" fmla="*/ 0 w 1580606"/>
              <a:gd name="connsiteY2" fmla="*/ 0 h 3592286"/>
              <a:gd name="connsiteX3" fmla="*/ 1502229 w 1580606"/>
              <a:gd name="connsiteY3" fmla="*/ 666206 h 3592286"/>
              <a:gd name="connsiteX4" fmla="*/ 1580606 w 1580606"/>
              <a:gd name="connsiteY4" fmla="*/ 3592286 h 359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0606" h="3592286">
                <a:moveTo>
                  <a:pt x="1580606" y="3592286"/>
                </a:moveTo>
                <a:lnTo>
                  <a:pt x="65315" y="2834640"/>
                </a:lnTo>
                <a:lnTo>
                  <a:pt x="0" y="0"/>
                </a:lnTo>
                <a:lnTo>
                  <a:pt x="1502229" y="666206"/>
                </a:lnTo>
                <a:lnTo>
                  <a:pt x="1580606" y="3592286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-500066" y="21429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Площадь боковой поверхности прямой призмы равна произведению периметра основания на высоту призмы </a:t>
            </a:r>
            <a:endParaRPr lang="ru-RU" sz="2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71406" y="5429264"/>
            <a:ext cx="1200152" cy="6286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000100" y="6357958"/>
            <a:ext cx="1571636" cy="1427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428860" y="5500702"/>
            <a:ext cx="1000132" cy="71438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62" y="3500438"/>
            <a:ext cx="1643074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142976" y="4929198"/>
            <a:ext cx="285752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85918" y="4572008"/>
            <a:ext cx="1557342" cy="771524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28596" y="4572008"/>
            <a:ext cx="1357322" cy="571504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-464379" y="4893479"/>
            <a:ext cx="2857520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1785918" y="3857628"/>
            <a:ext cx="2928958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-1035883" y="3750471"/>
            <a:ext cx="2714644" cy="7143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357158" y="3214686"/>
            <a:ext cx="2786082" cy="71438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71406" y="2643182"/>
            <a:ext cx="1071570" cy="642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357422" y="2643182"/>
            <a:ext cx="1071570" cy="64294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285720" y="1785926"/>
            <a:ext cx="1428760" cy="642942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14480" y="1785926"/>
            <a:ext cx="1500198" cy="642942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286116" y="214311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А</a:t>
            </a:r>
            <a:r>
              <a:rPr lang="ru-RU" sz="1400" b="1" i="1" dirty="0" smtClean="0">
                <a:latin typeface="Bookman Old Style" pitchFamily="18" charset="0"/>
              </a:rPr>
              <a:t>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357554" y="51435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Bookman Old Style" pitchFamily="18" charset="0"/>
              </a:rPr>
              <a:t>А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85918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B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14480" y="14287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B</a:t>
            </a:r>
            <a:r>
              <a:rPr lang="en-US" sz="1400" b="1" i="1" dirty="0" smtClean="0">
                <a:latin typeface="Bookman Old Style" pitchFamily="18" charset="0"/>
              </a:rPr>
              <a:t>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0" y="185736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C</a:t>
            </a:r>
            <a:r>
              <a:rPr lang="en-US" sz="1400" b="1" i="1" dirty="0" smtClean="0">
                <a:latin typeface="Bookman Old Style" pitchFamily="18" charset="0"/>
              </a:rPr>
              <a:t>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7158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D</a:t>
            </a:r>
            <a:r>
              <a:rPr lang="en-US" sz="1400" b="1" i="1" dirty="0" smtClean="0">
                <a:latin typeface="Bookman Old Style" pitchFamily="18" charset="0"/>
              </a:rPr>
              <a:t>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596" y="61436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D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643174" y="328612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E</a:t>
            </a:r>
            <a:r>
              <a:rPr lang="en-US" sz="1400" b="1" i="1" dirty="0" smtClean="0">
                <a:latin typeface="Bookman Old Style" pitchFamily="18" charset="0"/>
              </a:rPr>
              <a:t>1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71736" y="614364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E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C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214282" y="235743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1714480" y="450057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3214678" y="528638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2500298" y="628652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928662" y="628652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85720" y="5072074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1643042" y="171448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3143240" y="235743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2500298" y="342900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857224" y="3429000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/>
          <p:cNvSpPr txBox="1"/>
          <p:nvPr/>
        </p:nvSpPr>
        <p:spPr>
          <a:xfrm>
            <a:off x="3643306" y="5643578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latin typeface="Bookman Old Style" pitchFamily="18" charset="0"/>
              </a:rPr>
              <a:t>S</a:t>
            </a:r>
            <a:r>
              <a:rPr lang="ru-RU" sz="2000" b="1" i="1" dirty="0" err="1" smtClean="0">
                <a:latin typeface="Bookman Old Style" pitchFamily="18" charset="0"/>
              </a:rPr>
              <a:t>пол.пов.</a:t>
            </a:r>
            <a:r>
              <a:rPr lang="ru-RU" sz="3600" b="1" i="1" dirty="0" err="1" smtClean="0">
                <a:latin typeface="Bookman Old Style" pitchFamily="18" charset="0"/>
              </a:rPr>
              <a:t>=</a:t>
            </a:r>
            <a:r>
              <a:rPr lang="en-US" sz="3600" b="1" i="1" dirty="0" smtClean="0">
                <a:latin typeface="Bookman Old Style" pitchFamily="18" charset="0"/>
              </a:rPr>
              <a:t>S</a:t>
            </a:r>
            <a:r>
              <a:rPr lang="ru-RU" sz="2000" b="1" i="1" dirty="0" err="1" smtClean="0">
                <a:latin typeface="Bookman Old Style" pitchFamily="18" charset="0"/>
              </a:rPr>
              <a:t>бок.пов.</a:t>
            </a:r>
            <a:r>
              <a:rPr lang="ru-RU" sz="3600" b="1" i="1" dirty="0" err="1" smtClean="0">
                <a:latin typeface="Bookman Old Style" pitchFamily="18" charset="0"/>
              </a:rPr>
              <a:t>+</a:t>
            </a:r>
            <a:r>
              <a:rPr lang="ru-RU" sz="3600" b="1" i="1" dirty="0" smtClean="0">
                <a:latin typeface="Bookman Old Style" pitchFamily="18" charset="0"/>
              </a:rPr>
              <a:t> 2</a:t>
            </a:r>
            <a:r>
              <a:rPr lang="en-US" sz="3600" b="1" i="1" dirty="0" smtClean="0">
                <a:latin typeface="Bookman Old Style" pitchFamily="18" charset="0"/>
              </a:rPr>
              <a:t>S</a:t>
            </a:r>
            <a:r>
              <a:rPr lang="ru-RU" sz="2000" b="1" i="1" dirty="0" err="1" smtClean="0">
                <a:latin typeface="Bookman Old Style" pitchFamily="18" charset="0"/>
              </a:rPr>
              <a:t>осн</a:t>
            </a:r>
            <a:r>
              <a:rPr lang="ru-RU" sz="2000" b="1" i="1" dirty="0" smtClean="0">
                <a:latin typeface="Bookman Old Style" pitchFamily="18" charset="0"/>
              </a:rPr>
              <a:t>.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714612" y="1571612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Bookman Old Style" pitchFamily="18" charset="0"/>
              </a:rPr>
              <a:t>S</a:t>
            </a:r>
            <a:r>
              <a:rPr lang="ru-RU" sz="2800" b="1" i="1" dirty="0" err="1" smtClean="0">
                <a:latin typeface="Bookman Old Style" pitchFamily="18" charset="0"/>
              </a:rPr>
              <a:t>бок.п.=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500562" y="157161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man Old Style" pitchFamily="18" charset="0"/>
              </a:rPr>
              <a:t>S</a:t>
            </a:r>
            <a:r>
              <a:rPr lang="ru-RU" sz="2000" b="1" i="1" dirty="0" smtClean="0">
                <a:latin typeface="Bookman Old Style" pitchFamily="18" charset="0"/>
              </a:rPr>
              <a:t>АВВ</a:t>
            </a:r>
            <a:r>
              <a:rPr lang="ru-RU" sz="1600" b="1" i="1" dirty="0" smtClean="0">
                <a:latin typeface="Bookman Old Style" pitchFamily="18" charset="0"/>
              </a:rPr>
              <a:t>1</a:t>
            </a:r>
            <a:r>
              <a:rPr lang="ru-RU" sz="2000" b="1" i="1" dirty="0" smtClean="0">
                <a:latin typeface="Bookman Old Style" pitchFamily="18" charset="0"/>
              </a:rPr>
              <a:t>А</a:t>
            </a:r>
            <a:r>
              <a:rPr lang="ru-RU" sz="1600" b="1" i="1" dirty="0" smtClean="0">
                <a:latin typeface="Bookman Old Style" pitchFamily="18" charset="0"/>
              </a:rPr>
              <a:t>1</a:t>
            </a:r>
            <a:r>
              <a:rPr lang="ru-RU" sz="3200" b="1" i="1" dirty="0" smtClean="0">
                <a:latin typeface="Bookman Old Style" pitchFamily="18" charset="0"/>
              </a:rPr>
              <a:t>+</a:t>
            </a:r>
            <a:r>
              <a:rPr lang="ru-RU" sz="2000" b="1" i="1" dirty="0" smtClean="0">
                <a:latin typeface="Bookman Old Style" pitchFamily="18" charset="0"/>
              </a:rPr>
              <a:t> </a:t>
            </a:r>
            <a:r>
              <a:rPr lang="en-US" sz="3200" b="1" i="1" dirty="0" smtClean="0">
                <a:latin typeface="Bookman Old Style" pitchFamily="18" charset="0"/>
              </a:rPr>
              <a:t> 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143636" y="157161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man Old Style" pitchFamily="18" charset="0"/>
              </a:rPr>
              <a:t>S</a:t>
            </a:r>
            <a:r>
              <a:rPr lang="en-US" sz="2000" b="1" i="1" dirty="0" smtClean="0">
                <a:latin typeface="Bookman Old Style" pitchFamily="18" charset="0"/>
              </a:rPr>
              <a:t>BCC</a:t>
            </a:r>
            <a:r>
              <a:rPr lang="en-US" sz="1600" b="1" i="1" dirty="0" smtClean="0">
                <a:latin typeface="Bookman Old Style" pitchFamily="18" charset="0"/>
              </a:rPr>
              <a:t>1</a:t>
            </a:r>
            <a:r>
              <a:rPr lang="en-US" sz="2000" b="1" i="1" dirty="0" smtClean="0">
                <a:latin typeface="Bookman Old Style" pitchFamily="18" charset="0"/>
              </a:rPr>
              <a:t>B</a:t>
            </a:r>
            <a:r>
              <a:rPr lang="en-US" sz="1600" b="1" i="1" dirty="0" smtClean="0">
                <a:latin typeface="Bookman Old Style" pitchFamily="18" charset="0"/>
              </a:rPr>
              <a:t>1</a:t>
            </a:r>
            <a:r>
              <a:rPr lang="en-US" sz="3200" b="1" i="1" dirty="0" smtClean="0">
                <a:latin typeface="Bookman Old Style" pitchFamily="18" charset="0"/>
              </a:rPr>
              <a:t>+  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714876" y="214311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man Old Style" pitchFamily="18" charset="0"/>
              </a:rPr>
              <a:t>+S</a:t>
            </a:r>
            <a:r>
              <a:rPr lang="en-US" sz="2000" b="1" i="1" dirty="0" smtClean="0">
                <a:latin typeface="Bookman Old Style" pitchFamily="18" charset="0"/>
              </a:rPr>
              <a:t>CDD</a:t>
            </a:r>
            <a:r>
              <a:rPr lang="en-US" sz="1600" b="1" i="1" dirty="0" smtClean="0">
                <a:latin typeface="Bookman Old Style" pitchFamily="18" charset="0"/>
              </a:rPr>
              <a:t>1</a:t>
            </a:r>
            <a:r>
              <a:rPr lang="en-US" sz="2000" b="1" i="1" dirty="0" smtClean="0">
                <a:latin typeface="Bookman Old Style" pitchFamily="18" charset="0"/>
              </a:rPr>
              <a:t>C</a:t>
            </a:r>
            <a:r>
              <a:rPr lang="en-US" sz="1600" b="1" i="1" dirty="0" smtClean="0">
                <a:latin typeface="Bookman Old Style" pitchFamily="18" charset="0"/>
              </a:rPr>
              <a:t>1</a:t>
            </a:r>
            <a:r>
              <a:rPr lang="ru-RU" sz="2000" b="1" i="1" dirty="0" smtClean="0">
                <a:latin typeface="Bookman Old Style" pitchFamily="18" charset="0"/>
              </a:rPr>
              <a:t>…</a:t>
            </a:r>
            <a:r>
              <a:rPr lang="ru-RU" sz="3200" b="1" i="1" dirty="0" smtClean="0">
                <a:latin typeface="Bookman Old Style" pitchFamily="18" charset="0"/>
              </a:rPr>
              <a:t>=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86116" y="2786058"/>
            <a:ext cx="5857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=АВ</a:t>
            </a:r>
            <a:r>
              <a:rPr lang="ru-RU" sz="3200" b="1" i="1" dirty="0" smtClean="0">
                <a:latin typeface="Calibri"/>
              </a:rPr>
              <a:t>·</a:t>
            </a:r>
            <a:r>
              <a:rPr lang="ru-RU" sz="3200" b="1" i="1" dirty="0" smtClean="0">
                <a:latin typeface="Bookman Old Style" pitchFamily="18" charset="0"/>
              </a:rPr>
              <a:t>ВВ</a:t>
            </a:r>
            <a:r>
              <a:rPr lang="ru-RU" sz="2000" b="1" i="1" dirty="0" smtClean="0">
                <a:latin typeface="Bookman Old Style" pitchFamily="18" charset="0"/>
              </a:rPr>
              <a:t>1</a:t>
            </a:r>
            <a:r>
              <a:rPr lang="ru-RU" sz="3200" b="1" i="1" dirty="0" smtClean="0">
                <a:latin typeface="Bookman Old Style" pitchFamily="18" charset="0"/>
              </a:rPr>
              <a:t>+ВС</a:t>
            </a:r>
            <a:r>
              <a:rPr lang="ru-RU" sz="3200" b="1" i="1" dirty="0" smtClean="0">
                <a:latin typeface="Calibri"/>
              </a:rPr>
              <a:t>·</a:t>
            </a:r>
            <a:r>
              <a:rPr lang="ru-RU" sz="3200" b="1" i="1" dirty="0" smtClean="0">
                <a:latin typeface="Bookman Old Style" pitchFamily="18" charset="0"/>
              </a:rPr>
              <a:t>ВВ</a:t>
            </a:r>
            <a:r>
              <a:rPr lang="ru-RU" sz="2000" b="1" i="1" dirty="0" smtClean="0">
                <a:latin typeface="Bookman Old Style" pitchFamily="18" charset="0"/>
              </a:rPr>
              <a:t>1+</a:t>
            </a:r>
            <a:r>
              <a:rPr lang="en-US" sz="3200" b="1" i="1" dirty="0" smtClean="0">
                <a:latin typeface="Bookman Old Style" pitchFamily="18" charset="0"/>
              </a:rPr>
              <a:t>CD·BB</a:t>
            </a:r>
            <a:r>
              <a:rPr lang="en-US" sz="2000" b="1" i="1" dirty="0" smtClean="0">
                <a:latin typeface="Bookman Old Style" pitchFamily="18" charset="0"/>
              </a:rPr>
              <a:t>1</a:t>
            </a:r>
            <a:r>
              <a:rPr lang="en-US" sz="3200" b="1" i="1" dirty="0" smtClean="0">
                <a:latin typeface="Bookman Old Style" pitchFamily="18" charset="0"/>
              </a:rPr>
              <a:t>=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714744" y="350043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Bookman Old Style" pitchFamily="18" charset="0"/>
              </a:rPr>
              <a:t>=</a:t>
            </a:r>
            <a:r>
              <a:rPr lang="ru-RU" sz="3200" b="1" i="1" dirty="0" smtClean="0">
                <a:latin typeface="Bookman Old Style" pitchFamily="18" charset="0"/>
              </a:rPr>
              <a:t>ВВ</a:t>
            </a:r>
            <a:r>
              <a:rPr lang="ru-RU" sz="2000" b="1" i="1" dirty="0" smtClean="0">
                <a:latin typeface="Bookman Old Style" pitchFamily="18" charset="0"/>
              </a:rPr>
              <a:t>1</a:t>
            </a:r>
            <a:r>
              <a:rPr lang="ru-RU" sz="3200" b="1" i="1" dirty="0" smtClean="0">
                <a:latin typeface="Calibri"/>
              </a:rPr>
              <a:t>·(</a:t>
            </a:r>
            <a:r>
              <a:rPr lang="ru-RU" sz="3200" b="1" i="1" dirty="0" smtClean="0">
                <a:latin typeface="Bookman Old Style" pitchFamily="18" charset="0"/>
              </a:rPr>
              <a:t>АВ+ВС+С</a:t>
            </a:r>
            <a:r>
              <a:rPr lang="en-US" sz="3200" b="1" i="1" dirty="0" smtClean="0">
                <a:latin typeface="Bookman Old Style" pitchFamily="18" charset="0"/>
              </a:rPr>
              <a:t>D+</a:t>
            </a:r>
            <a:r>
              <a:rPr lang="ru-RU" sz="3200" b="1" i="1" dirty="0" smtClean="0">
                <a:latin typeface="Bookman Old Style" pitchFamily="18" charset="0"/>
              </a:rPr>
              <a:t>…)=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000496" y="4286256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=</a:t>
            </a:r>
            <a:r>
              <a:rPr lang="en-US" sz="3200" b="1" i="1" dirty="0" smtClean="0">
                <a:latin typeface="Bookman Old Style" pitchFamily="18" charset="0"/>
              </a:rPr>
              <a:t>P</a:t>
            </a:r>
            <a:r>
              <a:rPr lang="ru-RU" sz="2000" b="1" i="1" dirty="0" err="1" smtClean="0">
                <a:latin typeface="Bookman Old Style" pitchFamily="18" charset="0"/>
              </a:rPr>
              <a:t>осн</a:t>
            </a:r>
            <a:r>
              <a:rPr lang="ru-RU" sz="2000" b="1" i="1" dirty="0" smtClean="0">
                <a:latin typeface="Bookman Old Style" pitchFamily="18" charset="0"/>
              </a:rPr>
              <a:t>.</a:t>
            </a:r>
            <a:r>
              <a:rPr lang="ru-RU" sz="3200" b="1" i="1" dirty="0" smtClean="0">
                <a:latin typeface="Bookman Old Style" pitchFamily="18" charset="0"/>
              </a:rPr>
              <a:t>·</a:t>
            </a:r>
            <a:r>
              <a:rPr lang="en-US" sz="3200" b="1" i="1" dirty="0" smtClean="0">
                <a:latin typeface="Bookman Old Style" pitchFamily="18" charset="0"/>
              </a:rPr>
              <a:t>h</a:t>
            </a:r>
            <a:endParaRPr lang="ru-RU" sz="32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1" grpId="0" animBg="1"/>
      <p:bldP spid="109" grpId="0" animBg="1"/>
      <p:bldP spid="51" grpId="0"/>
      <p:bldP spid="93" grpId="1"/>
      <p:bldP spid="102" grpId="0"/>
      <p:bldP spid="103" grpId="0"/>
      <p:bldP spid="104" grpId="0"/>
      <p:bldP spid="105" grpId="0"/>
      <p:bldP spid="106" grpId="0"/>
      <p:bldP spid="107" grpId="0"/>
      <p:bldP spid="1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500034" y="2857496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Презентацию подготовила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Дудоладова М.П.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Учитель математики.</a:t>
            </a: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Использовать на уроке открытия нового знания.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5" name="Picture 3" descr="http://luzan.ucoz.ru/animes/uchenica_na_uroke_matematiki.jp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500042"/>
            <a:ext cx="3000396" cy="2214578"/>
          </a:xfrm>
          <a:prstGeom prst="rect">
            <a:avLst/>
          </a:prstGeom>
          <a:noFill/>
        </p:spPr>
      </p:pic>
      <p:pic>
        <p:nvPicPr>
          <p:cNvPr id="6" name="Picture 2" descr="http://luzan.ucoz.ru/animes/geometrija.jpg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2786082" cy="200026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428728" y="6500834"/>
            <a:ext cx="7429552" cy="1588"/>
          </a:xfrm>
          <a:prstGeom prst="line">
            <a:avLst/>
          </a:prstGeom>
          <a:ln w="63500">
            <a:solidFill>
              <a:srgbClr val="1414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6108711" y="3750471"/>
            <a:ext cx="5499932" cy="794"/>
          </a:xfrm>
          <a:prstGeom prst="line">
            <a:avLst/>
          </a:prstGeom>
          <a:ln w="63500">
            <a:solidFill>
              <a:srgbClr val="1414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0034" y="6643710"/>
            <a:ext cx="8501122" cy="1588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995188" y="3577416"/>
            <a:ext cx="6011904" cy="3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52149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071538" y="5715016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Bookman Old Style" pitchFamily="18" charset="0"/>
              </a:rPr>
              <a:t>  Решётка железа</a:t>
            </a:r>
            <a:endParaRPr lang="ru-RU" sz="48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C:\Documents and Settings\Alex\Мои документы\Мои рисунки\Кр решётка желе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6143668" cy="414340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2976" y="5214950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 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Решётка </a:t>
            </a:r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магния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2052" name="Picture 4" descr="C:\Documents and Settings\Alex\Мои документы\Мои рисунки\схема кр решётки металл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000108"/>
            <a:ext cx="6215106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lex\Мои документы\Мои рисунки\аквариум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857232"/>
            <a:ext cx="7643866" cy="45005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3108" y="5572140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      Аквариум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076" name="Picture 4" descr="C:\Documents and Settings\Alex\Мои документы\Мои рисунки\Башни Смоленской крепости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857232"/>
            <a:ext cx="7715304" cy="49244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20" y="5857892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Башня Смоленской крепости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lex\Мои документы\Мои рисунки\призма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000108"/>
            <a:ext cx="7215238" cy="438943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488" y="5429264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Обелиск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104" name="Picture 8" descr="C:\Documents and Settings\Alex\Мои документы\Мои рисунки\беседка.jpg"/>
          <p:cNvPicPr>
            <a:picLocks noChangeAspect="1" noChangeArrowheads="1"/>
          </p:cNvPicPr>
          <p:nvPr/>
        </p:nvPicPr>
        <p:blipFill>
          <a:blip r:embed="rId3"/>
          <a:srcRect r="2098" b="6297"/>
          <a:stretch>
            <a:fillRect/>
          </a:stretch>
        </p:blipFill>
        <p:spPr bwMode="auto">
          <a:xfrm>
            <a:off x="1071538" y="895350"/>
            <a:ext cx="7286676" cy="47482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71802" y="5643578"/>
            <a:ext cx="3000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Беседка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8229600" cy="2143140"/>
          </a:xfrm>
        </p:spPr>
        <p:txBody>
          <a:bodyPr>
            <a:normAutofit/>
          </a:bodyPr>
          <a:lstStyle/>
          <a:p>
            <a:r>
              <a:rPr lang="ru-RU" sz="9600" b="1" i="1" dirty="0" smtClean="0">
                <a:solidFill>
                  <a:srgbClr val="FF0000"/>
                </a:solidFill>
                <a:latin typeface="Bookman Old Style" pitchFamily="18" charset="0"/>
              </a:rPr>
              <a:t>  Призма</a:t>
            </a:r>
            <a:endParaRPr lang="ru-RU" sz="9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28662" y="6215082"/>
            <a:ext cx="750099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6499238" y="4287050"/>
            <a:ext cx="3860034" cy="79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1472" y="6357958"/>
            <a:ext cx="8072494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786446" y="3500438"/>
            <a:ext cx="5715040" cy="1588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642942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2285984" y="2857496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357422" y="1928802"/>
            <a:ext cx="857256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1142976" y="785794"/>
            <a:ext cx="6572296" cy="2786082"/>
          </a:xfrm>
          <a:custGeom>
            <a:avLst/>
            <a:gdLst>
              <a:gd name="connsiteX0" fmla="*/ 620887 w 3132404"/>
              <a:gd name="connsiteY0" fmla="*/ 175633 h 1612547"/>
              <a:gd name="connsiteX1" fmla="*/ 189813 w 3132404"/>
              <a:gd name="connsiteY1" fmla="*/ 371575 h 1612547"/>
              <a:gd name="connsiteX2" fmla="*/ 150624 w 3132404"/>
              <a:gd name="connsiteY2" fmla="*/ 384638 h 1612547"/>
              <a:gd name="connsiteX3" fmla="*/ 33059 w 3132404"/>
              <a:gd name="connsiteY3" fmla="*/ 463015 h 1612547"/>
              <a:gd name="connsiteX4" fmla="*/ 6933 w 3132404"/>
              <a:gd name="connsiteY4" fmla="*/ 515267 h 1612547"/>
              <a:gd name="connsiteX5" fmla="*/ 72247 w 3132404"/>
              <a:gd name="connsiteY5" fmla="*/ 789587 h 1612547"/>
              <a:gd name="connsiteX6" fmla="*/ 111436 w 3132404"/>
              <a:gd name="connsiteY6" fmla="*/ 828775 h 1612547"/>
              <a:gd name="connsiteX7" fmla="*/ 137562 w 3132404"/>
              <a:gd name="connsiteY7" fmla="*/ 920215 h 1612547"/>
              <a:gd name="connsiteX8" fmla="*/ 176750 w 3132404"/>
              <a:gd name="connsiteY8" fmla="*/ 972467 h 1612547"/>
              <a:gd name="connsiteX9" fmla="*/ 202876 w 3132404"/>
              <a:gd name="connsiteY9" fmla="*/ 1037781 h 1612547"/>
              <a:gd name="connsiteX10" fmla="*/ 255127 w 3132404"/>
              <a:gd name="connsiteY10" fmla="*/ 1377415 h 1612547"/>
              <a:gd name="connsiteX11" fmla="*/ 268190 w 3132404"/>
              <a:gd name="connsiteY11" fmla="*/ 1442730 h 1612547"/>
              <a:gd name="connsiteX12" fmla="*/ 333504 w 3132404"/>
              <a:gd name="connsiteY12" fmla="*/ 1508044 h 1612547"/>
              <a:gd name="connsiteX13" fmla="*/ 411882 w 3132404"/>
              <a:gd name="connsiteY13" fmla="*/ 1573358 h 1612547"/>
              <a:gd name="connsiteX14" fmla="*/ 660076 w 3132404"/>
              <a:gd name="connsiteY14" fmla="*/ 1612547 h 1612547"/>
              <a:gd name="connsiteX15" fmla="*/ 842956 w 3132404"/>
              <a:gd name="connsiteY15" fmla="*/ 1573358 h 1612547"/>
              <a:gd name="connsiteX16" fmla="*/ 895207 w 3132404"/>
              <a:gd name="connsiteY16" fmla="*/ 1534170 h 1612547"/>
              <a:gd name="connsiteX17" fmla="*/ 1221779 w 3132404"/>
              <a:gd name="connsiteY17" fmla="*/ 1429667 h 1612547"/>
              <a:gd name="connsiteX18" fmla="*/ 1378533 w 3132404"/>
              <a:gd name="connsiteY18" fmla="*/ 1312101 h 1612547"/>
              <a:gd name="connsiteX19" fmla="*/ 1718167 w 3132404"/>
              <a:gd name="connsiteY19" fmla="*/ 1285975 h 1612547"/>
              <a:gd name="connsiteX20" fmla="*/ 2240682 w 3132404"/>
              <a:gd name="connsiteY20" fmla="*/ 1312101 h 1612547"/>
              <a:gd name="connsiteX21" fmla="*/ 2253744 w 3132404"/>
              <a:gd name="connsiteY21" fmla="*/ 1351290 h 1612547"/>
              <a:gd name="connsiteX22" fmla="*/ 2266807 w 3132404"/>
              <a:gd name="connsiteY22" fmla="*/ 1416604 h 1612547"/>
              <a:gd name="connsiteX23" fmla="*/ 2319059 w 3132404"/>
              <a:gd name="connsiteY23" fmla="*/ 1494981 h 1612547"/>
              <a:gd name="connsiteX24" fmla="*/ 2371310 w 3132404"/>
              <a:gd name="connsiteY24" fmla="*/ 1521107 h 1612547"/>
              <a:gd name="connsiteX25" fmla="*/ 2710944 w 3132404"/>
              <a:gd name="connsiteY25" fmla="*/ 1586421 h 1612547"/>
              <a:gd name="connsiteX26" fmla="*/ 2828510 w 3132404"/>
              <a:gd name="connsiteY26" fmla="*/ 1560295 h 1612547"/>
              <a:gd name="connsiteX27" fmla="*/ 2867699 w 3132404"/>
              <a:gd name="connsiteY27" fmla="*/ 1547233 h 1612547"/>
              <a:gd name="connsiteX28" fmla="*/ 3037516 w 3132404"/>
              <a:gd name="connsiteY28" fmla="*/ 1338227 h 1612547"/>
              <a:gd name="connsiteX29" fmla="*/ 2541127 w 3132404"/>
              <a:gd name="connsiteY29" fmla="*/ 685084 h 1612547"/>
              <a:gd name="connsiteX30" fmla="*/ 2449687 w 3132404"/>
              <a:gd name="connsiteY30" fmla="*/ 449953 h 1612547"/>
              <a:gd name="connsiteX31" fmla="*/ 2554190 w 3132404"/>
              <a:gd name="connsiteY31" fmla="*/ 280135 h 1612547"/>
              <a:gd name="connsiteX32" fmla="*/ 2580316 w 3132404"/>
              <a:gd name="connsiteY32" fmla="*/ 227884 h 1612547"/>
              <a:gd name="connsiteX33" fmla="*/ 2619504 w 3132404"/>
              <a:gd name="connsiteY33" fmla="*/ 201758 h 1612547"/>
              <a:gd name="connsiteX34" fmla="*/ 2658693 w 3132404"/>
              <a:gd name="connsiteY34" fmla="*/ 162570 h 1612547"/>
              <a:gd name="connsiteX35" fmla="*/ 2214556 w 3132404"/>
              <a:gd name="connsiteY35" fmla="*/ 188695 h 1612547"/>
              <a:gd name="connsiteX36" fmla="*/ 1861859 w 3132404"/>
              <a:gd name="connsiteY36" fmla="*/ 201758 h 1612547"/>
              <a:gd name="connsiteX37" fmla="*/ 1744293 w 3132404"/>
              <a:gd name="connsiteY37" fmla="*/ 175633 h 1612547"/>
              <a:gd name="connsiteX38" fmla="*/ 1587539 w 3132404"/>
              <a:gd name="connsiteY38" fmla="*/ 110318 h 1612547"/>
              <a:gd name="connsiteX39" fmla="*/ 1548350 w 3132404"/>
              <a:gd name="connsiteY39" fmla="*/ 58067 h 1612547"/>
              <a:gd name="connsiteX40" fmla="*/ 1274030 w 3132404"/>
              <a:gd name="connsiteY40" fmla="*/ 71130 h 1612547"/>
              <a:gd name="connsiteX41" fmla="*/ 986647 w 3132404"/>
              <a:gd name="connsiteY41" fmla="*/ 110318 h 1612547"/>
              <a:gd name="connsiteX42" fmla="*/ 829893 w 3132404"/>
              <a:gd name="connsiteY42" fmla="*/ 162570 h 1612547"/>
              <a:gd name="connsiteX43" fmla="*/ 738453 w 3132404"/>
              <a:gd name="connsiteY43" fmla="*/ 123381 h 1612547"/>
              <a:gd name="connsiteX44" fmla="*/ 607824 w 3132404"/>
              <a:gd name="connsiteY44" fmla="*/ 149507 h 1612547"/>
              <a:gd name="connsiteX45" fmla="*/ 620887 w 3132404"/>
              <a:gd name="connsiteY45" fmla="*/ 175633 h 16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32404" h="1612547">
                <a:moveTo>
                  <a:pt x="620887" y="175633"/>
                </a:moveTo>
                <a:lnTo>
                  <a:pt x="189813" y="371575"/>
                </a:lnTo>
                <a:cubicBezTo>
                  <a:pt x="177230" y="377167"/>
                  <a:pt x="161202" y="375823"/>
                  <a:pt x="150624" y="384638"/>
                </a:cubicBezTo>
                <a:cubicBezTo>
                  <a:pt x="39202" y="477491"/>
                  <a:pt x="202560" y="406516"/>
                  <a:pt x="33059" y="463015"/>
                </a:cubicBezTo>
                <a:cubicBezTo>
                  <a:pt x="24350" y="480432"/>
                  <a:pt x="8148" y="495832"/>
                  <a:pt x="6933" y="515267"/>
                </a:cubicBezTo>
                <a:cubicBezTo>
                  <a:pt x="0" y="626199"/>
                  <a:pt x="17969" y="696540"/>
                  <a:pt x="72247" y="789587"/>
                </a:cubicBezTo>
                <a:cubicBezTo>
                  <a:pt x="81555" y="805544"/>
                  <a:pt x="98373" y="815712"/>
                  <a:pt x="111436" y="828775"/>
                </a:cubicBezTo>
                <a:cubicBezTo>
                  <a:pt x="120145" y="859255"/>
                  <a:pt x="124445" y="891357"/>
                  <a:pt x="137562" y="920215"/>
                </a:cubicBezTo>
                <a:cubicBezTo>
                  <a:pt x="146571" y="940035"/>
                  <a:pt x="166177" y="953435"/>
                  <a:pt x="176750" y="972467"/>
                </a:cubicBezTo>
                <a:cubicBezTo>
                  <a:pt x="188138" y="992965"/>
                  <a:pt x="194167" y="1016010"/>
                  <a:pt x="202876" y="1037781"/>
                </a:cubicBezTo>
                <a:cubicBezTo>
                  <a:pt x="220293" y="1150992"/>
                  <a:pt x="232663" y="1265096"/>
                  <a:pt x="255127" y="1377415"/>
                </a:cubicBezTo>
                <a:cubicBezTo>
                  <a:pt x="259481" y="1399187"/>
                  <a:pt x="256767" y="1423691"/>
                  <a:pt x="268190" y="1442730"/>
                </a:cubicBezTo>
                <a:cubicBezTo>
                  <a:pt x="284031" y="1469132"/>
                  <a:pt x="310722" y="1487333"/>
                  <a:pt x="333504" y="1508044"/>
                </a:cubicBezTo>
                <a:cubicBezTo>
                  <a:pt x="358668" y="1530920"/>
                  <a:pt x="379492" y="1562993"/>
                  <a:pt x="411882" y="1573358"/>
                </a:cubicBezTo>
                <a:cubicBezTo>
                  <a:pt x="491654" y="1598885"/>
                  <a:pt x="577345" y="1599484"/>
                  <a:pt x="660076" y="1612547"/>
                </a:cubicBezTo>
                <a:cubicBezTo>
                  <a:pt x="721036" y="1599484"/>
                  <a:pt x="783811" y="1593073"/>
                  <a:pt x="842956" y="1573358"/>
                </a:cubicBezTo>
                <a:cubicBezTo>
                  <a:pt x="863610" y="1566473"/>
                  <a:pt x="874851" y="1541891"/>
                  <a:pt x="895207" y="1534170"/>
                </a:cubicBezTo>
                <a:cubicBezTo>
                  <a:pt x="1002073" y="1493635"/>
                  <a:pt x="1112922" y="1464501"/>
                  <a:pt x="1221779" y="1429667"/>
                </a:cubicBezTo>
                <a:cubicBezTo>
                  <a:pt x="1274030" y="1390478"/>
                  <a:pt x="1318500" y="1337830"/>
                  <a:pt x="1378533" y="1312101"/>
                </a:cubicBezTo>
                <a:cubicBezTo>
                  <a:pt x="1515607" y="1253355"/>
                  <a:pt x="1587968" y="1272956"/>
                  <a:pt x="1718167" y="1285975"/>
                </a:cubicBezTo>
                <a:cubicBezTo>
                  <a:pt x="1928137" y="1271495"/>
                  <a:pt x="2066499" y="1210494"/>
                  <a:pt x="2240682" y="1312101"/>
                </a:cubicBezTo>
                <a:cubicBezTo>
                  <a:pt x="2252576" y="1319039"/>
                  <a:pt x="2250404" y="1337932"/>
                  <a:pt x="2253744" y="1351290"/>
                </a:cubicBezTo>
                <a:cubicBezTo>
                  <a:pt x="2259129" y="1372830"/>
                  <a:pt x="2257619" y="1396392"/>
                  <a:pt x="2266807" y="1416604"/>
                </a:cubicBezTo>
                <a:cubicBezTo>
                  <a:pt x="2279800" y="1445189"/>
                  <a:pt x="2296856" y="1472778"/>
                  <a:pt x="2319059" y="1494981"/>
                </a:cubicBezTo>
                <a:cubicBezTo>
                  <a:pt x="2332828" y="1508750"/>
                  <a:pt x="2353077" y="1514270"/>
                  <a:pt x="2371310" y="1521107"/>
                </a:cubicBezTo>
                <a:cubicBezTo>
                  <a:pt x="2556568" y="1590579"/>
                  <a:pt x="2505832" y="1571770"/>
                  <a:pt x="2710944" y="1586421"/>
                </a:cubicBezTo>
                <a:cubicBezTo>
                  <a:pt x="2750133" y="1577712"/>
                  <a:pt x="2789564" y="1570031"/>
                  <a:pt x="2828510" y="1560295"/>
                </a:cubicBezTo>
                <a:cubicBezTo>
                  <a:pt x="2841868" y="1556955"/>
                  <a:pt x="2856494" y="1555236"/>
                  <a:pt x="2867699" y="1547233"/>
                </a:cubicBezTo>
                <a:cubicBezTo>
                  <a:pt x="2920699" y="1509376"/>
                  <a:pt x="3025649" y="1354050"/>
                  <a:pt x="3037516" y="1338227"/>
                </a:cubicBezTo>
                <a:cubicBezTo>
                  <a:pt x="2814497" y="828469"/>
                  <a:pt x="3132404" y="1494199"/>
                  <a:pt x="2541127" y="685084"/>
                </a:cubicBezTo>
                <a:cubicBezTo>
                  <a:pt x="2491509" y="617186"/>
                  <a:pt x="2480167" y="528330"/>
                  <a:pt x="2449687" y="449953"/>
                </a:cubicBezTo>
                <a:cubicBezTo>
                  <a:pt x="2484521" y="393347"/>
                  <a:pt x="2520491" y="337424"/>
                  <a:pt x="2554190" y="280135"/>
                </a:cubicBezTo>
                <a:cubicBezTo>
                  <a:pt x="2564063" y="263351"/>
                  <a:pt x="2567850" y="242843"/>
                  <a:pt x="2580316" y="227884"/>
                </a:cubicBezTo>
                <a:cubicBezTo>
                  <a:pt x="2590367" y="215823"/>
                  <a:pt x="2607443" y="211809"/>
                  <a:pt x="2619504" y="201758"/>
                </a:cubicBezTo>
                <a:cubicBezTo>
                  <a:pt x="2633696" y="189931"/>
                  <a:pt x="2677157" y="163166"/>
                  <a:pt x="2658693" y="162570"/>
                </a:cubicBezTo>
                <a:cubicBezTo>
                  <a:pt x="2510469" y="157789"/>
                  <a:pt x="2362679" y="181410"/>
                  <a:pt x="2214556" y="188695"/>
                </a:cubicBezTo>
                <a:cubicBezTo>
                  <a:pt x="2097052" y="194474"/>
                  <a:pt x="1979425" y="197404"/>
                  <a:pt x="1861859" y="201758"/>
                </a:cubicBezTo>
                <a:cubicBezTo>
                  <a:pt x="1822670" y="193050"/>
                  <a:pt x="1782377" y="188328"/>
                  <a:pt x="1744293" y="175633"/>
                </a:cubicBezTo>
                <a:cubicBezTo>
                  <a:pt x="1690592" y="157733"/>
                  <a:pt x="1587539" y="110318"/>
                  <a:pt x="1587539" y="110318"/>
                </a:cubicBezTo>
                <a:cubicBezTo>
                  <a:pt x="1574476" y="92901"/>
                  <a:pt x="1567823" y="67803"/>
                  <a:pt x="1548350" y="58067"/>
                </a:cubicBezTo>
                <a:cubicBezTo>
                  <a:pt x="1432216" y="0"/>
                  <a:pt x="1397270" y="49382"/>
                  <a:pt x="1274030" y="71130"/>
                </a:cubicBezTo>
                <a:cubicBezTo>
                  <a:pt x="1178820" y="87932"/>
                  <a:pt x="1082441" y="97255"/>
                  <a:pt x="986647" y="110318"/>
                </a:cubicBezTo>
                <a:cubicBezTo>
                  <a:pt x="934396" y="127735"/>
                  <a:pt x="884895" y="159675"/>
                  <a:pt x="829893" y="162570"/>
                </a:cubicBezTo>
                <a:cubicBezTo>
                  <a:pt x="796778" y="164313"/>
                  <a:pt x="771557" y="125328"/>
                  <a:pt x="738453" y="123381"/>
                </a:cubicBezTo>
                <a:cubicBezTo>
                  <a:pt x="694124" y="120773"/>
                  <a:pt x="651367" y="140798"/>
                  <a:pt x="607824" y="149507"/>
                </a:cubicBezTo>
                <a:lnTo>
                  <a:pt x="620887" y="175633"/>
                </a:lnTo>
                <a:close/>
              </a:path>
            </a:pathLst>
          </a:custGeom>
          <a:solidFill>
            <a:srgbClr val="00B0F0">
              <a:alpha val="1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571472" y="3571876"/>
            <a:ext cx="7143800" cy="3000396"/>
          </a:xfrm>
          <a:custGeom>
            <a:avLst/>
            <a:gdLst>
              <a:gd name="connsiteX0" fmla="*/ 620887 w 3132404"/>
              <a:gd name="connsiteY0" fmla="*/ 175633 h 1612547"/>
              <a:gd name="connsiteX1" fmla="*/ 189813 w 3132404"/>
              <a:gd name="connsiteY1" fmla="*/ 371575 h 1612547"/>
              <a:gd name="connsiteX2" fmla="*/ 150624 w 3132404"/>
              <a:gd name="connsiteY2" fmla="*/ 384638 h 1612547"/>
              <a:gd name="connsiteX3" fmla="*/ 33059 w 3132404"/>
              <a:gd name="connsiteY3" fmla="*/ 463015 h 1612547"/>
              <a:gd name="connsiteX4" fmla="*/ 6933 w 3132404"/>
              <a:gd name="connsiteY4" fmla="*/ 515267 h 1612547"/>
              <a:gd name="connsiteX5" fmla="*/ 72247 w 3132404"/>
              <a:gd name="connsiteY5" fmla="*/ 789587 h 1612547"/>
              <a:gd name="connsiteX6" fmla="*/ 111436 w 3132404"/>
              <a:gd name="connsiteY6" fmla="*/ 828775 h 1612547"/>
              <a:gd name="connsiteX7" fmla="*/ 137562 w 3132404"/>
              <a:gd name="connsiteY7" fmla="*/ 920215 h 1612547"/>
              <a:gd name="connsiteX8" fmla="*/ 176750 w 3132404"/>
              <a:gd name="connsiteY8" fmla="*/ 972467 h 1612547"/>
              <a:gd name="connsiteX9" fmla="*/ 202876 w 3132404"/>
              <a:gd name="connsiteY9" fmla="*/ 1037781 h 1612547"/>
              <a:gd name="connsiteX10" fmla="*/ 255127 w 3132404"/>
              <a:gd name="connsiteY10" fmla="*/ 1377415 h 1612547"/>
              <a:gd name="connsiteX11" fmla="*/ 268190 w 3132404"/>
              <a:gd name="connsiteY11" fmla="*/ 1442730 h 1612547"/>
              <a:gd name="connsiteX12" fmla="*/ 333504 w 3132404"/>
              <a:gd name="connsiteY12" fmla="*/ 1508044 h 1612547"/>
              <a:gd name="connsiteX13" fmla="*/ 411882 w 3132404"/>
              <a:gd name="connsiteY13" fmla="*/ 1573358 h 1612547"/>
              <a:gd name="connsiteX14" fmla="*/ 660076 w 3132404"/>
              <a:gd name="connsiteY14" fmla="*/ 1612547 h 1612547"/>
              <a:gd name="connsiteX15" fmla="*/ 842956 w 3132404"/>
              <a:gd name="connsiteY15" fmla="*/ 1573358 h 1612547"/>
              <a:gd name="connsiteX16" fmla="*/ 895207 w 3132404"/>
              <a:gd name="connsiteY16" fmla="*/ 1534170 h 1612547"/>
              <a:gd name="connsiteX17" fmla="*/ 1221779 w 3132404"/>
              <a:gd name="connsiteY17" fmla="*/ 1429667 h 1612547"/>
              <a:gd name="connsiteX18" fmla="*/ 1378533 w 3132404"/>
              <a:gd name="connsiteY18" fmla="*/ 1312101 h 1612547"/>
              <a:gd name="connsiteX19" fmla="*/ 1718167 w 3132404"/>
              <a:gd name="connsiteY19" fmla="*/ 1285975 h 1612547"/>
              <a:gd name="connsiteX20" fmla="*/ 2240682 w 3132404"/>
              <a:gd name="connsiteY20" fmla="*/ 1312101 h 1612547"/>
              <a:gd name="connsiteX21" fmla="*/ 2253744 w 3132404"/>
              <a:gd name="connsiteY21" fmla="*/ 1351290 h 1612547"/>
              <a:gd name="connsiteX22" fmla="*/ 2266807 w 3132404"/>
              <a:gd name="connsiteY22" fmla="*/ 1416604 h 1612547"/>
              <a:gd name="connsiteX23" fmla="*/ 2319059 w 3132404"/>
              <a:gd name="connsiteY23" fmla="*/ 1494981 h 1612547"/>
              <a:gd name="connsiteX24" fmla="*/ 2371310 w 3132404"/>
              <a:gd name="connsiteY24" fmla="*/ 1521107 h 1612547"/>
              <a:gd name="connsiteX25" fmla="*/ 2710944 w 3132404"/>
              <a:gd name="connsiteY25" fmla="*/ 1586421 h 1612547"/>
              <a:gd name="connsiteX26" fmla="*/ 2828510 w 3132404"/>
              <a:gd name="connsiteY26" fmla="*/ 1560295 h 1612547"/>
              <a:gd name="connsiteX27" fmla="*/ 2867699 w 3132404"/>
              <a:gd name="connsiteY27" fmla="*/ 1547233 h 1612547"/>
              <a:gd name="connsiteX28" fmla="*/ 3037516 w 3132404"/>
              <a:gd name="connsiteY28" fmla="*/ 1338227 h 1612547"/>
              <a:gd name="connsiteX29" fmla="*/ 2541127 w 3132404"/>
              <a:gd name="connsiteY29" fmla="*/ 685084 h 1612547"/>
              <a:gd name="connsiteX30" fmla="*/ 2449687 w 3132404"/>
              <a:gd name="connsiteY30" fmla="*/ 449953 h 1612547"/>
              <a:gd name="connsiteX31" fmla="*/ 2554190 w 3132404"/>
              <a:gd name="connsiteY31" fmla="*/ 280135 h 1612547"/>
              <a:gd name="connsiteX32" fmla="*/ 2580316 w 3132404"/>
              <a:gd name="connsiteY32" fmla="*/ 227884 h 1612547"/>
              <a:gd name="connsiteX33" fmla="*/ 2619504 w 3132404"/>
              <a:gd name="connsiteY33" fmla="*/ 201758 h 1612547"/>
              <a:gd name="connsiteX34" fmla="*/ 2658693 w 3132404"/>
              <a:gd name="connsiteY34" fmla="*/ 162570 h 1612547"/>
              <a:gd name="connsiteX35" fmla="*/ 2214556 w 3132404"/>
              <a:gd name="connsiteY35" fmla="*/ 188695 h 1612547"/>
              <a:gd name="connsiteX36" fmla="*/ 1861859 w 3132404"/>
              <a:gd name="connsiteY36" fmla="*/ 201758 h 1612547"/>
              <a:gd name="connsiteX37" fmla="*/ 1744293 w 3132404"/>
              <a:gd name="connsiteY37" fmla="*/ 175633 h 1612547"/>
              <a:gd name="connsiteX38" fmla="*/ 1587539 w 3132404"/>
              <a:gd name="connsiteY38" fmla="*/ 110318 h 1612547"/>
              <a:gd name="connsiteX39" fmla="*/ 1548350 w 3132404"/>
              <a:gd name="connsiteY39" fmla="*/ 58067 h 1612547"/>
              <a:gd name="connsiteX40" fmla="*/ 1274030 w 3132404"/>
              <a:gd name="connsiteY40" fmla="*/ 71130 h 1612547"/>
              <a:gd name="connsiteX41" fmla="*/ 986647 w 3132404"/>
              <a:gd name="connsiteY41" fmla="*/ 110318 h 1612547"/>
              <a:gd name="connsiteX42" fmla="*/ 829893 w 3132404"/>
              <a:gd name="connsiteY42" fmla="*/ 162570 h 1612547"/>
              <a:gd name="connsiteX43" fmla="*/ 738453 w 3132404"/>
              <a:gd name="connsiteY43" fmla="*/ 123381 h 1612547"/>
              <a:gd name="connsiteX44" fmla="*/ 607824 w 3132404"/>
              <a:gd name="connsiteY44" fmla="*/ 149507 h 1612547"/>
              <a:gd name="connsiteX45" fmla="*/ 620887 w 3132404"/>
              <a:gd name="connsiteY45" fmla="*/ 175633 h 161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32404" h="1612547">
                <a:moveTo>
                  <a:pt x="620887" y="175633"/>
                </a:moveTo>
                <a:lnTo>
                  <a:pt x="189813" y="371575"/>
                </a:lnTo>
                <a:cubicBezTo>
                  <a:pt x="177230" y="377167"/>
                  <a:pt x="161202" y="375823"/>
                  <a:pt x="150624" y="384638"/>
                </a:cubicBezTo>
                <a:cubicBezTo>
                  <a:pt x="39202" y="477491"/>
                  <a:pt x="202560" y="406516"/>
                  <a:pt x="33059" y="463015"/>
                </a:cubicBezTo>
                <a:cubicBezTo>
                  <a:pt x="24350" y="480432"/>
                  <a:pt x="8148" y="495832"/>
                  <a:pt x="6933" y="515267"/>
                </a:cubicBezTo>
                <a:cubicBezTo>
                  <a:pt x="0" y="626199"/>
                  <a:pt x="17969" y="696540"/>
                  <a:pt x="72247" y="789587"/>
                </a:cubicBezTo>
                <a:cubicBezTo>
                  <a:pt x="81555" y="805544"/>
                  <a:pt x="98373" y="815712"/>
                  <a:pt x="111436" y="828775"/>
                </a:cubicBezTo>
                <a:cubicBezTo>
                  <a:pt x="120145" y="859255"/>
                  <a:pt x="124445" y="891357"/>
                  <a:pt x="137562" y="920215"/>
                </a:cubicBezTo>
                <a:cubicBezTo>
                  <a:pt x="146571" y="940035"/>
                  <a:pt x="166177" y="953435"/>
                  <a:pt x="176750" y="972467"/>
                </a:cubicBezTo>
                <a:cubicBezTo>
                  <a:pt x="188138" y="992965"/>
                  <a:pt x="194167" y="1016010"/>
                  <a:pt x="202876" y="1037781"/>
                </a:cubicBezTo>
                <a:cubicBezTo>
                  <a:pt x="220293" y="1150992"/>
                  <a:pt x="232663" y="1265096"/>
                  <a:pt x="255127" y="1377415"/>
                </a:cubicBezTo>
                <a:cubicBezTo>
                  <a:pt x="259481" y="1399187"/>
                  <a:pt x="256767" y="1423691"/>
                  <a:pt x="268190" y="1442730"/>
                </a:cubicBezTo>
                <a:cubicBezTo>
                  <a:pt x="284031" y="1469132"/>
                  <a:pt x="310722" y="1487333"/>
                  <a:pt x="333504" y="1508044"/>
                </a:cubicBezTo>
                <a:cubicBezTo>
                  <a:pt x="358668" y="1530920"/>
                  <a:pt x="379492" y="1562993"/>
                  <a:pt x="411882" y="1573358"/>
                </a:cubicBezTo>
                <a:cubicBezTo>
                  <a:pt x="491654" y="1598885"/>
                  <a:pt x="577345" y="1599484"/>
                  <a:pt x="660076" y="1612547"/>
                </a:cubicBezTo>
                <a:cubicBezTo>
                  <a:pt x="721036" y="1599484"/>
                  <a:pt x="783811" y="1593073"/>
                  <a:pt x="842956" y="1573358"/>
                </a:cubicBezTo>
                <a:cubicBezTo>
                  <a:pt x="863610" y="1566473"/>
                  <a:pt x="874851" y="1541891"/>
                  <a:pt x="895207" y="1534170"/>
                </a:cubicBezTo>
                <a:cubicBezTo>
                  <a:pt x="1002073" y="1493635"/>
                  <a:pt x="1112922" y="1464501"/>
                  <a:pt x="1221779" y="1429667"/>
                </a:cubicBezTo>
                <a:cubicBezTo>
                  <a:pt x="1274030" y="1390478"/>
                  <a:pt x="1318500" y="1337830"/>
                  <a:pt x="1378533" y="1312101"/>
                </a:cubicBezTo>
                <a:cubicBezTo>
                  <a:pt x="1515607" y="1253355"/>
                  <a:pt x="1587968" y="1272956"/>
                  <a:pt x="1718167" y="1285975"/>
                </a:cubicBezTo>
                <a:cubicBezTo>
                  <a:pt x="1928137" y="1271495"/>
                  <a:pt x="2066499" y="1210494"/>
                  <a:pt x="2240682" y="1312101"/>
                </a:cubicBezTo>
                <a:cubicBezTo>
                  <a:pt x="2252576" y="1319039"/>
                  <a:pt x="2250404" y="1337932"/>
                  <a:pt x="2253744" y="1351290"/>
                </a:cubicBezTo>
                <a:cubicBezTo>
                  <a:pt x="2259129" y="1372830"/>
                  <a:pt x="2257619" y="1396392"/>
                  <a:pt x="2266807" y="1416604"/>
                </a:cubicBezTo>
                <a:cubicBezTo>
                  <a:pt x="2279800" y="1445189"/>
                  <a:pt x="2296856" y="1472778"/>
                  <a:pt x="2319059" y="1494981"/>
                </a:cubicBezTo>
                <a:cubicBezTo>
                  <a:pt x="2332828" y="1508750"/>
                  <a:pt x="2353077" y="1514270"/>
                  <a:pt x="2371310" y="1521107"/>
                </a:cubicBezTo>
                <a:cubicBezTo>
                  <a:pt x="2556568" y="1590579"/>
                  <a:pt x="2505832" y="1571770"/>
                  <a:pt x="2710944" y="1586421"/>
                </a:cubicBezTo>
                <a:cubicBezTo>
                  <a:pt x="2750133" y="1577712"/>
                  <a:pt x="2789564" y="1570031"/>
                  <a:pt x="2828510" y="1560295"/>
                </a:cubicBezTo>
                <a:cubicBezTo>
                  <a:pt x="2841868" y="1556955"/>
                  <a:pt x="2856494" y="1555236"/>
                  <a:pt x="2867699" y="1547233"/>
                </a:cubicBezTo>
                <a:cubicBezTo>
                  <a:pt x="2920699" y="1509376"/>
                  <a:pt x="3025649" y="1354050"/>
                  <a:pt x="3037516" y="1338227"/>
                </a:cubicBezTo>
                <a:cubicBezTo>
                  <a:pt x="2814497" y="828469"/>
                  <a:pt x="3132404" y="1494199"/>
                  <a:pt x="2541127" y="685084"/>
                </a:cubicBezTo>
                <a:cubicBezTo>
                  <a:pt x="2491509" y="617186"/>
                  <a:pt x="2480167" y="528330"/>
                  <a:pt x="2449687" y="449953"/>
                </a:cubicBezTo>
                <a:cubicBezTo>
                  <a:pt x="2484521" y="393347"/>
                  <a:pt x="2520491" y="337424"/>
                  <a:pt x="2554190" y="280135"/>
                </a:cubicBezTo>
                <a:cubicBezTo>
                  <a:pt x="2564063" y="263351"/>
                  <a:pt x="2567850" y="242843"/>
                  <a:pt x="2580316" y="227884"/>
                </a:cubicBezTo>
                <a:cubicBezTo>
                  <a:pt x="2590367" y="215823"/>
                  <a:pt x="2607443" y="211809"/>
                  <a:pt x="2619504" y="201758"/>
                </a:cubicBezTo>
                <a:cubicBezTo>
                  <a:pt x="2633696" y="189931"/>
                  <a:pt x="2677157" y="163166"/>
                  <a:pt x="2658693" y="162570"/>
                </a:cubicBezTo>
                <a:cubicBezTo>
                  <a:pt x="2510469" y="157789"/>
                  <a:pt x="2362679" y="181410"/>
                  <a:pt x="2214556" y="188695"/>
                </a:cubicBezTo>
                <a:cubicBezTo>
                  <a:pt x="2097052" y="194474"/>
                  <a:pt x="1979425" y="197404"/>
                  <a:pt x="1861859" y="201758"/>
                </a:cubicBezTo>
                <a:cubicBezTo>
                  <a:pt x="1822670" y="193050"/>
                  <a:pt x="1782377" y="188328"/>
                  <a:pt x="1744293" y="175633"/>
                </a:cubicBezTo>
                <a:cubicBezTo>
                  <a:pt x="1690592" y="157733"/>
                  <a:pt x="1587539" y="110318"/>
                  <a:pt x="1587539" y="110318"/>
                </a:cubicBezTo>
                <a:cubicBezTo>
                  <a:pt x="1574476" y="92901"/>
                  <a:pt x="1567823" y="67803"/>
                  <a:pt x="1548350" y="58067"/>
                </a:cubicBezTo>
                <a:cubicBezTo>
                  <a:pt x="1432216" y="0"/>
                  <a:pt x="1397270" y="49382"/>
                  <a:pt x="1274030" y="71130"/>
                </a:cubicBezTo>
                <a:cubicBezTo>
                  <a:pt x="1178820" y="87932"/>
                  <a:pt x="1082441" y="97255"/>
                  <a:pt x="986647" y="110318"/>
                </a:cubicBezTo>
                <a:cubicBezTo>
                  <a:pt x="934396" y="127735"/>
                  <a:pt x="884895" y="159675"/>
                  <a:pt x="829893" y="162570"/>
                </a:cubicBezTo>
                <a:cubicBezTo>
                  <a:pt x="796778" y="164313"/>
                  <a:pt x="771557" y="125328"/>
                  <a:pt x="738453" y="123381"/>
                </a:cubicBezTo>
                <a:cubicBezTo>
                  <a:pt x="694124" y="120773"/>
                  <a:pt x="651367" y="140798"/>
                  <a:pt x="607824" y="149507"/>
                </a:cubicBezTo>
                <a:lnTo>
                  <a:pt x="620887" y="175633"/>
                </a:lnTo>
                <a:close/>
              </a:path>
            </a:pathLst>
          </a:custGeom>
          <a:solidFill>
            <a:srgbClr val="00B0F0">
              <a:alpha val="23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H="1">
            <a:off x="1267097" y="1972491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285720" y="2571744"/>
            <a:ext cx="2357422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олилиния 126"/>
          <p:cNvSpPr/>
          <p:nvPr/>
        </p:nvSpPr>
        <p:spPr>
          <a:xfrm>
            <a:off x="1214414" y="2000240"/>
            <a:ext cx="2050869" cy="3644537"/>
          </a:xfrm>
          <a:custGeom>
            <a:avLst/>
            <a:gdLst>
              <a:gd name="connsiteX0" fmla="*/ 1031966 w 2050869"/>
              <a:gd name="connsiteY0" fmla="*/ 0 h 3644537"/>
              <a:gd name="connsiteX1" fmla="*/ 0 w 2050869"/>
              <a:gd name="connsiteY1" fmla="*/ 2769326 h 3644537"/>
              <a:gd name="connsiteX2" fmla="*/ 1018903 w 2050869"/>
              <a:gd name="connsiteY2" fmla="*/ 3644537 h 3644537"/>
              <a:gd name="connsiteX3" fmla="*/ 2050869 w 2050869"/>
              <a:gd name="connsiteY3" fmla="*/ 836023 h 3644537"/>
              <a:gd name="connsiteX4" fmla="*/ 1031966 w 2050869"/>
              <a:gd name="connsiteY4" fmla="*/ 0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869" h="3644537">
                <a:moveTo>
                  <a:pt x="1031966" y="0"/>
                </a:moveTo>
                <a:lnTo>
                  <a:pt x="0" y="2769326"/>
                </a:lnTo>
                <a:lnTo>
                  <a:pt x="1018903" y="3644537"/>
                </a:lnTo>
                <a:lnTo>
                  <a:pt x="2050869" y="836023"/>
                </a:lnTo>
                <a:lnTo>
                  <a:pt x="1031966" y="0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8" name="Прямая со стрелкой 117"/>
          <p:cNvCxnSpPr/>
          <p:nvPr/>
        </p:nvCxnSpPr>
        <p:spPr>
          <a:xfrm rot="10800000">
            <a:off x="3643306" y="5143512"/>
            <a:ext cx="4214842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олилиния 111"/>
          <p:cNvSpPr/>
          <p:nvPr/>
        </p:nvSpPr>
        <p:spPr>
          <a:xfrm>
            <a:off x="2299063" y="1500173"/>
            <a:ext cx="3558821" cy="1373655"/>
          </a:xfrm>
          <a:custGeom>
            <a:avLst/>
            <a:gdLst>
              <a:gd name="connsiteX0" fmla="*/ 0 w 3579223"/>
              <a:gd name="connsiteY0" fmla="*/ 522514 h 1423852"/>
              <a:gd name="connsiteX1" fmla="*/ 1005840 w 3579223"/>
              <a:gd name="connsiteY1" fmla="*/ 1423852 h 1423852"/>
              <a:gd name="connsiteX2" fmla="*/ 2560320 w 3579223"/>
              <a:gd name="connsiteY2" fmla="*/ 1254034 h 1423852"/>
              <a:gd name="connsiteX3" fmla="*/ 3579223 w 3579223"/>
              <a:gd name="connsiteY3" fmla="*/ 0 h 1423852"/>
              <a:gd name="connsiteX4" fmla="*/ 0 w 3579223"/>
              <a:gd name="connsiteY4" fmla="*/ 522514 h 142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9223" h="1423852">
                <a:moveTo>
                  <a:pt x="0" y="522514"/>
                </a:moveTo>
                <a:lnTo>
                  <a:pt x="1005840" y="1423852"/>
                </a:lnTo>
                <a:lnTo>
                  <a:pt x="2560320" y="1254034"/>
                </a:lnTo>
                <a:lnTo>
                  <a:pt x="3579223" y="0"/>
                </a:lnTo>
                <a:lnTo>
                  <a:pt x="0" y="52251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267097" y="4271554"/>
            <a:ext cx="3788229" cy="1397726"/>
          </a:xfrm>
          <a:custGeom>
            <a:avLst/>
            <a:gdLst>
              <a:gd name="connsiteX0" fmla="*/ 0 w 3788229"/>
              <a:gd name="connsiteY0" fmla="*/ 483326 h 1397726"/>
              <a:gd name="connsiteX1" fmla="*/ 1005840 w 3788229"/>
              <a:gd name="connsiteY1" fmla="*/ 1397726 h 1397726"/>
              <a:gd name="connsiteX2" fmla="*/ 2586446 w 3788229"/>
              <a:gd name="connsiteY2" fmla="*/ 1175657 h 1397726"/>
              <a:gd name="connsiteX3" fmla="*/ 3788229 w 3788229"/>
              <a:gd name="connsiteY3" fmla="*/ 0 h 1397726"/>
              <a:gd name="connsiteX4" fmla="*/ 0 w 3788229"/>
              <a:gd name="connsiteY4" fmla="*/ 483326 h 13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229" h="1397726">
                <a:moveTo>
                  <a:pt x="0" y="483326"/>
                </a:moveTo>
                <a:lnTo>
                  <a:pt x="1005840" y="1397726"/>
                </a:lnTo>
                <a:lnTo>
                  <a:pt x="2586446" y="1175657"/>
                </a:lnTo>
                <a:lnTo>
                  <a:pt x="3788229" y="0"/>
                </a:lnTo>
                <a:lnTo>
                  <a:pt x="0" y="483326"/>
                </a:lnTo>
                <a:close/>
              </a:path>
            </a:pathLst>
          </a:custGeom>
          <a:solidFill>
            <a:schemeClr val="accent3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5400000">
            <a:off x="4127501" y="2444739"/>
            <a:ext cx="2714644" cy="82551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86578" y="2714620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latin typeface="Calibri"/>
              </a:rPr>
              <a:t>α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16" y="56435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latin typeface="Calibri"/>
              </a:rPr>
              <a:t>β</a:t>
            </a:r>
            <a:endParaRPr lang="ru-RU" sz="3600" b="1" i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2214546" y="19288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572396" y="5000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latin typeface="Calibri"/>
              </a:rPr>
              <a:t>α</a:t>
            </a:r>
            <a:endParaRPr lang="ru-RU" sz="3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429652" y="500042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latin typeface="Calibri"/>
              </a:rPr>
              <a:t>β</a:t>
            </a:r>
            <a:endParaRPr lang="ru-RU" sz="36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50004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Calibri"/>
              </a:rPr>
              <a:t>||</a:t>
            </a:r>
            <a:endParaRPr lang="ru-RU" sz="3200" b="1" i="1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3214678" y="278605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786314" y="264318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786446" y="1428736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85918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4612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857884" y="114298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1214414" y="471488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214546" y="557214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000628" y="421481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786182" y="5357826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2910" y="435769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57356" y="57150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1433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4021420" y="2050754"/>
            <a:ext cx="142876" cy="147060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16" idx="3"/>
          </p:cNvCxnSpPr>
          <p:nvPr/>
        </p:nvCxnSpPr>
        <p:spPr>
          <a:xfrm rot="5400000" flipH="1" flipV="1">
            <a:off x="4750595" y="1657845"/>
            <a:ext cx="1163932" cy="949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16" idx="2"/>
          </p:cNvCxnSpPr>
          <p:nvPr/>
        </p:nvCxnSpPr>
        <p:spPr>
          <a:xfrm flipV="1">
            <a:off x="2285984" y="1500174"/>
            <a:ext cx="3500462" cy="52420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29190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67" name="Прямая соединительная линия 66"/>
          <p:cNvCxnSpPr>
            <a:endCxn id="23" idx="2"/>
          </p:cNvCxnSpPr>
          <p:nvPr/>
        </p:nvCxnSpPr>
        <p:spPr>
          <a:xfrm>
            <a:off x="1285852" y="4786322"/>
            <a:ext cx="928694" cy="8572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25" idx="3"/>
          </p:cNvCxnSpPr>
          <p:nvPr/>
        </p:nvCxnSpPr>
        <p:spPr>
          <a:xfrm flipV="1">
            <a:off x="2285984" y="5479778"/>
            <a:ext cx="1521122" cy="1638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929058" y="4286256"/>
            <a:ext cx="1143008" cy="112208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22" idx="7"/>
          </p:cNvCxnSpPr>
          <p:nvPr/>
        </p:nvCxnSpPr>
        <p:spPr>
          <a:xfrm rot="5400000" flipH="1" flipV="1">
            <a:off x="2979440" y="2643182"/>
            <a:ext cx="449552" cy="373570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3857620" y="2714620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428596" y="500042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ABCDA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B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C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D</a:t>
            </a:r>
            <a:r>
              <a:rPr lang="en-US" sz="2800" b="1" i="1" dirty="0" smtClean="0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- </a:t>
            </a:r>
            <a:r>
              <a:rPr lang="ru-RU" sz="4000" b="1" i="1" dirty="0" smtClean="0">
                <a:solidFill>
                  <a:srgbClr val="FF0000"/>
                </a:solidFill>
                <a:latin typeface="Bookman Old Style" pitchFamily="18" charset="0"/>
              </a:rPr>
              <a:t>призма</a:t>
            </a:r>
            <a:endParaRPr lang="ru-RU" sz="40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114" name="Прямая со стрелкой 113"/>
          <p:cNvCxnSpPr/>
          <p:nvPr/>
        </p:nvCxnSpPr>
        <p:spPr>
          <a:xfrm rot="10800000">
            <a:off x="4929190" y="1785926"/>
            <a:ext cx="3500462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215074" y="1142984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Верхнее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основание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500694" y="4572008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Нижнее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основание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122" name="Прямая со стрелкой 121"/>
          <p:cNvCxnSpPr/>
          <p:nvPr/>
        </p:nvCxnSpPr>
        <p:spPr>
          <a:xfrm rot="10800000">
            <a:off x="4357686" y="4143380"/>
            <a:ext cx="3643338" cy="158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715008" y="3643314"/>
            <a:ext cx="2571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Боковое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ребро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14282" y="1928802"/>
            <a:ext cx="228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Боковая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грань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4" name="Дуга 133"/>
          <p:cNvSpPr/>
          <p:nvPr/>
        </p:nvSpPr>
        <p:spPr>
          <a:xfrm rot="5400000">
            <a:off x="3393273" y="750075"/>
            <a:ext cx="857256" cy="5072098"/>
          </a:xfrm>
          <a:prstGeom prst="arc">
            <a:avLst>
              <a:gd name="adj1" fmla="val 15865772"/>
              <a:gd name="adj2" fmla="val 5639213"/>
            </a:avLst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6" name="Прямая со стрелкой 135"/>
          <p:cNvCxnSpPr/>
          <p:nvPr/>
        </p:nvCxnSpPr>
        <p:spPr>
          <a:xfrm rot="10800000">
            <a:off x="5715008" y="3000372"/>
            <a:ext cx="285752" cy="71438"/>
          </a:xfrm>
          <a:prstGeom prst="straightConnector1">
            <a:avLst/>
          </a:prstGeom>
          <a:ln w="635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072198" y="2071678"/>
            <a:ext cx="30718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Боковая</a:t>
            </a: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поверхность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27" grpId="0" animBg="1"/>
      <p:bldP spid="112" grpId="0" animBg="1"/>
      <p:bldP spid="117" grpId="0" animBg="1"/>
      <p:bldP spid="6" grpId="0"/>
      <p:bldP spid="6" grpId="1"/>
      <p:bldP spid="7" grpId="0"/>
      <p:bldP spid="7" grpId="1"/>
      <p:bldP spid="8" grpId="0" animBg="1"/>
      <p:bldP spid="10" grpId="0"/>
      <p:bldP spid="11" grpId="0"/>
      <p:bldP spid="14" grpId="0" animBg="1"/>
      <p:bldP spid="15" grpId="0" animBg="1"/>
      <p:bldP spid="16" grpId="0" animBg="1"/>
      <p:bldP spid="18" grpId="0"/>
      <p:bldP spid="19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65" grpId="0"/>
      <p:bldP spid="110" grpId="0"/>
      <p:bldP spid="116" grpId="0"/>
      <p:bldP spid="119" grpId="0"/>
      <p:bldP spid="124" grpId="0"/>
      <p:bldP spid="132" grpId="0"/>
      <p:bldP spid="134" grpId="0" animBg="1"/>
      <p:bldP spid="1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Полилиния 126"/>
          <p:cNvSpPr/>
          <p:nvPr/>
        </p:nvSpPr>
        <p:spPr>
          <a:xfrm>
            <a:off x="1254034" y="2011680"/>
            <a:ext cx="2050869" cy="3644537"/>
          </a:xfrm>
          <a:custGeom>
            <a:avLst/>
            <a:gdLst>
              <a:gd name="connsiteX0" fmla="*/ 1031966 w 2050869"/>
              <a:gd name="connsiteY0" fmla="*/ 0 h 3644537"/>
              <a:gd name="connsiteX1" fmla="*/ 0 w 2050869"/>
              <a:gd name="connsiteY1" fmla="*/ 2769326 h 3644537"/>
              <a:gd name="connsiteX2" fmla="*/ 1018903 w 2050869"/>
              <a:gd name="connsiteY2" fmla="*/ 3644537 h 3644537"/>
              <a:gd name="connsiteX3" fmla="*/ 2050869 w 2050869"/>
              <a:gd name="connsiteY3" fmla="*/ 836023 h 3644537"/>
              <a:gd name="connsiteX4" fmla="*/ 1031966 w 2050869"/>
              <a:gd name="connsiteY4" fmla="*/ 0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0869" h="3644537">
                <a:moveTo>
                  <a:pt x="1031966" y="0"/>
                </a:moveTo>
                <a:lnTo>
                  <a:pt x="0" y="2769326"/>
                </a:lnTo>
                <a:lnTo>
                  <a:pt x="1018903" y="3644537"/>
                </a:lnTo>
                <a:lnTo>
                  <a:pt x="2050869" y="836023"/>
                </a:lnTo>
                <a:lnTo>
                  <a:pt x="1031966" y="0"/>
                </a:lnTo>
                <a:close/>
              </a:path>
            </a:pathLst>
          </a:cu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642942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2285984" y="2857496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357422" y="1928802"/>
            <a:ext cx="857256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1267097" y="1972491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Полилиния 111"/>
          <p:cNvSpPr/>
          <p:nvPr/>
        </p:nvSpPr>
        <p:spPr>
          <a:xfrm>
            <a:off x="2299063" y="1500173"/>
            <a:ext cx="3558821" cy="1373655"/>
          </a:xfrm>
          <a:custGeom>
            <a:avLst/>
            <a:gdLst>
              <a:gd name="connsiteX0" fmla="*/ 0 w 3579223"/>
              <a:gd name="connsiteY0" fmla="*/ 522514 h 1423852"/>
              <a:gd name="connsiteX1" fmla="*/ 1005840 w 3579223"/>
              <a:gd name="connsiteY1" fmla="*/ 1423852 h 1423852"/>
              <a:gd name="connsiteX2" fmla="*/ 2560320 w 3579223"/>
              <a:gd name="connsiteY2" fmla="*/ 1254034 h 1423852"/>
              <a:gd name="connsiteX3" fmla="*/ 3579223 w 3579223"/>
              <a:gd name="connsiteY3" fmla="*/ 0 h 1423852"/>
              <a:gd name="connsiteX4" fmla="*/ 0 w 3579223"/>
              <a:gd name="connsiteY4" fmla="*/ 522514 h 1423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9223" h="1423852">
                <a:moveTo>
                  <a:pt x="0" y="522514"/>
                </a:moveTo>
                <a:lnTo>
                  <a:pt x="1005840" y="1423852"/>
                </a:lnTo>
                <a:lnTo>
                  <a:pt x="2560320" y="1254034"/>
                </a:lnTo>
                <a:lnTo>
                  <a:pt x="3579223" y="0"/>
                </a:lnTo>
                <a:lnTo>
                  <a:pt x="0" y="52251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олилиния 116"/>
          <p:cNvSpPr/>
          <p:nvPr/>
        </p:nvSpPr>
        <p:spPr>
          <a:xfrm>
            <a:off x="1267097" y="4271554"/>
            <a:ext cx="3788229" cy="1397726"/>
          </a:xfrm>
          <a:custGeom>
            <a:avLst/>
            <a:gdLst>
              <a:gd name="connsiteX0" fmla="*/ 0 w 3788229"/>
              <a:gd name="connsiteY0" fmla="*/ 483326 h 1397726"/>
              <a:gd name="connsiteX1" fmla="*/ 1005840 w 3788229"/>
              <a:gd name="connsiteY1" fmla="*/ 1397726 h 1397726"/>
              <a:gd name="connsiteX2" fmla="*/ 2586446 w 3788229"/>
              <a:gd name="connsiteY2" fmla="*/ 1175657 h 1397726"/>
              <a:gd name="connsiteX3" fmla="*/ 3788229 w 3788229"/>
              <a:gd name="connsiteY3" fmla="*/ 0 h 1397726"/>
              <a:gd name="connsiteX4" fmla="*/ 0 w 3788229"/>
              <a:gd name="connsiteY4" fmla="*/ 483326 h 13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88229" h="1397726">
                <a:moveTo>
                  <a:pt x="0" y="483326"/>
                </a:moveTo>
                <a:lnTo>
                  <a:pt x="1005840" y="1397726"/>
                </a:lnTo>
                <a:lnTo>
                  <a:pt x="2586446" y="1175657"/>
                </a:lnTo>
                <a:lnTo>
                  <a:pt x="3788229" y="0"/>
                </a:lnTo>
                <a:lnTo>
                  <a:pt x="0" y="483326"/>
                </a:lnTo>
                <a:close/>
              </a:path>
            </a:pathLst>
          </a:custGeom>
          <a:solidFill>
            <a:schemeClr val="accent3">
              <a:lumMod val="7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5400000">
            <a:off x="4127501" y="2444739"/>
            <a:ext cx="2714644" cy="82551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2214546" y="19288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214678" y="278605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786314" y="264318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786446" y="1428736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85918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4612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5929322" y="100010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1214414" y="471488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214546" y="557214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000628" y="421481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786182" y="5357826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642910" y="435769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1857356" y="57150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072066" y="414338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4021420" y="2050754"/>
            <a:ext cx="142876" cy="147060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16" idx="3"/>
          </p:cNvCxnSpPr>
          <p:nvPr/>
        </p:nvCxnSpPr>
        <p:spPr>
          <a:xfrm rot="5400000" flipH="1" flipV="1">
            <a:off x="4750595" y="1657845"/>
            <a:ext cx="1163932" cy="9496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16" idx="2"/>
          </p:cNvCxnSpPr>
          <p:nvPr/>
        </p:nvCxnSpPr>
        <p:spPr>
          <a:xfrm flipV="1">
            <a:off x="2285984" y="1500174"/>
            <a:ext cx="3500462" cy="52420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929190" y="23574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67" name="Прямая соединительная линия 66"/>
          <p:cNvCxnSpPr>
            <a:endCxn id="23" idx="2"/>
          </p:cNvCxnSpPr>
          <p:nvPr/>
        </p:nvCxnSpPr>
        <p:spPr>
          <a:xfrm>
            <a:off x="1285852" y="4786322"/>
            <a:ext cx="928694" cy="8572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25" idx="3"/>
          </p:cNvCxnSpPr>
          <p:nvPr/>
        </p:nvCxnSpPr>
        <p:spPr>
          <a:xfrm flipV="1">
            <a:off x="2285984" y="5479778"/>
            <a:ext cx="1521122" cy="1638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3929058" y="4286256"/>
            <a:ext cx="1143008" cy="112208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22" idx="7"/>
          </p:cNvCxnSpPr>
          <p:nvPr/>
        </p:nvCxnSpPr>
        <p:spPr>
          <a:xfrm rot="5400000" flipH="1" flipV="1">
            <a:off x="2979440" y="2643182"/>
            <a:ext cx="449552" cy="373570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H="1">
            <a:off x="3857620" y="2714620"/>
            <a:ext cx="1018903" cy="2782389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214282" y="785794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Виды призм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00628" y="4429132"/>
            <a:ext cx="39291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Наклонная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призма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5857892"/>
            <a:ext cx="98584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Боковые грани- параллелограммы</a:t>
            </a:r>
          </a:p>
          <a:p>
            <a:pPr algn="ctr"/>
            <a:endParaRPr lang="ru-RU" sz="4400" b="1" i="1" dirty="0" smtClean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65722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0" name="Полилиния 119"/>
          <p:cNvSpPr/>
          <p:nvPr/>
        </p:nvSpPr>
        <p:spPr>
          <a:xfrm>
            <a:off x="2259874" y="4794069"/>
            <a:ext cx="4023360" cy="1084217"/>
          </a:xfrm>
          <a:custGeom>
            <a:avLst/>
            <a:gdLst>
              <a:gd name="connsiteX0" fmla="*/ 0 w 4023360"/>
              <a:gd name="connsiteY0" fmla="*/ 156754 h 1084217"/>
              <a:gd name="connsiteX1" fmla="*/ 1097280 w 4023360"/>
              <a:gd name="connsiteY1" fmla="*/ 1084217 h 1084217"/>
              <a:gd name="connsiteX2" fmla="*/ 2795452 w 4023360"/>
              <a:gd name="connsiteY2" fmla="*/ 1058091 h 1084217"/>
              <a:gd name="connsiteX3" fmla="*/ 4023360 w 4023360"/>
              <a:gd name="connsiteY3" fmla="*/ 0 h 1084217"/>
              <a:gd name="connsiteX4" fmla="*/ 0 w 4023360"/>
              <a:gd name="connsiteY4" fmla="*/ 156754 h 108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360" h="1084217">
                <a:moveTo>
                  <a:pt x="0" y="156754"/>
                </a:moveTo>
                <a:lnTo>
                  <a:pt x="1097280" y="1084217"/>
                </a:lnTo>
                <a:lnTo>
                  <a:pt x="2795452" y="1058091"/>
                </a:lnTo>
                <a:lnTo>
                  <a:pt x="4023360" y="0"/>
                </a:lnTo>
                <a:lnTo>
                  <a:pt x="0" y="156754"/>
                </a:lnTo>
                <a:close/>
              </a:path>
            </a:pathLst>
          </a:custGeom>
          <a:solidFill>
            <a:srgbClr val="00B0F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олилиния 120"/>
          <p:cNvSpPr/>
          <p:nvPr/>
        </p:nvSpPr>
        <p:spPr>
          <a:xfrm>
            <a:off x="2259874" y="2011680"/>
            <a:ext cx="1084217" cy="3879669"/>
          </a:xfrm>
          <a:custGeom>
            <a:avLst/>
            <a:gdLst>
              <a:gd name="connsiteX0" fmla="*/ 39189 w 1084217"/>
              <a:gd name="connsiteY0" fmla="*/ 0 h 3879669"/>
              <a:gd name="connsiteX1" fmla="*/ 0 w 1084217"/>
              <a:gd name="connsiteY1" fmla="*/ 2939143 h 3879669"/>
              <a:gd name="connsiteX2" fmla="*/ 1084217 w 1084217"/>
              <a:gd name="connsiteY2" fmla="*/ 3879669 h 3879669"/>
              <a:gd name="connsiteX3" fmla="*/ 1045029 w 1084217"/>
              <a:gd name="connsiteY3" fmla="*/ 836023 h 3879669"/>
              <a:gd name="connsiteX4" fmla="*/ 39189 w 1084217"/>
              <a:gd name="connsiteY4" fmla="*/ 0 h 387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4217" h="3879669">
                <a:moveTo>
                  <a:pt x="39189" y="0"/>
                </a:moveTo>
                <a:lnTo>
                  <a:pt x="0" y="2939143"/>
                </a:lnTo>
                <a:lnTo>
                  <a:pt x="1084217" y="3879669"/>
                </a:lnTo>
                <a:lnTo>
                  <a:pt x="1045029" y="836023"/>
                </a:lnTo>
                <a:lnTo>
                  <a:pt x="39189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олилиния 118"/>
          <p:cNvSpPr/>
          <p:nvPr/>
        </p:nvSpPr>
        <p:spPr>
          <a:xfrm>
            <a:off x="2286000" y="1933303"/>
            <a:ext cx="4023360" cy="914400"/>
          </a:xfrm>
          <a:custGeom>
            <a:avLst/>
            <a:gdLst>
              <a:gd name="connsiteX0" fmla="*/ 0 w 4023360"/>
              <a:gd name="connsiteY0" fmla="*/ 52251 h 914400"/>
              <a:gd name="connsiteX1" fmla="*/ 992777 w 4023360"/>
              <a:gd name="connsiteY1" fmla="*/ 914400 h 914400"/>
              <a:gd name="connsiteX2" fmla="*/ 2743200 w 4023360"/>
              <a:gd name="connsiteY2" fmla="*/ 914400 h 914400"/>
              <a:gd name="connsiteX3" fmla="*/ 4023360 w 4023360"/>
              <a:gd name="connsiteY3" fmla="*/ 0 h 914400"/>
              <a:gd name="connsiteX4" fmla="*/ 0 w 4023360"/>
              <a:gd name="connsiteY4" fmla="*/ 52251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360" h="914400">
                <a:moveTo>
                  <a:pt x="0" y="52251"/>
                </a:moveTo>
                <a:lnTo>
                  <a:pt x="992777" y="914400"/>
                </a:lnTo>
                <a:lnTo>
                  <a:pt x="2743200" y="914400"/>
                </a:lnTo>
                <a:lnTo>
                  <a:pt x="4023360" y="0"/>
                </a:lnTo>
                <a:lnTo>
                  <a:pt x="0" y="52251"/>
                </a:lnTo>
                <a:close/>
              </a:path>
            </a:pathLst>
          </a:custGeom>
          <a:solidFill>
            <a:schemeClr val="accent3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6200000" flipH="1">
            <a:off x="1866742" y="4367080"/>
            <a:ext cx="2928958" cy="526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2357422" y="1928802"/>
            <a:ext cx="857256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795172" y="3491052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>
            <a:endCxn id="17" idx="0"/>
          </p:cNvCxnSpPr>
          <p:nvPr/>
        </p:nvCxnSpPr>
        <p:spPr>
          <a:xfrm rot="5400000">
            <a:off x="4893471" y="3321843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2214546" y="192880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214678" y="278605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4929190" y="278605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215074" y="185736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215074" y="471488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85918" y="16430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4612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14942" y="57864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57950" y="16430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2214546" y="485776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5000628" y="578645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3286116" y="578645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571604" y="464344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14612" y="578645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450057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50" name="Прямая соединительная линия 49"/>
          <p:cNvCxnSpPr>
            <a:stCxn id="14" idx="6"/>
          </p:cNvCxnSpPr>
          <p:nvPr/>
        </p:nvCxnSpPr>
        <p:spPr>
          <a:xfrm>
            <a:off x="3357554" y="2857496"/>
            <a:ext cx="164307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357422" y="1928802"/>
            <a:ext cx="3929090" cy="241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43504" y="271462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285984" y="5000636"/>
            <a:ext cx="1000132" cy="8572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3428992" y="5857892"/>
            <a:ext cx="1571636" cy="209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endCxn id="16" idx="7"/>
          </p:cNvCxnSpPr>
          <p:nvPr/>
        </p:nvCxnSpPr>
        <p:spPr>
          <a:xfrm flipV="1">
            <a:off x="5000628" y="1878288"/>
            <a:ext cx="1336398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endCxn id="17" idx="2"/>
          </p:cNvCxnSpPr>
          <p:nvPr/>
        </p:nvCxnSpPr>
        <p:spPr>
          <a:xfrm flipV="1">
            <a:off x="2214546" y="4786322"/>
            <a:ext cx="4000528" cy="163800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16200000" flipH="1">
            <a:off x="3598201" y="4331361"/>
            <a:ext cx="2857520" cy="526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214282" y="785794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Виды призм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72036" y="357166"/>
            <a:ext cx="35719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Прямая</a:t>
            </a: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призма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52" name="Прямая соединительная линия 51"/>
          <p:cNvCxnSpPr>
            <a:endCxn id="17" idx="3"/>
          </p:cNvCxnSpPr>
          <p:nvPr/>
        </p:nvCxnSpPr>
        <p:spPr>
          <a:xfrm flipV="1">
            <a:off x="5000628" y="4836836"/>
            <a:ext cx="1235370" cy="104198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14282" y="6211669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Боковые грани- прямоугольники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rot="10800000" flipV="1">
            <a:off x="6286512" y="3714752"/>
            <a:ext cx="2857488" cy="161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357158" y="257174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5" name="TextBox 124"/>
          <p:cNvSpPr txBox="1"/>
          <p:nvPr/>
        </p:nvSpPr>
        <p:spPr>
          <a:xfrm>
            <a:off x="6715140" y="2643182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Боковое</a:t>
            </a:r>
          </a:p>
          <a:p>
            <a:r>
              <a:rPr lang="ru-RU" sz="3200" b="1" i="1" dirty="0">
                <a:solidFill>
                  <a:srgbClr val="FF0000"/>
                </a:solidFill>
                <a:latin typeface="Bookman Old Style" pitchFamily="18" charset="0"/>
              </a:rPr>
              <a:t>р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ебро и  высота</a:t>
            </a:r>
            <a:endParaRPr lang="ru-RU" sz="32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07" grpId="0"/>
      <p:bldP spid="1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олилиния 79"/>
          <p:cNvSpPr/>
          <p:nvPr/>
        </p:nvSpPr>
        <p:spPr>
          <a:xfrm>
            <a:off x="783771" y="5003074"/>
            <a:ext cx="3683726" cy="992777"/>
          </a:xfrm>
          <a:custGeom>
            <a:avLst/>
            <a:gdLst>
              <a:gd name="connsiteX0" fmla="*/ 0 w 3683726"/>
              <a:gd name="connsiteY0" fmla="*/ 143692 h 992777"/>
              <a:gd name="connsiteX1" fmla="*/ 1907178 w 3683726"/>
              <a:gd name="connsiteY1" fmla="*/ 992777 h 992777"/>
              <a:gd name="connsiteX2" fmla="*/ 3683726 w 3683726"/>
              <a:gd name="connsiteY2" fmla="*/ 0 h 992777"/>
              <a:gd name="connsiteX3" fmla="*/ 0 w 3683726"/>
              <a:gd name="connsiteY3" fmla="*/ 143692 h 99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726" h="992777">
                <a:moveTo>
                  <a:pt x="0" y="143692"/>
                </a:moveTo>
                <a:lnTo>
                  <a:pt x="1907178" y="992777"/>
                </a:lnTo>
                <a:lnTo>
                  <a:pt x="3683726" y="0"/>
                </a:lnTo>
                <a:lnTo>
                  <a:pt x="0" y="143692"/>
                </a:lnTo>
                <a:close/>
              </a:path>
            </a:pathLst>
          </a:custGeom>
          <a:gradFill flip="none" rotWithShape="1">
            <a:gsLst>
              <a:gs pos="0">
                <a:srgbClr val="5E9EFF">
                  <a:alpha val="14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олилиния 78"/>
          <p:cNvSpPr/>
          <p:nvPr/>
        </p:nvSpPr>
        <p:spPr>
          <a:xfrm>
            <a:off x="770709" y="2142309"/>
            <a:ext cx="3749040" cy="1058091"/>
          </a:xfrm>
          <a:custGeom>
            <a:avLst/>
            <a:gdLst>
              <a:gd name="connsiteX0" fmla="*/ 39188 w 3749040"/>
              <a:gd name="connsiteY0" fmla="*/ 39188 h 1058091"/>
              <a:gd name="connsiteX1" fmla="*/ 1933302 w 3749040"/>
              <a:gd name="connsiteY1" fmla="*/ 1058091 h 1058091"/>
              <a:gd name="connsiteX2" fmla="*/ 3749040 w 3749040"/>
              <a:gd name="connsiteY2" fmla="*/ 0 h 1058091"/>
              <a:gd name="connsiteX3" fmla="*/ 0 w 3749040"/>
              <a:gd name="connsiteY3" fmla="*/ 0 h 1058091"/>
              <a:gd name="connsiteX4" fmla="*/ 0 w 3749040"/>
              <a:gd name="connsiteY4" fmla="*/ 0 h 1058091"/>
              <a:gd name="connsiteX5" fmla="*/ 0 w 3749040"/>
              <a:gd name="connsiteY5" fmla="*/ 0 h 1058091"/>
              <a:gd name="connsiteX6" fmla="*/ 0 w 3749040"/>
              <a:gd name="connsiteY6" fmla="*/ 0 h 105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49040" h="1058091">
                <a:moveTo>
                  <a:pt x="39188" y="39188"/>
                </a:moveTo>
                <a:lnTo>
                  <a:pt x="1933302" y="1058091"/>
                </a:lnTo>
                <a:lnTo>
                  <a:pt x="374904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  <a:alpha val="1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642942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857224" y="2214554"/>
            <a:ext cx="1857388" cy="100013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-705026" y="3633928"/>
            <a:ext cx="3000396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4394199" y="267810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4429124" y="207167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85720" y="171448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17859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786050" y="592933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8429652" y="64291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D</a:t>
            </a:r>
            <a:endParaRPr lang="ru-RU" sz="2800" b="1" i="1" dirty="0"/>
          </a:p>
        </p:txBody>
      </p:sp>
      <p:sp>
        <p:nvSpPr>
          <p:cNvPr id="23" name="Блок-схема: узел 22"/>
          <p:cNvSpPr/>
          <p:nvPr/>
        </p:nvSpPr>
        <p:spPr>
          <a:xfrm>
            <a:off x="4357686" y="492919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2643174" y="592933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42844" y="485776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0" y="47148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8643966" y="421481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D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6572264" y="2071678"/>
            <a:ext cx="1592560" cy="2092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785786" y="2143116"/>
            <a:ext cx="3714776" cy="241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786050" y="3143248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857224" y="5143512"/>
            <a:ext cx="1857388" cy="8572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V="1">
            <a:off x="2714612" y="5000636"/>
            <a:ext cx="1785950" cy="102105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V="1">
            <a:off x="2714612" y="2214554"/>
            <a:ext cx="1746037" cy="100677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857224" y="5072074"/>
            <a:ext cx="3500462" cy="92362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3062416" y="3562490"/>
            <a:ext cx="2857520" cy="187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9001156" y="6143644"/>
            <a:ext cx="142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214282" y="785794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Виды призм</a:t>
            </a:r>
            <a:endParaRPr lang="ru-RU" sz="4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5786446" y="857232"/>
            <a:ext cx="1521122" cy="4286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олилиния 81"/>
          <p:cNvSpPr/>
          <p:nvPr/>
        </p:nvSpPr>
        <p:spPr>
          <a:xfrm>
            <a:off x="785786" y="2143116"/>
            <a:ext cx="1959428" cy="3870030"/>
          </a:xfrm>
          <a:custGeom>
            <a:avLst/>
            <a:gdLst>
              <a:gd name="connsiteX0" fmla="*/ 52251 w 1959428"/>
              <a:gd name="connsiteY0" fmla="*/ 0 h 3870030"/>
              <a:gd name="connsiteX1" fmla="*/ 39188 w 1959428"/>
              <a:gd name="connsiteY1" fmla="*/ 3030583 h 3870030"/>
              <a:gd name="connsiteX2" fmla="*/ 1933303 w 1959428"/>
              <a:gd name="connsiteY2" fmla="*/ 3866606 h 3870030"/>
              <a:gd name="connsiteX3" fmla="*/ 1933303 w 1959428"/>
              <a:gd name="connsiteY3" fmla="*/ 3840480 h 3870030"/>
              <a:gd name="connsiteX4" fmla="*/ 1959428 w 1959428"/>
              <a:gd name="connsiteY4" fmla="*/ 1097280 h 3870030"/>
              <a:gd name="connsiteX5" fmla="*/ 0 w 1959428"/>
              <a:gd name="connsiteY5" fmla="*/ 52251 h 3870030"/>
              <a:gd name="connsiteX6" fmla="*/ 0 w 1959428"/>
              <a:gd name="connsiteY6" fmla="*/ 52251 h 3870030"/>
              <a:gd name="connsiteX7" fmla="*/ 0 w 1959428"/>
              <a:gd name="connsiteY7" fmla="*/ 52251 h 38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9428" h="3870030">
                <a:moveTo>
                  <a:pt x="52251" y="0"/>
                </a:moveTo>
                <a:cubicBezTo>
                  <a:pt x="47897" y="1010194"/>
                  <a:pt x="43542" y="2020389"/>
                  <a:pt x="39188" y="3030583"/>
                </a:cubicBezTo>
                <a:lnTo>
                  <a:pt x="1933303" y="3866606"/>
                </a:lnTo>
                <a:cubicBezTo>
                  <a:pt x="1941310" y="3870030"/>
                  <a:pt x="1933303" y="3849189"/>
                  <a:pt x="1933303" y="3840480"/>
                </a:cubicBezTo>
                <a:lnTo>
                  <a:pt x="1959428" y="1097280"/>
                </a:lnTo>
                <a:lnTo>
                  <a:pt x="0" y="52251"/>
                </a:lnTo>
                <a:lnTo>
                  <a:pt x="0" y="52251"/>
                </a:lnTo>
                <a:lnTo>
                  <a:pt x="0" y="52251"/>
                </a:lnTo>
              </a:path>
            </a:pathLst>
          </a:custGeom>
          <a:solidFill>
            <a:schemeClr val="accent4">
              <a:lumMod val="60000"/>
              <a:lumOff val="40000"/>
              <a:alpha val="46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>
            <a:endCxn id="82" idx="3"/>
          </p:cNvCxnSpPr>
          <p:nvPr/>
        </p:nvCxnSpPr>
        <p:spPr>
          <a:xfrm rot="5400000">
            <a:off x="1377501" y="4627713"/>
            <a:ext cx="2697472" cy="1429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>
            <a:off x="714348" y="207167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714348" y="507207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643174" y="314324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rot="5400000">
            <a:off x="5180017" y="3463925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>
            <a:off x="6823091" y="3535363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>
            <a:off x="7394595" y="267810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5965835" y="2320917"/>
            <a:ext cx="2786082" cy="158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5786446" y="3643314"/>
            <a:ext cx="1521122" cy="428628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572264" y="4929198"/>
            <a:ext cx="1643074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5400000" flipH="1" flipV="1">
            <a:off x="8097719" y="1403479"/>
            <a:ext cx="806742" cy="57150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5750727" y="4107661"/>
            <a:ext cx="857256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7358082" y="3643314"/>
            <a:ext cx="1428760" cy="500066"/>
          </a:xfrm>
          <a:prstGeom prst="line">
            <a:avLst/>
          </a:prstGeom>
          <a:ln w="571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rot="16200000" flipH="1">
            <a:off x="5786446" y="1285860"/>
            <a:ext cx="785818" cy="78581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7358082" y="857232"/>
            <a:ext cx="1428760" cy="428628"/>
          </a:xfrm>
          <a:prstGeom prst="line">
            <a:avLst/>
          </a:prstGeom>
          <a:ln w="5715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5400000" flipH="1" flipV="1">
            <a:off x="8118643" y="4240075"/>
            <a:ext cx="785818" cy="5924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Полилиния 133"/>
          <p:cNvSpPr/>
          <p:nvPr/>
        </p:nvSpPr>
        <p:spPr>
          <a:xfrm>
            <a:off x="5786846" y="849086"/>
            <a:ext cx="3017520" cy="1240971"/>
          </a:xfrm>
          <a:custGeom>
            <a:avLst/>
            <a:gdLst>
              <a:gd name="connsiteX0" fmla="*/ 0 w 3017520"/>
              <a:gd name="connsiteY0" fmla="*/ 444137 h 1240971"/>
              <a:gd name="connsiteX1" fmla="*/ 783771 w 3017520"/>
              <a:gd name="connsiteY1" fmla="*/ 1214845 h 1240971"/>
              <a:gd name="connsiteX2" fmla="*/ 2416628 w 3017520"/>
              <a:gd name="connsiteY2" fmla="*/ 1240971 h 1240971"/>
              <a:gd name="connsiteX3" fmla="*/ 3017520 w 3017520"/>
              <a:gd name="connsiteY3" fmla="*/ 444137 h 1240971"/>
              <a:gd name="connsiteX4" fmla="*/ 1541417 w 3017520"/>
              <a:gd name="connsiteY4" fmla="*/ 0 h 1240971"/>
              <a:gd name="connsiteX5" fmla="*/ 0 w 3017520"/>
              <a:gd name="connsiteY5" fmla="*/ 444137 h 124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7520" h="1240971">
                <a:moveTo>
                  <a:pt x="0" y="444137"/>
                </a:moveTo>
                <a:lnTo>
                  <a:pt x="783771" y="1214845"/>
                </a:lnTo>
                <a:lnTo>
                  <a:pt x="2416628" y="1240971"/>
                </a:lnTo>
                <a:lnTo>
                  <a:pt x="3017520" y="444137"/>
                </a:lnTo>
                <a:lnTo>
                  <a:pt x="1541417" y="0"/>
                </a:lnTo>
                <a:lnTo>
                  <a:pt x="0" y="44413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6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олилиния 134"/>
          <p:cNvSpPr/>
          <p:nvPr/>
        </p:nvSpPr>
        <p:spPr>
          <a:xfrm>
            <a:off x="5812971" y="3605349"/>
            <a:ext cx="2978332" cy="1293222"/>
          </a:xfrm>
          <a:custGeom>
            <a:avLst/>
            <a:gdLst>
              <a:gd name="connsiteX0" fmla="*/ 0 w 2978332"/>
              <a:gd name="connsiteY0" fmla="*/ 470262 h 1293222"/>
              <a:gd name="connsiteX1" fmla="*/ 744583 w 2978332"/>
              <a:gd name="connsiteY1" fmla="*/ 1293222 h 1293222"/>
              <a:gd name="connsiteX2" fmla="*/ 2403566 w 2978332"/>
              <a:gd name="connsiteY2" fmla="*/ 1293222 h 1293222"/>
              <a:gd name="connsiteX3" fmla="*/ 2978332 w 2978332"/>
              <a:gd name="connsiteY3" fmla="*/ 509451 h 1293222"/>
              <a:gd name="connsiteX4" fmla="*/ 1528355 w 2978332"/>
              <a:gd name="connsiteY4" fmla="*/ 0 h 1293222"/>
              <a:gd name="connsiteX5" fmla="*/ 0 w 2978332"/>
              <a:gd name="connsiteY5" fmla="*/ 470262 h 1293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332" h="1293222">
                <a:moveTo>
                  <a:pt x="0" y="470262"/>
                </a:moveTo>
                <a:lnTo>
                  <a:pt x="744583" y="1293222"/>
                </a:lnTo>
                <a:lnTo>
                  <a:pt x="2403566" y="1293222"/>
                </a:lnTo>
                <a:lnTo>
                  <a:pt x="2978332" y="509451"/>
                </a:lnTo>
                <a:lnTo>
                  <a:pt x="1528355" y="0"/>
                </a:lnTo>
                <a:lnTo>
                  <a:pt x="0" y="470262"/>
                </a:lnTo>
                <a:close/>
              </a:path>
            </a:pathLst>
          </a:custGeom>
          <a:solidFill>
            <a:schemeClr val="accent4">
              <a:lumMod val="75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олилиния 135"/>
          <p:cNvSpPr/>
          <p:nvPr/>
        </p:nvSpPr>
        <p:spPr>
          <a:xfrm>
            <a:off x="5773783" y="1254034"/>
            <a:ext cx="809897" cy="3644537"/>
          </a:xfrm>
          <a:custGeom>
            <a:avLst/>
            <a:gdLst>
              <a:gd name="connsiteX0" fmla="*/ 0 w 809897"/>
              <a:gd name="connsiteY0" fmla="*/ 0 h 3644537"/>
              <a:gd name="connsiteX1" fmla="*/ 809897 w 809897"/>
              <a:gd name="connsiteY1" fmla="*/ 822960 h 3644537"/>
              <a:gd name="connsiteX2" fmla="*/ 796834 w 809897"/>
              <a:gd name="connsiteY2" fmla="*/ 3644537 h 3644537"/>
              <a:gd name="connsiteX3" fmla="*/ 26126 w 809897"/>
              <a:gd name="connsiteY3" fmla="*/ 2795452 h 3644537"/>
              <a:gd name="connsiteX4" fmla="*/ 0 w 809897"/>
              <a:gd name="connsiteY4" fmla="*/ 0 h 364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9897" h="3644537">
                <a:moveTo>
                  <a:pt x="0" y="0"/>
                </a:moveTo>
                <a:lnTo>
                  <a:pt x="809897" y="822960"/>
                </a:lnTo>
                <a:cubicBezTo>
                  <a:pt x="805543" y="1763486"/>
                  <a:pt x="801188" y="2704011"/>
                  <a:pt x="796834" y="3644537"/>
                </a:cubicBezTo>
                <a:lnTo>
                  <a:pt x="26126" y="27954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олилиния 136"/>
          <p:cNvSpPr/>
          <p:nvPr/>
        </p:nvSpPr>
        <p:spPr>
          <a:xfrm>
            <a:off x="8190411" y="1280160"/>
            <a:ext cx="587829" cy="3631474"/>
          </a:xfrm>
          <a:custGeom>
            <a:avLst/>
            <a:gdLst>
              <a:gd name="connsiteX0" fmla="*/ 0 w 587829"/>
              <a:gd name="connsiteY0" fmla="*/ 783771 h 3631474"/>
              <a:gd name="connsiteX1" fmla="*/ 587829 w 587829"/>
              <a:gd name="connsiteY1" fmla="*/ 0 h 3631474"/>
              <a:gd name="connsiteX2" fmla="*/ 587829 w 587829"/>
              <a:gd name="connsiteY2" fmla="*/ 2821577 h 3631474"/>
              <a:gd name="connsiteX3" fmla="*/ 13063 w 587829"/>
              <a:gd name="connsiteY3" fmla="*/ 3631474 h 3631474"/>
              <a:gd name="connsiteX4" fmla="*/ 0 w 587829"/>
              <a:gd name="connsiteY4" fmla="*/ 783771 h 363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7829" h="3631474">
                <a:moveTo>
                  <a:pt x="0" y="783771"/>
                </a:moveTo>
                <a:lnTo>
                  <a:pt x="587829" y="0"/>
                </a:lnTo>
                <a:lnTo>
                  <a:pt x="587829" y="2821577"/>
                </a:lnTo>
                <a:lnTo>
                  <a:pt x="13063" y="3631474"/>
                </a:lnTo>
                <a:cubicBezTo>
                  <a:pt x="8709" y="2682240"/>
                  <a:pt x="4354" y="1733005"/>
                  <a:pt x="0" y="78377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узел 87"/>
          <p:cNvSpPr/>
          <p:nvPr/>
        </p:nvSpPr>
        <p:spPr>
          <a:xfrm>
            <a:off x="7286644" y="78579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8715404" y="121442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715008" y="121442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узел 88"/>
          <p:cNvSpPr/>
          <p:nvPr/>
        </p:nvSpPr>
        <p:spPr>
          <a:xfrm>
            <a:off x="8143900" y="200024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Блок-схема: узел 86"/>
          <p:cNvSpPr/>
          <p:nvPr/>
        </p:nvSpPr>
        <p:spPr>
          <a:xfrm>
            <a:off x="6500826" y="200024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Блок-схема: узел 89"/>
          <p:cNvSpPr/>
          <p:nvPr/>
        </p:nvSpPr>
        <p:spPr>
          <a:xfrm>
            <a:off x="7286644" y="3500438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Блок-схема: узел 90"/>
          <p:cNvSpPr/>
          <p:nvPr/>
        </p:nvSpPr>
        <p:spPr>
          <a:xfrm>
            <a:off x="5715008" y="4000504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Блок-схема: узел 91"/>
          <p:cNvSpPr/>
          <p:nvPr/>
        </p:nvSpPr>
        <p:spPr>
          <a:xfrm>
            <a:off x="6500826" y="485776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Блок-схема: узел 137"/>
          <p:cNvSpPr/>
          <p:nvPr/>
        </p:nvSpPr>
        <p:spPr>
          <a:xfrm>
            <a:off x="8715404" y="4071942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Блок-схема: узел 96"/>
          <p:cNvSpPr/>
          <p:nvPr/>
        </p:nvSpPr>
        <p:spPr>
          <a:xfrm>
            <a:off x="8143900" y="4857760"/>
            <a:ext cx="142876" cy="142876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TextBox 138"/>
          <p:cNvSpPr txBox="1"/>
          <p:nvPr/>
        </p:nvSpPr>
        <p:spPr>
          <a:xfrm>
            <a:off x="7429520" y="42860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E</a:t>
            </a:r>
            <a:endParaRPr lang="ru-RU" sz="2800" b="1" i="1" dirty="0"/>
          </a:p>
        </p:txBody>
      </p:sp>
      <p:sp>
        <p:nvSpPr>
          <p:cNvPr id="140" name="TextBox 139"/>
          <p:cNvSpPr txBox="1"/>
          <p:nvPr/>
        </p:nvSpPr>
        <p:spPr>
          <a:xfrm>
            <a:off x="5143504" y="378619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141" name="TextBox 140"/>
          <p:cNvSpPr txBox="1"/>
          <p:nvPr/>
        </p:nvSpPr>
        <p:spPr>
          <a:xfrm>
            <a:off x="6500826" y="15716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142" name="TextBox 141"/>
          <p:cNvSpPr txBox="1"/>
          <p:nvPr/>
        </p:nvSpPr>
        <p:spPr>
          <a:xfrm>
            <a:off x="6215074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B</a:t>
            </a:r>
            <a:r>
              <a:rPr lang="en-US" sz="2400" b="1" i="1" dirty="0"/>
              <a:t>1</a:t>
            </a:r>
            <a:endParaRPr lang="ru-RU" sz="2800" b="1" i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7858148" y="157161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endParaRPr lang="ru-RU" sz="2800" b="1" i="1" dirty="0"/>
          </a:p>
        </p:txBody>
      </p:sp>
      <p:sp>
        <p:nvSpPr>
          <p:cNvPr id="144" name="TextBox 143"/>
          <p:cNvSpPr txBox="1"/>
          <p:nvPr/>
        </p:nvSpPr>
        <p:spPr>
          <a:xfrm>
            <a:off x="8001024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  <p:sp>
        <p:nvSpPr>
          <p:cNvPr id="145" name="TextBox 144"/>
          <p:cNvSpPr txBox="1"/>
          <p:nvPr/>
        </p:nvSpPr>
        <p:spPr>
          <a:xfrm>
            <a:off x="5286380" y="100010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</a:t>
            </a:r>
            <a:endParaRPr lang="ru-RU" sz="2800" b="1" i="1" dirty="0"/>
          </a:p>
        </p:txBody>
      </p:sp>
      <p:sp>
        <p:nvSpPr>
          <p:cNvPr id="147" name="TextBox 146"/>
          <p:cNvSpPr txBox="1"/>
          <p:nvPr/>
        </p:nvSpPr>
        <p:spPr>
          <a:xfrm>
            <a:off x="7429520" y="307181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E</a:t>
            </a:r>
            <a:r>
              <a:rPr lang="en-US" sz="2400" b="1" i="1" dirty="0" smtClean="0"/>
              <a:t>1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673</TotalTime>
  <Words>217</Words>
  <Application>Microsoft Office PowerPoint</Application>
  <PresentationFormat>Экран (4:3)</PresentationFormat>
  <Paragraphs>130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Прямая призма называется правильной, если её основания -  правильные многоугольники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69</cp:revision>
  <dcterms:created xsi:type="dcterms:W3CDTF">2012-04-15T10:29:57Z</dcterms:created>
  <dcterms:modified xsi:type="dcterms:W3CDTF">2012-06-27T16:16:03Z</dcterms:modified>
</cp:coreProperties>
</file>