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5" r:id="rId2"/>
    <p:sldId id="270" r:id="rId3"/>
    <p:sldId id="264" r:id="rId4"/>
    <p:sldId id="266" r:id="rId5"/>
    <p:sldId id="267" r:id="rId6"/>
    <p:sldId id="268" r:id="rId7"/>
    <p:sldId id="269" r:id="rId8"/>
    <p:sldId id="261" r:id="rId9"/>
    <p:sldId id="257" r:id="rId10"/>
    <p:sldId id="258" r:id="rId11"/>
    <p:sldId id="272" r:id="rId12"/>
    <p:sldId id="273" r:id="rId13"/>
    <p:sldId id="274" r:id="rId14"/>
    <p:sldId id="259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8E6"/>
    <a:srgbClr val="33CC33"/>
    <a:srgbClr val="0079A4"/>
    <a:srgbClr val="9B05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8444C-1757-466F-81B2-A121D5FC5A44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58EDE-6489-433E-8BD8-B9316BD3B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58EDE-6489-433E-8BD8-B9316BD3B81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58EDE-6489-433E-8BD8-B9316BD3B81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58EDE-6489-433E-8BD8-B9316BD3B81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88D4B-C340-4B4B-BF8C-104C48F6114A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F2688-FD6F-41EE-A6FE-352E7F7B7B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88D4B-C340-4B4B-BF8C-104C48F6114A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F2688-FD6F-41EE-A6FE-352E7F7B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88D4B-C340-4B4B-BF8C-104C48F6114A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F2688-FD6F-41EE-A6FE-352E7F7B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88D4B-C340-4B4B-BF8C-104C48F6114A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F2688-FD6F-41EE-A6FE-352E7F7B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88D4B-C340-4B4B-BF8C-104C48F6114A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F2688-FD6F-41EE-A6FE-352E7F7B7B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88D4B-C340-4B4B-BF8C-104C48F6114A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F2688-FD6F-41EE-A6FE-352E7F7B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88D4B-C340-4B4B-BF8C-104C48F6114A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F2688-FD6F-41EE-A6FE-352E7F7B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88D4B-C340-4B4B-BF8C-104C48F6114A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F2688-FD6F-41EE-A6FE-352E7F7B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88D4B-C340-4B4B-BF8C-104C48F6114A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F2688-FD6F-41EE-A6FE-352E7F7B7B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88D4B-C340-4B4B-BF8C-104C48F6114A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F2688-FD6F-41EE-A6FE-352E7F7B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88D4B-C340-4B4B-BF8C-104C48F6114A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F2688-FD6F-41EE-A6FE-352E7F7B7B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8388D4B-C340-4B4B-BF8C-104C48F6114A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3F2688-FD6F-41EE-A6FE-352E7F7B7B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071670" y="6572272"/>
            <a:ext cx="6715172" cy="1588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6287306" y="4071148"/>
            <a:ext cx="5000660" cy="1588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214414" y="6715148"/>
            <a:ext cx="7715304" cy="1588"/>
          </a:xfrm>
          <a:prstGeom prst="line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5965438" y="3750074"/>
            <a:ext cx="5929354" cy="794"/>
          </a:xfrm>
          <a:prstGeom prst="line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286116" y="1"/>
            <a:ext cx="3429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Bookman Old Style" pitchFamily="18" charset="0"/>
              </a:rPr>
              <a:t>Пирамида </a:t>
            </a:r>
            <a:endParaRPr lang="ru-RU" sz="4400" dirty="0"/>
          </a:p>
        </p:txBody>
      </p:sp>
      <p:pic>
        <p:nvPicPr>
          <p:cNvPr id="2054" name="Picture 6" descr="C:\Documents and Settings\Alex\Мои документы\Мои рисунки\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928670"/>
            <a:ext cx="7072362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олилиния 130"/>
          <p:cNvSpPr/>
          <p:nvPr/>
        </p:nvSpPr>
        <p:spPr>
          <a:xfrm>
            <a:off x="1785918" y="571480"/>
            <a:ext cx="2428892" cy="5643602"/>
          </a:xfrm>
          <a:custGeom>
            <a:avLst/>
            <a:gdLst>
              <a:gd name="connsiteX0" fmla="*/ 0 w 2390660"/>
              <a:gd name="connsiteY0" fmla="*/ 3888954 h 5717754"/>
              <a:gd name="connsiteX1" fmla="*/ 2390660 w 2390660"/>
              <a:gd name="connsiteY1" fmla="*/ 0 h 5717754"/>
              <a:gd name="connsiteX2" fmla="*/ 2313542 w 2390660"/>
              <a:gd name="connsiteY2" fmla="*/ 5717754 h 5717754"/>
              <a:gd name="connsiteX3" fmla="*/ 0 w 2390660"/>
              <a:gd name="connsiteY3" fmla="*/ 3888954 h 571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0660" h="5717754">
                <a:moveTo>
                  <a:pt x="0" y="3888954"/>
                </a:moveTo>
                <a:lnTo>
                  <a:pt x="2390660" y="0"/>
                </a:lnTo>
                <a:lnTo>
                  <a:pt x="2313542" y="5717754"/>
                </a:lnTo>
                <a:lnTo>
                  <a:pt x="0" y="3888954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олилиния 131"/>
          <p:cNvSpPr/>
          <p:nvPr/>
        </p:nvSpPr>
        <p:spPr>
          <a:xfrm>
            <a:off x="4143372" y="571480"/>
            <a:ext cx="2928958" cy="5643602"/>
          </a:xfrm>
          <a:custGeom>
            <a:avLst/>
            <a:gdLst>
              <a:gd name="connsiteX0" fmla="*/ 0 w 2941504"/>
              <a:gd name="connsiteY0" fmla="*/ 5651653 h 5651653"/>
              <a:gd name="connsiteX1" fmla="*/ 55084 w 2941504"/>
              <a:gd name="connsiteY1" fmla="*/ 0 h 5651653"/>
              <a:gd name="connsiteX2" fmla="*/ 2941504 w 2941504"/>
              <a:gd name="connsiteY2" fmla="*/ 3999123 h 5651653"/>
              <a:gd name="connsiteX3" fmla="*/ 0 w 2941504"/>
              <a:gd name="connsiteY3" fmla="*/ 5651653 h 565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504" h="5651653">
                <a:moveTo>
                  <a:pt x="0" y="5651653"/>
                </a:moveTo>
                <a:lnTo>
                  <a:pt x="55084" y="0"/>
                </a:lnTo>
                <a:lnTo>
                  <a:pt x="2941504" y="3999123"/>
                </a:lnTo>
                <a:lnTo>
                  <a:pt x="0" y="565165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 rot="206929">
            <a:off x="1788243" y="3370831"/>
            <a:ext cx="5361040" cy="2915241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143372" y="500042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071934" y="6143644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7000892" y="4500570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785918" y="4357694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928794" y="4429132"/>
            <a:ext cx="5143536" cy="142876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3" idx="5"/>
            <a:endCxn id="11" idx="1"/>
          </p:cNvCxnSpPr>
          <p:nvPr/>
        </p:nvCxnSpPr>
        <p:spPr>
          <a:xfrm rot="16200000" flipH="1">
            <a:off x="2149774" y="4221484"/>
            <a:ext cx="1691656" cy="219172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1" idx="7"/>
          </p:cNvCxnSpPr>
          <p:nvPr/>
        </p:nvCxnSpPr>
        <p:spPr>
          <a:xfrm rot="5400000" flipH="1" flipV="1">
            <a:off x="4833461" y="3924305"/>
            <a:ext cx="1591165" cy="288657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3" idx="0"/>
            <a:endCxn id="6" idx="3"/>
          </p:cNvCxnSpPr>
          <p:nvPr/>
        </p:nvCxnSpPr>
        <p:spPr>
          <a:xfrm rot="5400000" flipH="1" flipV="1">
            <a:off x="1135833" y="1330627"/>
            <a:ext cx="3743829" cy="23103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11" idx="0"/>
          </p:cNvCxnSpPr>
          <p:nvPr/>
        </p:nvCxnSpPr>
        <p:spPr>
          <a:xfrm rot="5400000">
            <a:off x="1390628" y="3319462"/>
            <a:ext cx="5572164" cy="762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3643306" y="1142987"/>
            <a:ext cx="4000528" cy="285751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кругленная соединительная линия 51"/>
          <p:cNvCxnSpPr/>
          <p:nvPr/>
        </p:nvCxnSpPr>
        <p:spPr>
          <a:xfrm rot="16200000" flipH="1">
            <a:off x="6072198" y="4929198"/>
            <a:ext cx="214314" cy="214314"/>
          </a:xfrm>
          <a:prstGeom prst="curvedConnector3">
            <a:avLst>
              <a:gd name="adj1" fmla="val 50000"/>
            </a:avLst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357290" y="421481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C</a:t>
            </a:r>
            <a:endParaRPr lang="ru-RU" sz="2000" b="1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7143768" y="428625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B</a:t>
            </a:r>
            <a:endParaRPr lang="ru-RU" sz="2000" b="1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4071934" y="628652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A</a:t>
            </a:r>
            <a:endParaRPr lang="ru-RU" sz="2000" b="1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4000496" y="14285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S</a:t>
            </a:r>
            <a:endParaRPr lang="ru-RU" sz="2000" b="1" i="1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3071802" y="4643446"/>
            <a:ext cx="3786214" cy="71438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857356" y="4429132"/>
            <a:ext cx="3714776" cy="928694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Блок-схема: узел 69"/>
          <p:cNvSpPr/>
          <p:nvPr/>
        </p:nvSpPr>
        <p:spPr>
          <a:xfrm>
            <a:off x="4429124" y="5000636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rot="16200000" flipH="1">
            <a:off x="2105007" y="2681283"/>
            <a:ext cx="4467732" cy="248126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357686" y="507207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O</a:t>
            </a:r>
            <a:endParaRPr lang="ru-RU" sz="2000" b="1" i="1" dirty="0"/>
          </a:p>
        </p:txBody>
      </p:sp>
      <p:sp>
        <p:nvSpPr>
          <p:cNvPr id="74" name="Овал 73"/>
          <p:cNvSpPr/>
          <p:nvPr/>
        </p:nvSpPr>
        <p:spPr>
          <a:xfrm>
            <a:off x="2786050" y="4500570"/>
            <a:ext cx="3143272" cy="1057276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7" name="Скругленная соединительная линия 106"/>
          <p:cNvCxnSpPr/>
          <p:nvPr/>
        </p:nvCxnSpPr>
        <p:spPr>
          <a:xfrm flipV="1">
            <a:off x="3500430" y="5857892"/>
            <a:ext cx="285752" cy="71438"/>
          </a:xfrm>
          <a:prstGeom prst="curvedConnector3">
            <a:avLst>
              <a:gd name="adj1" fmla="val 50000"/>
            </a:avLst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Скругленная соединительная линия 107"/>
          <p:cNvCxnSpPr/>
          <p:nvPr/>
        </p:nvCxnSpPr>
        <p:spPr>
          <a:xfrm>
            <a:off x="4857752" y="5643578"/>
            <a:ext cx="214314" cy="142876"/>
          </a:xfrm>
          <a:prstGeom prst="curvedConnector3">
            <a:avLst>
              <a:gd name="adj1" fmla="val 50000"/>
            </a:avLst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Скругленная соединительная линия 109"/>
          <p:cNvCxnSpPr/>
          <p:nvPr/>
        </p:nvCxnSpPr>
        <p:spPr>
          <a:xfrm flipV="1">
            <a:off x="2357422" y="4929198"/>
            <a:ext cx="285752" cy="71438"/>
          </a:xfrm>
          <a:prstGeom prst="curvedConnector3">
            <a:avLst>
              <a:gd name="adj1" fmla="val 50000"/>
            </a:avLst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Блок-схема: узел 110"/>
          <p:cNvSpPr/>
          <p:nvPr/>
        </p:nvSpPr>
        <p:spPr>
          <a:xfrm>
            <a:off x="5572132" y="5286388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Блок-схема: узел 111"/>
          <p:cNvSpPr/>
          <p:nvPr/>
        </p:nvSpPr>
        <p:spPr>
          <a:xfrm>
            <a:off x="3000364" y="5286388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TextBox 112"/>
          <p:cNvSpPr txBox="1"/>
          <p:nvPr/>
        </p:nvSpPr>
        <p:spPr>
          <a:xfrm>
            <a:off x="5715008" y="535782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M</a:t>
            </a:r>
            <a:endParaRPr lang="ru-RU" sz="2000" b="1" i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4500562" y="392906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N</a:t>
            </a:r>
            <a:endParaRPr lang="ru-RU" sz="2000" b="1" i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2571736" y="528638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K</a:t>
            </a:r>
            <a:endParaRPr lang="ru-RU" sz="2000" b="1" i="1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4572000" y="4429132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/>
          <p:cNvSpPr txBox="1"/>
          <p:nvPr/>
        </p:nvSpPr>
        <p:spPr>
          <a:xfrm>
            <a:off x="4857720" y="142852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AB=BC=AC</a:t>
            </a:r>
            <a:r>
              <a:rPr lang="ru-RU" sz="2800" b="1" i="1" dirty="0" smtClean="0">
                <a:solidFill>
                  <a:srgbClr val="FF0000"/>
                </a:solidFill>
              </a:rPr>
              <a:t>,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Calibri"/>
              </a:rPr>
              <a:t>∆ABC</a:t>
            </a:r>
            <a:r>
              <a:rPr lang="ru-RU" sz="2800" b="1" i="1" dirty="0" smtClean="0">
                <a:solidFill>
                  <a:srgbClr val="FF0000"/>
                </a:solidFill>
                <a:latin typeface="Calibri"/>
              </a:rPr>
              <a:t>-равносторонний.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572132" y="1214422"/>
            <a:ext cx="3214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Пирамида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правильная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cxnSp>
        <p:nvCxnSpPr>
          <p:cNvPr id="138" name="Прямая соединительная линия 137"/>
          <p:cNvCxnSpPr>
            <a:stCxn id="10" idx="4"/>
          </p:cNvCxnSpPr>
          <p:nvPr/>
        </p:nvCxnSpPr>
        <p:spPr>
          <a:xfrm rot="5400000">
            <a:off x="3564725" y="5141131"/>
            <a:ext cx="1652598" cy="495304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Скругленная соединительная линия 144"/>
          <p:cNvCxnSpPr/>
          <p:nvPr/>
        </p:nvCxnSpPr>
        <p:spPr>
          <a:xfrm>
            <a:off x="5572132" y="4429132"/>
            <a:ext cx="214314" cy="142876"/>
          </a:xfrm>
          <a:prstGeom prst="curvedConnector3">
            <a:avLst>
              <a:gd name="adj1" fmla="val 50000"/>
            </a:avLst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Скругленная соединительная линия 145"/>
          <p:cNvCxnSpPr/>
          <p:nvPr/>
        </p:nvCxnSpPr>
        <p:spPr>
          <a:xfrm>
            <a:off x="3071802" y="4357694"/>
            <a:ext cx="214314" cy="142876"/>
          </a:xfrm>
          <a:prstGeom prst="curvedConnector3">
            <a:avLst>
              <a:gd name="adj1" fmla="val 50000"/>
            </a:avLst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5072066" y="485776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r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786314" y="464344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R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cxnSp>
        <p:nvCxnSpPr>
          <p:cNvPr id="43" name="Прямая соединительная линия 42"/>
          <p:cNvCxnSpPr>
            <a:stCxn id="62" idx="2"/>
            <a:endCxn id="112" idx="1"/>
          </p:cNvCxnSpPr>
          <p:nvPr/>
        </p:nvCxnSpPr>
        <p:spPr>
          <a:xfrm rot="5400000">
            <a:off x="1218015" y="2344840"/>
            <a:ext cx="4762955" cy="11591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214414" y="2928934"/>
            <a:ext cx="2357454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428728" y="250030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Апофема</a:t>
            </a:r>
            <a:endParaRPr lang="ru-RU" sz="2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3" name="Параллелограмм 62"/>
          <p:cNvSpPr/>
          <p:nvPr/>
        </p:nvSpPr>
        <p:spPr>
          <a:xfrm rot="6301545">
            <a:off x="2973482" y="5160200"/>
            <a:ext cx="339516" cy="204731"/>
          </a:xfrm>
          <a:prstGeom prst="parallelogram">
            <a:avLst>
              <a:gd name="adj" fmla="val 18905"/>
            </a:avLst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70" grpId="0" animBg="1"/>
      <p:bldP spid="73" grpId="0"/>
      <p:bldP spid="74" grpId="0" animBg="1"/>
      <p:bldP spid="111" grpId="0" animBg="1"/>
      <p:bldP spid="112" grpId="0" animBg="1"/>
      <p:bldP spid="113" grpId="0"/>
      <p:bldP spid="114" grpId="0"/>
      <p:bldP spid="115" grpId="0"/>
      <p:bldP spid="10" grpId="0" animBg="1"/>
      <p:bldP spid="134" grpId="1"/>
      <p:bldP spid="135" grpId="0"/>
      <p:bldP spid="148" grpId="0"/>
      <p:bldP spid="149" grpId="0"/>
      <p:bldP spid="47" grpId="0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/>
          <p:cNvSpPr/>
          <p:nvPr/>
        </p:nvSpPr>
        <p:spPr>
          <a:xfrm>
            <a:off x="3631474" y="1894114"/>
            <a:ext cx="1946366" cy="3566160"/>
          </a:xfrm>
          <a:custGeom>
            <a:avLst/>
            <a:gdLst>
              <a:gd name="connsiteX0" fmla="*/ 0 w 1946366"/>
              <a:gd name="connsiteY0" fmla="*/ 3566160 h 3566160"/>
              <a:gd name="connsiteX1" fmla="*/ 26126 w 1946366"/>
              <a:gd name="connsiteY1" fmla="*/ 0 h 3566160"/>
              <a:gd name="connsiteX2" fmla="*/ 1946366 w 1946366"/>
              <a:gd name="connsiteY2" fmla="*/ 3174275 h 3566160"/>
              <a:gd name="connsiteX3" fmla="*/ 0 w 1946366"/>
              <a:gd name="connsiteY3" fmla="*/ 3566160 h 356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366" h="3566160">
                <a:moveTo>
                  <a:pt x="0" y="3566160"/>
                </a:moveTo>
                <a:lnTo>
                  <a:pt x="26126" y="0"/>
                </a:lnTo>
                <a:lnTo>
                  <a:pt x="1946366" y="3174275"/>
                </a:lnTo>
                <a:lnTo>
                  <a:pt x="0" y="356616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3036083" y="2464587"/>
            <a:ext cx="3143272" cy="19288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олилиния 103"/>
          <p:cNvSpPr/>
          <p:nvPr/>
        </p:nvSpPr>
        <p:spPr>
          <a:xfrm>
            <a:off x="3644537" y="1894114"/>
            <a:ext cx="352697" cy="4624252"/>
          </a:xfrm>
          <a:custGeom>
            <a:avLst/>
            <a:gdLst>
              <a:gd name="connsiteX0" fmla="*/ 13063 w 352697"/>
              <a:gd name="connsiteY0" fmla="*/ 3553097 h 4624252"/>
              <a:gd name="connsiteX1" fmla="*/ 0 w 352697"/>
              <a:gd name="connsiteY1" fmla="*/ 0 h 4624252"/>
              <a:gd name="connsiteX2" fmla="*/ 352697 w 352697"/>
              <a:gd name="connsiteY2" fmla="*/ 4624252 h 4624252"/>
              <a:gd name="connsiteX3" fmla="*/ 13063 w 352697"/>
              <a:gd name="connsiteY3" fmla="*/ 3553097 h 462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697" h="4624252">
                <a:moveTo>
                  <a:pt x="13063" y="3553097"/>
                </a:moveTo>
                <a:cubicBezTo>
                  <a:pt x="8709" y="2368731"/>
                  <a:pt x="4354" y="1184366"/>
                  <a:pt x="0" y="0"/>
                </a:cubicBezTo>
                <a:lnTo>
                  <a:pt x="352697" y="4624252"/>
                </a:lnTo>
                <a:lnTo>
                  <a:pt x="13063" y="355309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4429124" y="2285992"/>
            <a:ext cx="471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i="1" dirty="0" smtClean="0">
                <a:latin typeface="Bookman Old Style" pitchFamily="18" charset="0"/>
              </a:rPr>
              <a:t>PO</a:t>
            </a:r>
            <a:r>
              <a:rPr lang="ru-RU" sz="2800" b="1" i="1" dirty="0" smtClean="0">
                <a:latin typeface="Bookman Old Style" pitchFamily="18" charset="0"/>
              </a:rPr>
              <a:t>( катет) – общий;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214414" y="2143116"/>
            <a:ext cx="2714644" cy="21431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1500166" y="4000504"/>
            <a:ext cx="4643470" cy="3571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Все боковые рёбра правильной пирамиды равны.</a:t>
            </a:r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71604" y="4572008"/>
            <a:ext cx="2428892" cy="19288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500166" y="4572008"/>
            <a:ext cx="4143404" cy="50006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000496" y="5072074"/>
            <a:ext cx="1643074" cy="14287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428728" y="4500570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29058" y="6429396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1857364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500694" y="5000636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3428992" y="142873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P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15008" y="485776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2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42976" y="464344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n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43372" y="621508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1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85852" y="1000108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PA</a:t>
            </a:r>
            <a:r>
              <a:rPr lang="en-US" sz="1400" b="1" i="1" dirty="0" smtClean="0">
                <a:latin typeface="Bookman Old Style" pitchFamily="18" charset="0"/>
              </a:rPr>
              <a:t>1</a:t>
            </a:r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2</a:t>
            </a:r>
            <a:r>
              <a:rPr lang="ru-RU" sz="2400" b="1" i="1" dirty="0" smtClean="0">
                <a:latin typeface="Bookman Old Style" pitchFamily="18" charset="0"/>
              </a:rPr>
              <a:t>…</a:t>
            </a:r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n</a:t>
            </a:r>
            <a:r>
              <a:rPr lang="en-US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- правильная пирамида</a:t>
            </a:r>
            <a:endParaRPr lang="ru-RU" sz="2400" b="1" i="1" dirty="0">
              <a:latin typeface="Bookman Old Style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V="1">
            <a:off x="3643306" y="5072074"/>
            <a:ext cx="2000264" cy="428628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16200000" flipH="1">
            <a:off x="3321835" y="5822173"/>
            <a:ext cx="949618" cy="30667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143240" y="521495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O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3571868" y="5357826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3143240" y="357187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h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071934" y="492919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R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357554" y="564357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R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94" name="Равнобедренный треугольник 93"/>
          <p:cNvSpPr/>
          <p:nvPr/>
        </p:nvSpPr>
        <p:spPr>
          <a:xfrm>
            <a:off x="4929190" y="1928802"/>
            <a:ext cx="142876" cy="142876"/>
          </a:xfrm>
          <a:prstGeom prst="triangle">
            <a:avLst/>
          </a:prstGeom>
          <a:solidFill>
            <a:schemeClr val="accent1">
              <a:alpha val="4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5072066" y="171448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Bookman Old Style" pitchFamily="18" charset="0"/>
              </a:rPr>
              <a:t>OPA</a:t>
            </a:r>
            <a:r>
              <a:rPr lang="en-US" sz="1400" b="1" i="1" dirty="0" smtClean="0">
                <a:latin typeface="Bookman Old Style" pitchFamily="18" charset="0"/>
              </a:rPr>
              <a:t>1 </a:t>
            </a:r>
            <a:r>
              <a:rPr lang="en-US" sz="2800" b="1" i="1" dirty="0" smtClean="0">
                <a:latin typeface="Bookman Old Style" pitchFamily="18" charset="0"/>
              </a:rPr>
              <a:t>=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572264" y="171448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Bookman Old Style" pitchFamily="18" charset="0"/>
              </a:rPr>
              <a:t>OPA</a:t>
            </a:r>
            <a:r>
              <a:rPr lang="en-US" sz="1400" b="1" i="1" dirty="0" smtClean="0">
                <a:latin typeface="Bookman Old Style" pitchFamily="18" charset="0"/>
              </a:rPr>
              <a:t>2 </a:t>
            </a:r>
            <a:r>
              <a:rPr lang="en-US" sz="2800" b="1" i="1" dirty="0" smtClean="0">
                <a:latin typeface="Bookman Old Style" pitchFamily="18" charset="0"/>
              </a:rPr>
              <a:t>= </a:t>
            </a:r>
            <a:r>
              <a:rPr lang="ru-RU" sz="2800" b="1" i="1" dirty="0" smtClean="0">
                <a:latin typeface="Bookman Old Style" pitchFamily="18" charset="0"/>
              </a:rPr>
              <a:t>…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102" name="Равнобедренный треугольник 101"/>
          <p:cNvSpPr/>
          <p:nvPr/>
        </p:nvSpPr>
        <p:spPr>
          <a:xfrm>
            <a:off x="6357950" y="1928802"/>
            <a:ext cx="142876" cy="142876"/>
          </a:xfrm>
          <a:prstGeom prst="triangle">
            <a:avLst/>
          </a:prstGeom>
          <a:solidFill>
            <a:schemeClr val="accent1">
              <a:alpha val="4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rot="5400000">
            <a:off x="1857359" y="3643313"/>
            <a:ext cx="3571898" cy="4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429124" y="2786058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2.</a:t>
            </a:r>
            <a:r>
              <a:rPr lang="en-US" sz="2800" b="1" i="1" dirty="0" smtClean="0">
                <a:latin typeface="Bookman Old Style" pitchFamily="18" charset="0"/>
              </a:rPr>
              <a:t>OA</a:t>
            </a:r>
            <a:r>
              <a:rPr lang="en-US" sz="1400" b="1" i="1" dirty="0" smtClean="0">
                <a:latin typeface="Bookman Old Style" pitchFamily="18" charset="0"/>
              </a:rPr>
              <a:t>1</a:t>
            </a:r>
            <a:r>
              <a:rPr lang="en-US" sz="2800" b="1" i="1" dirty="0" smtClean="0">
                <a:latin typeface="Bookman Old Style" pitchFamily="18" charset="0"/>
              </a:rPr>
              <a:t>=OA</a:t>
            </a:r>
            <a:r>
              <a:rPr lang="en-US" sz="1400" b="1" i="1" dirty="0" smtClean="0">
                <a:latin typeface="Bookman Old Style" pitchFamily="18" charset="0"/>
              </a:rPr>
              <a:t>2</a:t>
            </a:r>
            <a:r>
              <a:rPr lang="en-US" sz="2800" b="1" i="1" dirty="0" smtClean="0">
                <a:latin typeface="Bookman Old Style" pitchFamily="18" charset="0"/>
              </a:rPr>
              <a:t>=</a:t>
            </a:r>
            <a:r>
              <a:rPr lang="ru-RU" sz="2800" b="1" i="1" dirty="0" smtClean="0">
                <a:latin typeface="Bookman Old Style" pitchFamily="18" charset="0"/>
              </a:rPr>
              <a:t>…</a:t>
            </a:r>
            <a:r>
              <a:rPr lang="en-US" sz="2800" b="1" i="1" dirty="0" smtClean="0">
                <a:latin typeface="Bookman Old Style" pitchFamily="18" charset="0"/>
              </a:rPr>
              <a:t>R</a:t>
            </a:r>
          </a:p>
          <a:p>
            <a:r>
              <a:rPr lang="en-US" sz="2800" b="1" i="1" dirty="0" smtClean="0">
                <a:latin typeface="Bookman Old Style" pitchFamily="18" charset="0"/>
              </a:rPr>
              <a:t>    (</a:t>
            </a:r>
            <a:r>
              <a:rPr lang="ru-RU" sz="2800" b="1" i="1" dirty="0" smtClean="0">
                <a:latin typeface="Bookman Old Style" pitchFamily="18" charset="0"/>
              </a:rPr>
              <a:t>катеты)</a:t>
            </a:r>
            <a:endParaRPr lang="ru-RU" sz="2800" b="1" i="1" dirty="0">
              <a:latin typeface="Bookman Old Style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86314" y="5429264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Значит,</a:t>
            </a: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PA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en-US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=PA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=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…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4" grpId="0" animBg="1"/>
      <p:bldP spid="103" grpId="0"/>
      <p:bldP spid="2" grpId="0"/>
      <p:bldP spid="20" grpId="0" animBg="1"/>
      <p:bldP spid="21" grpId="0" animBg="1"/>
      <p:bldP spid="23" grpId="0" animBg="1"/>
      <p:bldP spid="25" grpId="0" animBg="1"/>
      <p:bldP spid="43" grpId="0"/>
      <p:bldP spid="45" grpId="0"/>
      <p:bldP spid="46" grpId="0"/>
      <p:bldP spid="47" grpId="0"/>
      <p:bldP spid="51" grpId="0"/>
      <p:bldP spid="88" grpId="0"/>
      <p:bldP spid="89" grpId="0" animBg="1"/>
      <p:bldP spid="90" grpId="0"/>
      <p:bldP spid="91" grpId="1"/>
      <p:bldP spid="92" grpId="1"/>
      <p:bldP spid="94" grpId="0" animBg="1"/>
      <p:bldP spid="96" grpId="0"/>
      <p:bldP spid="100" grpId="0"/>
      <p:bldP spid="102" grpId="0" animBg="1"/>
      <p:bldP spid="108" grpId="0"/>
      <p:bldP spid="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олилиния 89"/>
          <p:cNvSpPr/>
          <p:nvPr/>
        </p:nvSpPr>
        <p:spPr>
          <a:xfrm>
            <a:off x="1785918" y="1928802"/>
            <a:ext cx="1643074" cy="4067049"/>
          </a:xfrm>
          <a:custGeom>
            <a:avLst/>
            <a:gdLst>
              <a:gd name="connsiteX0" fmla="*/ 1567543 w 1567543"/>
              <a:gd name="connsiteY0" fmla="*/ 0 h 4075611"/>
              <a:gd name="connsiteX1" fmla="*/ 888274 w 1567543"/>
              <a:gd name="connsiteY1" fmla="*/ 4075611 h 4075611"/>
              <a:gd name="connsiteX2" fmla="*/ 0 w 1567543"/>
              <a:gd name="connsiteY2" fmla="*/ 3122023 h 4075611"/>
              <a:gd name="connsiteX3" fmla="*/ 1567543 w 1567543"/>
              <a:gd name="connsiteY3" fmla="*/ 0 h 407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7543" h="4075611">
                <a:moveTo>
                  <a:pt x="1567543" y="0"/>
                </a:moveTo>
                <a:lnTo>
                  <a:pt x="888274" y="4075611"/>
                </a:lnTo>
                <a:lnTo>
                  <a:pt x="0" y="3122023"/>
                </a:lnTo>
                <a:lnTo>
                  <a:pt x="1567543" y="0"/>
                </a:lnTo>
                <a:close/>
              </a:path>
            </a:pathLst>
          </a:cu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714612" y="6000768"/>
            <a:ext cx="2286016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олилиния 88"/>
          <p:cNvSpPr/>
          <p:nvPr/>
        </p:nvSpPr>
        <p:spPr>
          <a:xfrm>
            <a:off x="3428992" y="1928802"/>
            <a:ext cx="2344791" cy="4080112"/>
          </a:xfrm>
          <a:custGeom>
            <a:avLst/>
            <a:gdLst>
              <a:gd name="connsiteX0" fmla="*/ 0 w 2338252"/>
              <a:gd name="connsiteY0" fmla="*/ 0 h 4062548"/>
              <a:gd name="connsiteX1" fmla="*/ 1567543 w 2338252"/>
              <a:gd name="connsiteY1" fmla="*/ 4062548 h 4062548"/>
              <a:gd name="connsiteX2" fmla="*/ 2338252 w 2338252"/>
              <a:gd name="connsiteY2" fmla="*/ 3200400 h 4062548"/>
              <a:gd name="connsiteX3" fmla="*/ 0 w 2338252"/>
              <a:gd name="connsiteY3" fmla="*/ 0 h 406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252" h="4062548">
                <a:moveTo>
                  <a:pt x="0" y="0"/>
                </a:moveTo>
                <a:lnTo>
                  <a:pt x="1567543" y="4062548"/>
                </a:lnTo>
                <a:lnTo>
                  <a:pt x="2338252" y="32004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олилиния 87"/>
          <p:cNvSpPr/>
          <p:nvPr/>
        </p:nvSpPr>
        <p:spPr>
          <a:xfrm>
            <a:off x="2717074" y="1933303"/>
            <a:ext cx="2286000" cy="4075611"/>
          </a:xfrm>
          <a:custGeom>
            <a:avLst/>
            <a:gdLst>
              <a:gd name="connsiteX0" fmla="*/ 705395 w 2286000"/>
              <a:gd name="connsiteY0" fmla="*/ 0 h 4075611"/>
              <a:gd name="connsiteX1" fmla="*/ 0 w 2286000"/>
              <a:gd name="connsiteY1" fmla="*/ 4075611 h 4075611"/>
              <a:gd name="connsiteX2" fmla="*/ 2286000 w 2286000"/>
              <a:gd name="connsiteY2" fmla="*/ 4075611 h 4075611"/>
              <a:gd name="connsiteX3" fmla="*/ 705395 w 2286000"/>
              <a:gd name="connsiteY3" fmla="*/ 0 h 407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4075611">
                <a:moveTo>
                  <a:pt x="705395" y="0"/>
                </a:moveTo>
                <a:lnTo>
                  <a:pt x="0" y="4075611"/>
                </a:lnTo>
                <a:lnTo>
                  <a:pt x="2286000" y="4075611"/>
                </a:lnTo>
                <a:lnTo>
                  <a:pt x="705395" y="0"/>
                </a:lnTo>
                <a:close/>
              </a:path>
            </a:pathLst>
          </a:cu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5857884" y="235743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PA</a:t>
            </a:r>
            <a:r>
              <a:rPr lang="ru-RU" sz="1400" b="1" i="1" dirty="0" smtClean="0">
                <a:latin typeface="Bookman Old Style" pitchFamily="18" charset="0"/>
              </a:rPr>
              <a:t>2</a:t>
            </a:r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ru-RU" sz="1400" b="1" i="1" dirty="0" smtClean="0">
                <a:latin typeface="Bookman Old Style" pitchFamily="18" charset="0"/>
              </a:rPr>
              <a:t>3</a:t>
            </a:r>
            <a:r>
              <a:rPr lang="en-US" sz="2400" b="1" i="1" dirty="0" smtClean="0">
                <a:latin typeface="Bookman Old Style" pitchFamily="18" charset="0"/>
              </a:rPr>
              <a:t>=</a:t>
            </a:r>
            <a:r>
              <a:rPr lang="ru-RU" sz="2400" b="1" i="1" dirty="0" smtClean="0">
                <a:latin typeface="Bookman Old Style" pitchFamily="18" charset="0"/>
              </a:rPr>
              <a:t>…=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00562" y="235743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PA</a:t>
            </a:r>
            <a:r>
              <a:rPr lang="en-US" sz="1400" b="1" i="1" dirty="0" smtClean="0">
                <a:latin typeface="Bookman Old Style" pitchFamily="18" charset="0"/>
              </a:rPr>
              <a:t>1</a:t>
            </a:r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2</a:t>
            </a:r>
            <a:r>
              <a:rPr lang="en-US" sz="2400" b="1" i="1" dirty="0" smtClean="0">
                <a:latin typeface="Bookman Old Style" pitchFamily="18" charset="0"/>
              </a:rPr>
              <a:t>=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Все боковые грани правильной пирамиды – равные равнобедренные треугольники .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85918" y="5072074"/>
            <a:ext cx="914400" cy="914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3000364" y="2357430"/>
            <a:ext cx="3214710" cy="23574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972056" y="5172084"/>
            <a:ext cx="842962" cy="785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2178827" y="3178967"/>
            <a:ext cx="4057672" cy="155734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71736" y="4143380"/>
            <a:ext cx="1928826" cy="714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714480" y="4214818"/>
            <a:ext cx="928694" cy="78581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00562" y="4214818"/>
            <a:ext cx="1285884" cy="92869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2857488" y="2571744"/>
            <a:ext cx="2214578" cy="107157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929190" y="592933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357554" y="185736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643174" y="592933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715008" y="507207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785918" y="500063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429124" y="414338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00298" y="407194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1035819" y="2678901"/>
            <a:ext cx="3143272" cy="16430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1035819" y="3607595"/>
            <a:ext cx="4071966" cy="71438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1893075" y="2607463"/>
            <a:ext cx="2214578" cy="85725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357422" y="600076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1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00628" y="600076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ru-RU" sz="1400" b="1" i="1" dirty="0" smtClean="0">
                <a:latin typeface="Bookman Old Style" pitchFamily="18" charset="0"/>
              </a:rPr>
              <a:t>2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15008" y="492919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ru-RU" sz="1400" b="1" i="1" dirty="0" smtClean="0">
                <a:latin typeface="Bookman Old Style" pitchFamily="18" charset="0"/>
              </a:rPr>
              <a:t>3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57686" y="378619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ru-RU" sz="1400" b="1" i="1" dirty="0" smtClean="0">
                <a:latin typeface="Bookman Old Style" pitchFamily="18" charset="0"/>
              </a:rPr>
              <a:t>4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43174" y="364331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ru-RU" sz="1400" b="1" i="1" dirty="0" smtClean="0">
                <a:latin typeface="Bookman Old Style" pitchFamily="18" charset="0"/>
              </a:rPr>
              <a:t>5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42976" y="485776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n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14678" y="142873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P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29058" y="1571612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Bookman Old Style" pitchFamily="18" charset="0"/>
              </a:rPr>
              <a:t>PA</a:t>
            </a:r>
            <a:r>
              <a:rPr lang="en-US" sz="1400" b="1" i="1" dirty="0" smtClean="0">
                <a:latin typeface="Bookman Old Style" pitchFamily="18" charset="0"/>
              </a:rPr>
              <a:t>1</a:t>
            </a:r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2</a:t>
            </a:r>
            <a:r>
              <a:rPr lang="en-US" sz="2400" b="1" i="1" dirty="0" smtClean="0">
                <a:latin typeface="Bookman Old Style" pitchFamily="18" charset="0"/>
              </a:rPr>
              <a:t> A</a:t>
            </a:r>
            <a:r>
              <a:rPr lang="en-US" sz="1400" b="1" i="1" dirty="0" smtClean="0">
                <a:latin typeface="Bookman Old Style" pitchFamily="18" charset="0"/>
              </a:rPr>
              <a:t>3</a:t>
            </a:r>
            <a:r>
              <a:rPr lang="ru-RU" sz="2400" b="1" i="1" dirty="0" smtClean="0">
                <a:latin typeface="Bookman Old Style" pitchFamily="18" charset="0"/>
              </a:rPr>
              <a:t>…</a:t>
            </a:r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n</a:t>
            </a:r>
            <a:r>
              <a:rPr lang="ru-RU" sz="2400" b="1" i="1" dirty="0" smtClean="0">
                <a:latin typeface="Bookman Old Style" pitchFamily="18" charset="0"/>
              </a:rPr>
              <a:t> – правильная пирамида</a:t>
            </a:r>
            <a:r>
              <a:rPr lang="en-US" sz="2400" b="1" i="1" dirty="0" smtClean="0">
                <a:latin typeface="Bookman Old Style" pitchFamily="18" charset="0"/>
              </a:rPr>
              <a:t> 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75" name="Равнобедренный треугольник 74"/>
          <p:cNvSpPr/>
          <p:nvPr/>
        </p:nvSpPr>
        <p:spPr>
          <a:xfrm>
            <a:off x="4357686" y="2500306"/>
            <a:ext cx="142876" cy="142876"/>
          </a:xfrm>
          <a:prstGeom prst="triangle">
            <a:avLst/>
          </a:prstGeom>
          <a:solidFill>
            <a:schemeClr val="accent1">
              <a:alpha val="4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Равнобедренный треугольник 75"/>
          <p:cNvSpPr/>
          <p:nvPr/>
        </p:nvSpPr>
        <p:spPr>
          <a:xfrm>
            <a:off x="5715008" y="2500306"/>
            <a:ext cx="142876" cy="142876"/>
          </a:xfrm>
          <a:prstGeom prst="triangle">
            <a:avLst/>
          </a:prstGeom>
          <a:solidFill>
            <a:schemeClr val="accent1">
              <a:alpha val="4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авнобедренный треугольник 76"/>
          <p:cNvSpPr/>
          <p:nvPr/>
        </p:nvSpPr>
        <p:spPr>
          <a:xfrm>
            <a:off x="7572396" y="2571744"/>
            <a:ext cx="142876" cy="142876"/>
          </a:xfrm>
          <a:prstGeom prst="triangle">
            <a:avLst/>
          </a:prstGeom>
          <a:solidFill>
            <a:schemeClr val="accent1">
              <a:alpha val="4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7715272" y="235743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PA</a:t>
            </a:r>
            <a:r>
              <a:rPr lang="en-US" sz="1400" b="1" i="1" dirty="0" smtClean="0">
                <a:latin typeface="Bookman Old Style" pitchFamily="18" charset="0"/>
              </a:rPr>
              <a:t>1</a:t>
            </a:r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n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00628" y="2786058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(по трём сторонам)</a:t>
            </a:r>
          </a:p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ru-RU" sz="1400" b="1" i="1" dirty="0" smtClean="0">
                <a:latin typeface="Bookman Old Style" pitchFamily="18" charset="0"/>
              </a:rPr>
              <a:t>1</a:t>
            </a:r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ru-RU" sz="1400" b="1" i="1" dirty="0" smtClean="0">
                <a:latin typeface="Bookman Old Style" pitchFamily="18" charset="0"/>
              </a:rPr>
              <a:t>2</a:t>
            </a:r>
            <a:r>
              <a:rPr lang="en-US" sz="2400" b="1" i="1" dirty="0" smtClean="0">
                <a:latin typeface="Bookman Old Style" pitchFamily="18" charset="0"/>
              </a:rPr>
              <a:t>=A</a:t>
            </a:r>
            <a:r>
              <a:rPr lang="ru-RU" sz="1400" b="1" i="1" dirty="0" smtClean="0">
                <a:latin typeface="Bookman Old Style" pitchFamily="18" charset="0"/>
              </a:rPr>
              <a:t>2</a:t>
            </a:r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ru-RU" sz="1400" b="1" i="1" dirty="0" smtClean="0">
                <a:latin typeface="Bookman Old Style" pitchFamily="18" charset="0"/>
              </a:rPr>
              <a:t>3</a:t>
            </a:r>
            <a:r>
              <a:rPr lang="en-US" sz="2400" b="1" i="1" dirty="0" smtClean="0">
                <a:latin typeface="Bookman Old Style" pitchFamily="18" charset="0"/>
              </a:rPr>
              <a:t>=A</a:t>
            </a:r>
            <a:r>
              <a:rPr lang="ru-RU" sz="1400" b="1" i="1" dirty="0" smtClean="0">
                <a:latin typeface="Bookman Old Style" pitchFamily="18" charset="0"/>
              </a:rPr>
              <a:t>3</a:t>
            </a:r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ru-RU" sz="1400" b="1" i="1" dirty="0" smtClean="0">
                <a:latin typeface="Bookman Old Style" pitchFamily="18" charset="0"/>
              </a:rPr>
              <a:t>4</a:t>
            </a:r>
            <a:r>
              <a:rPr lang="en-US" sz="2400" b="1" i="1" dirty="0" smtClean="0">
                <a:latin typeface="Bookman Old Style" pitchFamily="18" charset="0"/>
              </a:rPr>
              <a:t>=</a:t>
            </a:r>
            <a:r>
              <a:rPr lang="ru-RU" sz="2400" b="1" i="1" dirty="0" smtClean="0">
                <a:latin typeface="Bookman Old Style" pitchFamily="18" charset="0"/>
              </a:rPr>
              <a:t>..;</a:t>
            </a:r>
            <a:endParaRPr lang="en-US" sz="2400" b="1" i="1" dirty="0" smtClean="0">
              <a:latin typeface="Bookman Old Style" pitchFamily="18" charset="0"/>
            </a:endParaRPr>
          </a:p>
          <a:p>
            <a:r>
              <a:rPr lang="en-US" sz="2400" b="1" i="1" dirty="0" smtClean="0">
                <a:latin typeface="Bookman Old Style" pitchFamily="18" charset="0"/>
              </a:rPr>
              <a:t>PA</a:t>
            </a:r>
            <a:r>
              <a:rPr lang="ru-RU" sz="1400" b="1" i="1" dirty="0" smtClean="0">
                <a:latin typeface="Bookman Old Style" pitchFamily="18" charset="0"/>
              </a:rPr>
              <a:t>1</a:t>
            </a:r>
            <a:r>
              <a:rPr lang="en-US" sz="2400" b="1" i="1" dirty="0" smtClean="0">
                <a:latin typeface="Bookman Old Style" pitchFamily="18" charset="0"/>
              </a:rPr>
              <a:t>=PA</a:t>
            </a:r>
            <a:r>
              <a:rPr lang="ru-RU" sz="1400" b="1" i="1" dirty="0" smtClean="0">
                <a:latin typeface="Bookman Old Style" pitchFamily="18" charset="0"/>
              </a:rPr>
              <a:t>2</a:t>
            </a:r>
            <a:r>
              <a:rPr lang="en-US" sz="2400" b="1" i="1" dirty="0" smtClean="0">
                <a:latin typeface="Bookman Old Style" pitchFamily="18" charset="0"/>
              </a:rPr>
              <a:t>=PA</a:t>
            </a:r>
            <a:r>
              <a:rPr lang="ru-RU" sz="1400" b="1" i="1" dirty="0" smtClean="0">
                <a:latin typeface="Bookman Old Style" pitchFamily="18" charset="0"/>
              </a:rPr>
              <a:t>3</a:t>
            </a:r>
            <a:r>
              <a:rPr lang="en-US" sz="2400" b="1" i="1" dirty="0" smtClean="0">
                <a:latin typeface="Bookman Old Style" pitchFamily="18" charset="0"/>
              </a:rPr>
              <a:t>=</a:t>
            </a:r>
            <a:r>
              <a:rPr lang="ru-RU" sz="2400" b="1" i="1" dirty="0" smtClean="0">
                <a:latin typeface="Bookman Old Style" pitchFamily="18" charset="0"/>
              </a:rPr>
              <a:t>…</a:t>
            </a:r>
          </a:p>
          <a:p>
            <a:endParaRPr lang="ru-RU" sz="2400" b="1" i="1" dirty="0" smtClean="0">
              <a:latin typeface="Bookman Old Style" pitchFamily="18" charset="0"/>
            </a:endParaRPr>
          </a:p>
          <a:p>
            <a:endParaRPr lang="ru-RU" sz="2400" b="1" i="1" dirty="0">
              <a:latin typeface="Bookman Old Style" pitchFamily="18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5357818" y="5500702"/>
            <a:ext cx="142876" cy="714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5400000" flipH="1" flipV="1">
            <a:off x="3679819" y="4178305"/>
            <a:ext cx="21431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4929190" y="4500570"/>
            <a:ext cx="142876" cy="14287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16200000" flipH="1">
            <a:off x="2214546" y="4429132"/>
            <a:ext cx="142876" cy="14287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2143108" y="5429264"/>
            <a:ext cx="142876" cy="714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rot="5400000">
            <a:off x="3751257" y="5964255"/>
            <a:ext cx="213520" cy="7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89" grpId="0" animBg="1"/>
      <p:bldP spid="88" grpId="0" animBg="1"/>
      <p:bldP spid="82" grpId="0"/>
      <p:bldP spid="81" grpId="0"/>
      <p:bldP spid="4" grpId="0"/>
      <p:bldP spid="74" grpId="0"/>
      <p:bldP spid="75" grpId="0" animBg="1"/>
      <p:bldP spid="76" grpId="0" animBg="1"/>
      <p:bldP spid="77" grpId="0" animBg="1"/>
      <p:bldP spid="83" grpId="0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030" y="0"/>
            <a:ext cx="8435340" cy="207167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Площадь боковой поверхности правильной пирамиды равна половине произведения периметра основания на апофему</a:t>
            </a:r>
            <a:endParaRPr lang="ru-RU" sz="28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14678" y="4714884"/>
            <a:ext cx="1857388" cy="71438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428728" y="5500702"/>
            <a:ext cx="1143008" cy="100013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571736" y="6500834"/>
            <a:ext cx="1557342" cy="142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079081" y="5493555"/>
            <a:ext cx="1057276" cy="9286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785918" y="4143380"/>
            <a:ext cx="3929090" cy="785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2285984" y="3643314"/>
            <a:ext cx="3357586" cy="121444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214546" y="3571876"/>
            <a:ext cx="2143140" cy="14287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500166" y="4714884"/>
            <a:ext cx="1714512" cy="78581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2786050" y="3143248"/>
            <a:ext cx="2857520" cy="17145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928662" y="3071810"/>
            <a:ext cx="2928958" cy="19288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1000100" y="4143380"/>
            <a:ext cx="3929090" cy="785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000232" y="6396335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1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43372" y="6396335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2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43504" y="514351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3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43240" y="428625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4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7224" y="514351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n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43240" y="207167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P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3143240" y="4643446"/>
            <a:ext cx="142876" cy="142876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929190" y="5357826"/>
            <a:ext cx="142876" cy="142876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1357290" y="5429264"/>
            <a:ext cx="142876" cy="142876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2500298" y="6429396"/>
            <a:ext cx="142876" cy="142876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071934" y="6429396"/>
            <a:ext cx="142876" cy="142876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3286116" y="2500306"/>
            <a:ext cx="142876" cy="142876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16200000" flipH="1">
            <a:off x="4572000" y="5643578"/>
            <a:ext cx="214314" cy="714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4500562" y="5573728"/>
            <a:ext cx="142876" cy="1412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572000" y="592933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H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86150" y="235743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Bookman Old Style" pitchFamily="18" charset="0"/>
              </a:rPr>
              <a:t>S</a:t>
            </a:r>
            <a:r>
              <a:rPr lang="ru-RU" b="1" i="1" dirty="0" err="1" smtClean="0">
                <a:latin typeface="Bookman Old Style" pitchFamily="18" charset="0"/>
              </a:rPr>
              <a:t>б.п.</a:t>
            </a:r>
            <a:r>
              <a:rPr lang="ru-RU" sz="2400" b="1" i="1" dirty="0" err="1" smtClean="0">
                <a:latin typeface="Bookman Old Style" pitchFamily="18" charset="0"/>
              </a:rPr>
              <a:t>=</a:t>
            </a:r>
            <a:r>
              <a:rPr lang="en-US" sz="2800" b="1" i="1" dirty="0" smtClean="0">
                <a:latin typeface="Bookman Old Style" pitchFamily="18" charset="0"/>
              </a:rPr>
              <a:t>S</a:t>
            </a:r>
            <a:r>
              <a:rPr lang="en-US" b="1" i="1" dirty="0" smtClean="0">
                <a:latin typeface="Bookman Old Style" pitchFamily="18" charset="0"/>
              </a:rPr>
              <a:t> A</a:t>
            </a:r>
            <a:r>
              <a:rPr lang="en-US" sz="1400" b="1" i="1" dirty="0" smtClean="0">
                <a:latin typeface="Bookman Old Style" pitchFamily="18" charset="0"/>
              </a:rPr>
              <a:t>1</a:t>
            </a:r>
            <a:r>
              <a:rPr lang="en-US" sz="16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2</a:t>
            </a:r>
            <a:r>
              <a:rPr lang="en-US" sz="1600" b="1" i="1" dirty="0" smtClean="0">
                <a:latin typeface="Bookman Old Style" pitchFamily="18" charset="0"/>
              </a:rPr>
              <a:t>P</a:t>
            </a:r>
            <a:r>
              <a:rPr lang="en-US" sz="2800" b="1" i="1" dirty="0" smtClean="0">
                <a:latin typeface="Bookman Old Style" pitchFamily="18" charset="0"/>
              </a:rPr>
              <a:t>+S </a:t>
            </a:r>
            <a:r>
              <a:rPr lang="en-US" b="1" i="1" dirty="0" smtClean="0">
                <a:latin typeface="Bookman Old Style" pitchFamily="18" charset="0"/>
              </a:rPr>
              <a:t>A</a:t>
            </a:r>
            <a:r>
              <a:rPr lang="en-US" sz="1600" b="1" i="1" dirty="0" smtClean="0">
                <a:latin typeface="Bookman Old Style" pitchFamily="18" charset="0"/>
              </a:rPr>
              <a:t>2</a:t>
            </a:r>
            <a:r>
              <a:rPr lang="en-US" b="1" i="1" dirty="0" smtClean="0">
                <a:latin typeface="Bookman Old Style" pitchFamily="18" charset="0"/>
              </a:rPr>
              <a:t>A</a:t>
            </a:r>
            <a:r>
              <a:rPr lang="en-US" sz="1600" b="1" i="1" dirty="0" smtClean="0">
                <a:latin typeface="Bookman Old Style" pitchFamily="18" charset="0"/>
              </a:rPr>
              <a:t>3</a:t>
            </a:r>
            <a:r>
              <a:rPr lang="en-US" b="1" i="1" dirty="0" smtClean="0">
                <a:latin typeface="Bookman Old Style" pitchFamily="18" charset="0"/>
              </a:rPr>
              <a:t>P+</a:t>
            </a:r>
            <a:r>
              <a:rPr lang="en-US" sz="2800" b="1" i="1" dirty="0" smtClean="0">
                <a:latin typeface="Bookman Old Style" pitchFamily="18" charset="0"/>
              </a:rPr>
              <a:t>S </a:t>
            </a:r>
            <a:r>
              <a:rPr lang="en-US" b="1" i="1" dirty="0" smtClean="0">
                <a:latin typeface="Bookman Old Style" pitchFamily="18" charset="0"/>
              </a:rPr>
              <a:t>A</a:t>
            </a:r>
            <a:r>
              <a:rPr lang="ru-RU" sz="1400" b="1" i="1" dirty="0" smtClean="0">
                <a:latin typeface="Bookman Old Style" pitchFamily="18" charset="0"/>
              </a:rPr>
              <a:t>3</a:t>
            </a:r>
            <a:r>
              <a:rPr lang="en-US" b="1" i="1" dirty="0" smtClean="0">
                <a:latin typeface="Bookman Old Style" pitchFamily="18" charset="0"/>
              </a:rPr>
              <a:t>A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sz="1400" b="1" i="1" dirty="0" smtClean="0">
                <a:latin typeface="Bookman Old Style" pitchFamily="18" charset="0"/>
              </a:rPr>
              <a:t>4</a:t>
            </a:r>
            <a:r>
              <a:rPr lang="en-US" b="1" i="1" dirty="0" smtClean="0">
                <a:latin typeface="Bookman Old Style" pitchFamily="18" charset="0"/>
              </a:rPr>
              <a:t>P =</a:t>
            </a:r>
            <a:r>
              <a:rPr lang="ru-RU" b="1" i="1" dirty="0" smtClean="0">
                <a:latin typeface="Bookman Old Style" pitchFamily="18" charset="0"/>
              </a:rPr>
              <a:t>…</a:t>
            </a:r>
            <a:r>
              <a:rPr lang="en-US" sz="1600" b="1" i="1" dirty="0" smtClean="0">
                <a:latin typeface="Bookman Old Style" pitchFamily="18" charset="0"/>
              </a:rPr>
              <a:t> </a:t>
            </a:r>
            <a:r>
              <a:rPr lang="en-US" sz="2400" b="1" i="1" dirty="0" smtClean="0">
                <a:latin typeface="Bookman Old Style" pitchFamily="18" charset="0"/>
              </a:rPr>
              <a:t> 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29058" y="2928934"/>
            <a:ext cx="485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=</a:t>
            </a:r>
            <a:r>
              <a:rPr lang="en-US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smtClean="0">
                <a:latin typeface="Calibri"/>
              </a:rPr>
              <a:t>½</a:t>
            </a:r>
            <a:r>
              <a:rPr lang="en-US" sz="2800" b="1" i="1" dirty="0" smtClean="0">
                <a:latin typeface="Calibri"/>
              </a:rPr>
              <a:t>A</a:t>
            </a:r>
            <a:r>
              <a:rPr lang="en-US" sz="1600" b="1" i="1" dirty="0" smtClean="0">
                <a:latin typeface="Calibri"/>
              </a:rPr>
              <a:t>1</a:t>
            </a:r>
            <a:r>
              <a:rPr lang="en-US" sz="2800" b="1" i="1" dirty="0" smtClean="0">
                <a:latin typeface="Calibri"/>
              </a:rPr>
              <a:t>A</a:t>
            </a:r>
            <a:r>
              <a:rPr lang="en-US" sz="1600" b="1" i="1" dirty="0" smtClean="0">
                <a:latin typeface="Calibri"/>
              </a:rPr>
              <a:t>2</a:t>
            </a:r>
            <a:r>
              <a:rPr lang="ru-RU" sz="2800" b="1" i="1" dirty="0" smtClean="0">
                <a:latin typeface="Calibri"/>
              </a:rPr>
              <a:t>·</a:t>
            </a:r>
            <a:r>
              <a:rPr lang="en-US" sz="2800" b="1" i="1" dirty="0" smtClean="0">
                <a:latin typeface="Calibri"/>
              </a:rPr>
              <a:t>PH + ½A</a:t>
            </a:r>
            <a:r>
              <a:rPr lang="en-US" sz="1600" b="1" i="1" dirty="0" smtClean="0">
                <a:latin typeface="Calibri"/>
              </a:rPr>
              <a:t>2</a:t>
            </a:r>
            <a:r>
              <a:rPr lang="en-US" sz="2800" b="1" i="1" dirty="0" smtClean="0">
                <a:latin typeface="Calibri"/>
              </a:rPr>
              <a:t>A</a:t>
            </a:r>
            <a:r>
              <a:rPr lang="en-US" sz="1600" b="1" i="1" dirty="0" smtClean="0">
                <a:latin typeface="Calibri"/>
              </a:rPr>
              <a:t>3</a:t>
            </a:r>
            <a:r>
              <a:rPr lang="en-US" sz="2800" b="1" i="1" dirty="0" smtClean="0">
                <a:latin typeface="Calibri"/>
              </a:rPr>
              <a:t>· PH +</a:t>
            </a:r>
          </a:p>
          <a:p>
            <a:r>
              <a:rPr lang="en-US" sz="2800" b="1" i="1" dirty="0" smtClean="0">
                <a:latin typeface="Calibri"/>
              </a:rPr>
              <a:t>    + ½A</a:t>
            </a:r>
            <a:r>
              <a:rPr lang="en-US" sz="1600" b="1" i="1" dirty="0" smtClean="0">
                <a:latin typeface="Calibri"/>
              </a:rPr>
              <a:t>3</a:t>
            </a:r>
            <a:r>
              <a:rPr lang="en-US" sz="2800" b="1" i="1" dirty="0" smtClean="0">
                <a:latin typeface="Calibri"/>
              </a:rPr>
              <a:t>A</a:t>
            </a:r>
            <a:r>
              <a:rPr lang="en-US" sz="1600" b="1" i="1" dirty="0" smtClean="0">
                <a:latin typeface="Calibri"/>
              </a:rPr>
              <a:t>4</a:t>
            </a:r>
            <a:r>
              <a:rPr lang="en-US" sz="2800" b="1" i="1" dirty="0" smtClean="0">
                <a:latin typeface="Calibri"/>
              </a:rPr>
              <a:t>· PH</a:t>
            </a:r>
            <a:r>
              <a:rPr lang="ru-RU" sz="2800" b="1" i="1" dirty="0" smtClean="0">
                <a:latin typeface="Calibri"/>
              </a:rPr>
              <a:t>…</a:t>
            </a:r>
            <a:r>
              <a:rPr lang="en-US" sz="2800" b="1" i="1" dirty="0" smtClean="0">
                <a:latin typeface="Calibri"/>
              </a:rPr>
              <a:t>=</a:t>
            </a:r>
            <a:endParaRPr lang="ru-RU" sz="2800" b="1" i="1" dirty="0">
              <a:latin typeface="Bookman Old Style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214810" y="3786190"/>
            <a:ext cx="5286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=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800" b="1" i="1" dirty="0" smtClean="0">
                <a:latin typeface="Calibri"/>
              </a:rPr>
              <a:t>½</a:t>
            </a:r>
            <a:r>
              <a:rPr lang="en-US" sz="2800" b="1" i="1" dirty="0" smtClean="0">
                <a:latin typeface="Calibri"/>
              </a:rPr>
              <a:t>PH·(A</a:t>
            </a:r>
            <a:r>
              <a:rPr lang="ru-RU" sz="2800" b="1" i="1" dirty="0" smtClean="0">
                <a:latin typeface="Calibri"/>
              </a:rPr>
              <a:t>1</a:t>
            </a:r>
            <a:r>
              <a:rPr lang="en-US" sz="2800" b="1" i="1" dirty="0" smtClean="0">
                <a:latin typeface="Calibri"/>
              </a:rPr>
              <a:t>A</a:t>
            </a:r>
            <a:r>
              <a:rPr lang="ru-RU" sz="2800" b="1" i="1" dirty="0" smtClean="0">
                <a:latin typeface="Calibri"/>
              </a:rPr>
              <a:t>2</a:t>
            </a:r>
            <a:r>
              <a:rPr lang="en-US" sz="2800" b="1" i="1" dirty="0" smtClean="0">
                <a:latin typeface="Calibri"/>
              </a:rPr>
              <a:t> + A</a:t>
            </a:r>
            <a:r>
              <a:rPr lang="ru-RU" sz="2800" b="1" i="1" dirty="0" smtClean="0">
                <a:latin typeface="Calibri"/>
              </a:rPr>
              <a:t>2</a:t>
            </a:r>
            <a:r>
              <a:rPr lang="en-US" sz="2800" b="1" i="1" dirty="0" smtClean="0">
                <a:latin typeface="Calibri"/>
              </a:rPr>
              <a:t>A</a:t>
            </a:r>
            <a:r>
              <a:rPr lang="ru-RU" sz="2800" b="1" i="1" dirty="0" smtClean="0">
                <a:latin typeface="Calibri"/>
              </a:rPr>
              <a:t>3</a:t>
            </a:r>
            <a:r>
              <a:rPr lang="en-US" sz="2800" b="1" i="1" dirty="0" smtClean="0">
                <a:latin typeface="Calibri"/>
              </a:rPr>
              <a:t> + A</a:t>
            </a:r>
            <a:r>
              <a:rPr lang="ru-RU" sz="2800" b="1" i="1" dirty="0" smtClean="0">
                <a:latin typeface="Calibri"/>
              </a:rPr>
              <a:t>3</a:t>
            </a:r>
            <a:r>
              <a:rPr lang="en-US" sz="2800" b="1" i="1" dirty="0" smtClean="0">
                <a:latin typeface="Calibri"/>
              </a:rPr>
              <a:t>A</a:t>
            </a:r>
            <a:r>
              <a:rPr lang="ru-RU" sz="2800" b="1" i="1" dirty="0" smtClean="0">
                <a:latin typeface="Calibri"/>
              </a:rPr>
              <a:t>4</a:t>
            </a:r>
            <a:r>
              <a:rPr lang="en-US" sz="2800" b="1" i="1" dirty="0" smtClean="0">
                <a:latin typeface="Calibri"/>
              </a:rPr>
              <a:t> +</a:t>
            </a:r>
            <a:r>
              <a:rPr lang="ru-RU" sz="2800" b="1" i="1" dirty="0" smtClean="0">
                <a:latin typeface="Calibri"/>
              </a:rPr>
              <a:t>…)</a:t>
            </a:r>
            <a:endParaRPr lang="ru-RU" sz="2800" b="1" i="1" dirty="0">
              <a:latin typeface="Bookman Old Style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072066" y="4286256"/>
            <a:ext cx="3714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Bookman Old Style" pitchFamily="18" charset="0"/>
              </a:rPr>
              <a:t>= </a:t>
            </a:r>
            <a:r>
              <a:rPr lang="ru-RU" sz="4000" b="1" i="1" dirty="0" smtClean="0">
                <a:solidFill>
                  <a:srgbClr val="FF0000"/>
                </a:solidFill>
                <a:latin typeface="Calibri"/>
              </a:rPr>
              <a:t>½</a:t>
            </a:r>
            <a:r>
              <a:rPr lang="en-US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P</a:t>
            </a:r>
            <a:r>
              <a:rPr lang="ru-RU" sz="1600" b="1" i="1" dirty="0" smtClean="0">
                <a:solidFill>
                  <a:srgbClr val="FF0000"/>
                </a:solidFill>
                <a:latin typeface="Bookman Old Style" pitchFamily="18" charset="0"/>
              </a:rPr>
              <a:t>ОСНОВ.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PH</a:t>
            </a:r>
            <a:r>
              <a:rPr lang="en-US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</a:p>
          <a:p>
            <a:r>
              <a:rPr lang="en-US" sz="3200" b="1" i="1" dirty="0" smtClean="0">
                <a:latin typeface="Bookman Old Style" pitchFamily="18" charset="0"/>
              </a:rPr>
              <a:t>     </a:t>
            </a:r>
            <a:r>
              <a:rPr lang="ru-RU" sz="3200" b="1" i="1" dirty="0" smtClean="0">
                <a:latin typeface="Bookman Old Style" pitchFamily="18" charset="0"/>
              </a:rPr>
              <a:t>      </a:t>
            </a:r>
            <a:r>
              <a:rPr lang="ru-RU" sz="2400" b="1" i="1" dirty="0" smtClean="0">
                <a:latin typeface="Bookman Old Style" pitchFamily="18" charset="0"/>
              </a:rPr>
              <a:t>или</a:t>
            </a:r>
            <a:r>
              <a:rPr lang="en-US" sz="3200" b="1" i="1" dirty="0" smtClean="0">
                <a:latin typeface="Bookman Old Style" pitchFamily="18" charset="0"/>
              </a:rPr>
              <a:t>       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00628" y="5429264"/>
            <a:ext cx="4143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S</a:t>
            </a:r>
            <a:r>
              <a:rPr lang="ru-RU" b="1" i="1" dirty="0" err="1" smtClean="0">
                <a:solidFill>
                  <a:srgbClr val="FF0000"/>
                </a:solidFill>
                <a:latin typeface="Bookman Old Style" pitchFamily="18" charset="0"/>
              </a:rPr>
              <a:t>бок.п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.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 =½P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основ</a:t>
            </a:r>
            <a:r>
              <a:rPr lang="en-US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h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,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где </a:t>
            </a:r>
            <a:r>
              <a:rPr lang="en-US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h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 - апофема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9" grpId="0"/>
      <p:bldP spid="80" grpId="0"/>
      <p:bldP spid="81" grpId="0"/>
      <p:bldP spid="82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Полилиния 244"/>
          <p:cNvSpPr/>
          <p:nvPr/>
        </p:nvSpPr>
        <p:spPr>
          <a:xfrm>
            <a:off x="1366092" y="2776251"/>
            <a:ext cx="1134737" cy="3007604"/>
          </a:xfrm>
          <a:custGeom>
            <a:avLst/>
            <a:gdLst>
              <a:gd name="connsiteX0" fmla="*/ 0 w 1134737"/>
              <a:gd name="connsiteY0" fmla="*/ 3007604 h 3007604"/>
              <a:gd name="connsiteX1" fmla="*/ 892366 w 1134737"/>
              <a:gd name="connsiteY1" fmla="*/ 2005069 h 3007604"/>
              <a:gd name="connsiteX2" fmla="*/ 1134737 w 1134737"/>
              <a:gd name="connsiteY2" fmla="*/ 0 h 3007604"/>
              <a:gd name="connsiteX3" fmla="*/ 738130 w 1134737"/>
              <a:gd name="connsiteY3" fmla="*/ 506776 h 3007604"/>
              <a:gd name="connsiteX4" fmla="*/ 0 w 1134737"/>
              <a:gd name="connsiteY4" fmla="*/ 3007604 h 300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737" h="3007604">
                <a:moveTo>
                  <a:pt x="0" y="3007604"/>
                </a:moveTo>
                <a:lnTo>
                  <a:pt x="892366" y="2005069"/>
                </a:lnTo>
                <a:lnTo>
                  <a:pt x="1134737" y="0"/>
                </a:lnTo>
                <a:lnTo>
                  <a:pt x="738130" y="506776"/>
                </a:lnTo>
                <a:lnTo>
                  <a:pt x="0" y="3007604"/>
                </a:lnTo>
                <a:close/>
              </a:path>
            </a:pathLst>
          </a:custGeom>
          <a:solidFill>
            <a:srgbClr val="33CC33">
              <a:alpha val="3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Полилиния 226"/>
          <p:cNvSpPr/>
          <p:nvPr/>
        </p:nvSpPr>
        <p:spPr>
          <a:xfrm>
            <a:off x="1366092" y="4781320"/>
            <a:ext cx="3844886" cy="1002535"/>
          </a:xfrm>
          <a:custGeom>
            <a:avLst/>
            <a:gdLst>
              <a:gd name="connsiteX0" fmla="*/ 0 w 3844886"/>
              <a:gd name="connsiteY0" fmla="*/ 1002535 h 1002535"/>
              <a:gd name="connsiteX1" fmla="*/ 3844886 w 3844886"/>
              <a:gd name="connsiteY1" fmla="*/ 1002535 h 1002535"/>
              <a:gd name="connsiteX2" fmla="*/ 2313542 w 3844886"/>
              <a:gd name="connsiteY2" fmla="*/ 0 h 1002535"/>
              <a:gd name="connsiteX3" fmla="*/ 903383 w 3844886"/>
              <a:gd name="connsiteY3" fmla="*/ 11017 h 1002535"/>
              <a:gd name="connsiteX4" fmla="*/ 0 w 3844886"/>
              <a:gd name="connsiteY4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4886" h="1002535">
                <a:moveTo>
                  <a:pt x="0" y="1002535"/>
                </a:moveTo>
                <a:lnTo>
                  <a:pt x="3844886" y="1002535"/>
                </a:lnTo>
                <a:lnTo>
                  <a:pt x="2313542" y="0"/>
                </a:lnTo>
                <a:lnTo>
                  <a:pt x="903383" y="11017"/>
                </a:lnTo>
                <a:lnTo>
                  <a:pt x="0" y="100253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Полилиния 225"/>
          <p:cNvSpPr/>
          <p:nvPr/>
        </p:nvSpPr>
        <p:spPr>
          <a:xfrm>
            <a:off x="2104222" y="2776251"/>
            <a:ext cx="1641513" cy="517792"/>
          </a:xfrm>
          <a:custGeom>
            <a:avLst/>
            <a:gdLst>
              <a:gd name="connsiteX0" fmla="*/ 0 w 1641513"/>
              <a:gd name="connsiteY0" fmla="*/ 495759 h 517792"/>
              <a:gd name="connsiteX1" fmla="*/ 1641513 w 1641513"/>
              <a:gd name="connsiteY1" fmla="*/ 517792 h 517792"/>
              <a:gd name="connsiteX2" fmla="*/ 958467 w 1641513"/>
              <a:gd name="connsiteY2" fmla="*/ 11016 h 517792"/>
              <a:gd name="connsiteX3" fmla="*/ 396607 w 1641513"/>
              <a:gd name="connsiteY3" fmla="*/ 0 h 517792"/>
              <a:gd name="connsiteX4" fmla="*/ 0 w 1641513"/>
              <a:gd name="connsiteY4" fmla="*/ 495759 h 51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513" h="517792">
                <a:moveTo>
                  <a:pt x="0" y="495759"/>
                </a:moveTo>
                <a:lnTo>
                  <a:pt x="1641513" y="517792"/>
                </a:lnTo>
                <a:lnTo>
                  <a:pt x="958467" y="11016"/>
                </a:lnTo>
                <a:lnTo>
                  <a:pt x="396607" y="0"/>
                </a:lnTo>
                <a:lnTo>
                  <a:pt x="0" y="495759"/>
                </a:lnTo>
                <a:close/>
              </a:path>
            </a:pathLst>
          </a:cu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>
            <a:stCxn id="107" idx="3"/>
            <a:endCxn id="28" idx="7"/>
          </p:cNvCxnSpPr>
          <p:nvPr/>
        </p:nvCxnSpPr>
        <p:spPr>
          <a:xfrm rot="5400000" flipH="1" flipV="1">
            <a:off x="1479242" y="2050754"/>
            <a:ext cx="1827798" cy="54191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357422" y="4786322"/>
            <a:ext cx="1428760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 flipH="1" flipV="1">
            <a:off x="2214546" y="4714884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57290" y="5786454"/>
            <a:ext cx="392909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99" idx="5"/>
          </p:cNvCxnSpPr>
          <p:nvPr/>
        </p:nvCxnSpPr>
        <p:spPr>
          <a:xfrm>
            <a:off x="3071802" y="2786058"/>
            <a:ext cx="592428" cy="4495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153" idx="2"/>
          </p:cNvCxnSpPr>
          <p:nvPr/>
        </p:nvCxnSpPr>
        <p:spPr>
          <a:xfrm>
            <a:off x="2571736" y="2786058"/>
            <a:ext cx="500066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107" idx="3"/>
          </p:cNvCxnSpPr>
          <p:nvPr/>
        </p:nvCxnSpPr>
        <p:spPr>
          <a:xfrm rot="5400000" flipH="1" flipV="1">
            <a:off x="489572" y="4103328"/>
            <a:ext cx="2500330" cy="76489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1321571" y="4822041"/>
            <a:ext cx="1000132" cy="928694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1607323" y="4179099"/>
            <a:ext cx="2428892" cy="7143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43108" y="3286124"/>
            <a:ext cx="1571636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99" idx="4"/>
          </p:cNvCxnSpPr>
          <p:nvPr/>
        </p:nvCxnSpPr>
        <p:spPr>
          <a:xfrm rot="16200000" flipH="1">
            <a:off x="2285984" y="1785926"/>
            <a:ext cx="1857388" cy="100013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99" idx="4"/>
            <a:endCxn id="98" idx="5"/>
          </p:cNvCxnSpPr>
          <p:nvPr/>
        </p:nvCxnSpPr>
        <p:spPr>
          <a:xfrm rot="16200000" flipH="1">
            <a:off x="3178959" y="3750471"/>
            <a:ext cx="2521254" cy="144968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00" idx="1"/>
          </p:cNvCxnSpPr>
          <p:nvPr/>
        </p:nvCxnSpPr>
        <p:spPr>
          <a:xfrm rot="10800000">
            <a:off x="3765258" y="4836836"/>
            <a:ext cx="1449684" cy="94961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Блок-схема: узел 26"/>
          <p:cNvSpPr/>
          <p:nvPr/>
        </p:nvSpPr>
        <p:spPr>
          <a:xfrm flipH="1" flipV="1">
            <a:off x="1285852" y="5715016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H="1" flipV="1">
            <a:off x="2643174" y="1285860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>
            <a:endCxn id="100" idx="5"/>
          </p:cNvCxnSpPr>
          <p:nvPr/>
        </p:nvCxnSpPr>
        <p:spPr>
          <a:xfrm rot="16200000" flipH="1">
            <a:off x="2393141" y="3464719"/>
            <a:ext cx="1949750" cy="59242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2214546" y="1928802"/>
            <a:ext cx="1357322" cy="35719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3071802" y="2786058"/>
            <a:ext cx="592428" cy="449552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500298" y="2786058"/>
            <a:ext cx="571504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6" idx="4"/>
          </p:cNvCxnSpPr>
          <p:nvPr/>
        </p:nvCxnSpPr>
        <p:spPr>
          <a:xfrm rot="5400000" flipH="1" flipV="1">
            <a:off x="1428728" y="3643314"/>
            <a:ext cx="1928826" cy="214314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endCxn id="28" idx="0"/>
          </p:cNvCxnSpPr>
          <p:nvPr/>
        </p:nvCxnSpPr>
        <p:spPr>
          <a:xfrm rot="5400000" flipH="1" flipV="1">
            <a:off x="1928794" y="2000240"/>
            <a:ext cx="1357322" cy="214314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endCxn id="153" idx="7"/>
          </p:cNvCxnSpPr>
          <p:nvPr/>
        </p:nvCxnSpPr>
        <p:spPr>
          <a:xfrm rot="5400000" flipH="1" flipV="1">
            <a:off x="2107389" y="2872291"/>
            <a:ext cx="378114" cy="306676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Блок-схема: узел 97"/>
          <p:cNvSpPr/>
          <p:nvPr/>
        </p:nvSpPr>
        <p:spPr>
          <a:xfrm flipH="1" flipV="1">
            <a:off x="5143504" y="5715016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Блок-схема: узел 98"/>
          <p:cNvSpPr/>
          <p:nvPr/>
        </p:nvSpPr>
        <p:spPr>
          <a:xfrm flipH="1" flipV="1">
            <a:off x="3643306" y="3214686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узел 99"/>
          <p:cNvSpPr/>
          <p:nvPr/>
        </p:nvSpPr>
        <p:spPr>
          <a:xfrm flipH="1" flipV="1">
            <a:off x="3643306" y="4714884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Блок-схема: узел 106"/>
          <p:cNvSpPr/>
          <p:nvPr/>
        </p:nvSpPr>
        <p:spPr>
          <a:xfrm flipH="1" flipV="1">
            <a:off x="2000232" y="3214686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 flipH="1" flipV="1">
            <a:off x="2786050" y="5286388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Блок-схема: узел 152"/>
          <p:cNvSpPr/>
          <p:nvPr/>
        </p:nvSpPr>
        <p:spPr>
          <a:xfrm flipH="1" flipV="1">
            <a:off x="2428860" y="2714620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Блок-схема: узел 153"/>
          <p:cNvSpPr/>
          <p:nvPr/>
        </p:nvSpPr>
        <p:spPr>
          <a:xfrm flipH="1" flipV="1">
            <a:off x="3000364" y="2714620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2500298" y="85723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M</a:t>
            </a:r>
            <a:endParaRPr lang="ru-RU" sz="2000" b="1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1857356" y="442913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C</a:t>
            </a:r>
            <a:endParaRPr lang="ru-RU" sz="2000" b="1" i="1" dirty="0"/>
          </a:p>
        </p:txBody>
      </p:sp>
      <p:sp>
        <p:nvSpPr>
          <p:cNvPr id="164" name="TextBox 163"/>
          <p:cNvSpPr txBox="1"/>
          <p:nvPr/>
        </p:nvSpPr>
        <p:spPr>
          <a:xfrm>
            <a:off x="3786182" y="442913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B</a:t>
            </a:r>
            <a:endParaRPr lang="ru-RU" sz="2000" b="1" i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1500166" y="307181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D</a:t>
            </a:r>
            <a:r>
              <a:rPr lang="en-US" sz="1400" b="1" i="1" dirty="0" smtClean="0"/>
              <a:t>1</a:t>
            </a:r>
            <a:endParaRPr lang="ru-RU" sz="2000" b="1" i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1142976" y="585789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D</a:t>
            </a:r>
            <a:endParaRPr lang="ru-RU" sz="2000" b="1" i="1" dirty="0"/>
          </a:p>
        </p:txBody>
      </p:sp>
      <p:sp>
        <p:nvSpPr>
          <p:cNvPr id="167" name="TextBox 166"/>
          <p:cNvSpPr txBox="1"/>
          <p:nvPr/>
        </p:nvSpPr>
        <p:spPr>
          <a:xfrm>
            <a:off x="5286380" y="564357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A</a:t>
            </a:r>
            <a:endParaRPr lang="ru-RU" sz="2000" b="1" i="1" dirty="0"/>
          </a:p>
        </p:txBody>
      </p:sp>
      <p:sp>
        <p:nvSpPr>
          <p:cNvPr id="168" name="TextBox 167"/>
          <p:cNvSpPr txBox="1"/>
          <p:nvPr/>
        </p:nvSpPr>
        <p:spPr>
          <a:xfrm>
            <a:off x="1857356" y="242886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C</a:t>
            </a:r>
            <a:r>
              <a:rPr lang="en-US" sz="1400" b="1" i="1" dirty="0" smtClean="0"/>
              <a:t>1</a:t>
            </a:r>
            <a:endParaRPr lang="ru-RU" sz="2000" b="1" i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3857620" y="300037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A</a:t>
            </a:r>
            <a:r>
              <a:rPr lang="en-US" sz="1400" b="1" i="1" dirty="0" smtClean="0"/>
              <a:t>1</a:t>
            </a:r>
            <a:endParaRPr lang="ru-RU" sz="2000" b="1" i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3000364" y="242886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B</a:t>
            </a:r>
            <a:r>
              <a:rPr lang="en-US" sz="1400" b="1" i="1" dirty="0" smtClean="0"/>
              <a:t>1</a:t>
            </a:r>
            <a:endParaRPr lang="ru-RU" sz="2000" b="1" i="1" dirty="0"/>
          </a:p>
        </p:txBody>
      </p:sp>
      <p:cxnSp>
        <p:nvCxnSpPr>
          <p:cNvPr id="206" name="Прямая соединительная линия 205"/>
          <p:cNvCxnSpPr>
            <a:stCxn id="107" idx="3"/>
            <a:endCxn id="153" idx="7"/>
          </p:cNvCxnSpPr>
          <p:nvPr/>
        </p:nvCxnSpPr>
        <p:spPr>
          <a:xfrm rot="5400000" flipH="1" flipV="1">
            <a:off x="2086465" y="2872291"/>
            <a:ext cx="399038" cy="3276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1071538" y="214290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Усечённая пирамида</a:t>
            </a:r>
            <a:endParaRPr lang="ru-RU" sz="36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215" name="Прямая со стрелкой 214"/>
          <p:cNvCxnSpPr/>
          <p:nvPr/>
        </p:nvCxnSpPr>
        <p:spPr>
          <a:xfrm rot="16200000" flipV="1">
            <a:off x="1500960" y="5215744"/>
            <a:ext cx="1427172" cy="1000132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 стрелкой 215"/>
          <p:cNvCxnSpPr/>
          <p:nvPr/>
        </p:nvCxnSpPr>
        <p:spPr>
          <a:xfrm rot="10800000">
            <a:off x="4143372" y="4000504"/>
            <a:ext cx="242889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>
            <a:off x="3929058" y="2500306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Верхнее основание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cxnSp>
        <p:nvCxnSpPr>
          <p:cNvPr id="218" name="Прямая со стрелкой 217"/>
          <p:cNvCxnSpPr/>
          <p:nvPr/>
        </p:nvCxnSpPr>
        <p:spPr>
          <a:xfrm rot="10800000">
            <a:off x="3000364" y="3071810"/>
            <a:ext cx="4071966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 стрелкой 216"/>
          <p:cNvCxnSpPr/>
          <p:nvPr/>
        </p:nvCxnSpPr>
        <p:spPr>
          <a:xfrm rot="10800000">
            <a:off x="4000496" y="5286388"/>
            <a:ext cx="41434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4929190" y="471488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Нижнее основание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5357818" y="342900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Ребра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cxnSp>
        <p:nvCxnSpPr>
          <p:cNvPr id="241" name="Прямая со стрелкой 240"/>
          <p:cNvCxnSpPr/>
          <p:nvPr/>
        </p:nvCxnSpPr>
        <p:spPr>
          <a:xfrm rot="10800000">
            <a:off x="3286116" y="3500438"/>
            <a:ext cx="2071702" cy="500066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2714612" y="607220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Боковая грань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54" name="Блок-схема: узел 253"/>
          <p:cNvSpPr/>
          <p:nvPr/>
        </p:nvSpPr>
        <p:spPr>
          <a:xfrm flipH="1" flipV="1">
            <a:off x="2714612" y="2928934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5" name="TextBox 254"/>
          <p:cNvSpPr txBox="1"/>
          <p:nvPr/>
        </p:nvSpPr>
        <p:spPr>
          <a:xfrm>
            <a:off x="2786050" y="378619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h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6" name="Блок-схема: узел 55"/>
          <p:cNvSpPr/>
          <p:nvPr/>
        </p:nvSpPr>
        <p:spPr>
          <a:xfrm flipH="1" flipV="1">
            <a:off x="1438252" y="5867416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227" grpId="0" animBg="1"/>
      <p:bldP spid="226" grpId="0" animBg="1"/>
      <p:bldP spid="28" grpId="0" animBg="1"/>
      <p:bldP spid="99" grpId="0" animBg="1"/>
      <p:bldP spid="107" grpId="0" animBg="1"/>
      <p:bldP spid="108" grpId="0" animBg="1"/>
      <p:bldP spid="153" grpId="0" animBg="1"/>
      <p:bldP spid="154" grpId="0" animBg="1"/>
      <p:bldP spid="162" grpId="0"/>
      <p:bldP spid="165" grpId="0"/>
      <p:bldP spid="168" grpId="0"/>
      <p:bldP spid="169" grpId="0"/>
      <p:bldP spid="170" grpId="0"/>
      <p:bldP spid="213" grpId="0"/>
      <p:bldP spid="223" grpId="0"/>
      <p:bldP spid="232" grpId="1"/>
      <p:bldP spid="235" grpId="1"/>
      <p:bldP spid="246" grpId="1"/>
      <p:bldP spid="254" grpId="0" animBg="1"/>
      <p:bldP spid="2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Прямая соединительная линия 62"/>
          <p:cNvCxnSpPr/>
          <p:nvPr/>
        </p:nvCxnSpPr>
        <p:spPr>
          <a:xfrm rot="16200000" flipH="1">
            <a:off x="5785652" y="3572670"/>
            <a:ext cx="6297656" cy="95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6107123" y="3893347"/>
            <a:ext cx="5358644" cy="794"/>
          </a:xfrm>
          <a:prstGeom prst="line">
            <a:avLst/>
          </a:prstGeom>
          <a:ln w="63500">
            <a:solidFill>
              <a:srgbClr val="1808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57224" y="2500306"/>
            <a:ext cx="8143900" cy="314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Презентацию подготовила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Дудоладова М.П.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Учитель математики.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Использовать на уроке открытия нового знания.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5" name="Picture 3" descr="http://luzan.ucoz.ru/animes/uchenica_na_uroke_matematiki.jp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290"/>
            <a:ext cx="3000396" cy="2214578"/>
          </a:xfrm>
          <a:prstGeom prst="rect">
            <a:avLst/>
          </a:prstGeom>
          <a:noFill/>
        </p:spPr>
      </p:pic>
      <p:pic>
        <p:nvPicPr>
          <p:cNvPr id="57" name="Picture 2" descr="http://luzan.ucoz.ru/animes/geometrija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85728"/>
            <a:ext cx="2786082" cy="2000264"/>
          </a:xfrm>
          <a:prstGeom prst="rect">
            <a:avLst/>
          </a:prstGeom>
          <a:noFill/>
        </p:spPr>
      </p:pic>
      <p:cxnSp>
        <p:nvCxnSpPr>
          <p:cNvPr id="59" name="Прямая соединительная линия 58"/>
          <p:cNvCxnSpPr/>
          <p:nvPr/>
        </p:nvCxnSpPr>
        <p:spPr>
          <a:xfrm>
            <a:off x="1571604" y="6715148"/>
            <a:ext cx="7358114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2428860" y="6572272"/>
            <a:ext cx="6357982" cy="1588"/>
          </a:xfrm>
          <a:prstGeom prst="line">
            <a:avLst/>
          </a:prstGeom>
          <a:ln w="63500">
            <a:solidFill>
              <a:srgbClr val="1808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071670" y="6572272"/>
            <a:ext cx="6715172" cy="1588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6287306" y="4071148"/>
            <a:ext cx="5000660" cy="1588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214414" y="6715148"/>
            <a:ext cx="7715304" cy="1588"/>
          </a:xfrm>
          <a:prstGeom prst="line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5965438" y="3750074"/>
            <a:ext cx="5929354" cy="794"/>
          </a:xfrm>
          <a:prstGeom prst="line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Alex\Мои документы\Мои рисунки\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142984"/>
            <a:ext cx="7500990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714480" y="214290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Пирамида с гробницы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857232"/>
            <a:ext cx="7215238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85852" y="6572272"/>
            <a:ext cx="7715304" cy="1588"/>
          </a:xfrm>
          <a:prstGeom prst="line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929322" y="3500438"/>
            <a:ext cx="6143668" cy="1588"/>
          </a:xfrm>
          <a:prstGeom prst="line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071670" y="6429396"/>
            <a:ext cx="6786610" cy="1588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6572264" y="4143380"/>
            <a:ext cx="4572032" cy="1588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71538" y="0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Большая пирамида Хеопса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285860"/>
            <a:ext cx="7286676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000232" y="6429396"/>
            <a:ext cx="6786610" cy="1588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6000760" y="3571876"/>
            <a:ext cx="5643602" cy="71438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85852" y="6572272"/>
            <a:ext cx="7715304" cy="1588"/>
          </a:xfrm>
          <a:prstGeom prst="line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965041" y="3536157"/>
            <a:ext cx="6072230" cy="1588"/>
          </a:xfrm>
          <a:prstGeom prst="line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00100" y="1"/>
            <a:ext cx="7858180" cy="132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Пирамида, созданная человеком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357298"/>
            <a:ext cx="7286676" cy="4943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1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Пирамиды, созданные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природой </a:t>
            </a:r>
            <a:endParaRPr lang="ru-RU" sz="4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14414" y="6715148"/>
            <a:ext cx="7715304" cy="1588"/>
          </a:xfrm>
          <a:prstGeom prst="line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965835" y="3750471"/>
            <a:ext cx="5928560" cy="794"/>
          </a:xfrm>
          <a:prstGeom prst="line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28794" y="6572272"/>
            <a:ext cx="6858048" cy="1588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179355" y="3964785"/>
            <a:ext cx="5214974" cy="1588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Documents and Settings\Alex\Мои документы\Мои рисунки\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14414" y="1357298"/>
            <a:ext cx="7286676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Alex\Мои документы\Мои рисунки\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357298"/>
            <a:ext cx="7358114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214290"/>
            <a:ext cx="4572032" cy="5715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Documents and Settings\Alex\Мои документы\Мои рисунки\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42852"/>
            <a:ext cx="6215106" cy="578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-2036015" y="3464719"/>
            <a:ext cx="6500858" cy="1588"/>
          </a:xfrm>
          <a:prstGeom prst="line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-1393073" y="3750471"/>
            <a:ext cx="5643602" cy="1588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14414" y="6715148"/>
            <a:ext cx="3286148" cy="1588"/>
          </a:xfrm>
          <a:prstGeom prst="line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1506" y="5929330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Bookman Old Style" pitchFamily="18" charset="0"/>
              </a:rPr>
              <a:t>Современные здания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285728"/>
            <a:ext cx="5357849" cy="628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-1500230" y="4000504"/>
            <a:ext cx="5286412" cy="1588"/>
          </a:xfrm>
          <a:prstGeom prst="line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-1107321" y="4107661"/>
            <a:ext cx="4786346" cy="1588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Documents and Settings\Alex\Мои документы\Мои рисунки\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85728"/>
            <a:ext cx="5519741" cy="628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Documents and Settings\Alex\Мои документы\Мои рисунки\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85728"/>
            <a:ext cx="5715040" cy="628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 descr="C:\Documents and Settings\Alex\Мои документы\Мои рисунки\ф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14290"/>
            <a:ext cx="5715040" cy="635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844" y="285728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Опять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пирамида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571868" y="5643578"/>
            <a:ext cx="214314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5572132" y="4786322"/>
            <a:ext cx="1000132" cy="71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2571736" y="4643446"/>
            <a:ext cx="1143008" cy="857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714612" y="3857628"/>
            <a:ext cx="1928826" cy="64294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43438" y="3857628"/>
            <a:ext cx="1785950" cy="78581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3536149" y="2750339"/>
            <a:ext cx="2214578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2250265" y="2107397"/>
            <a:ext cx="2857520" cy="1928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V="1">
            <a:off x="4036215" y="2250273"/>
            <a:ext cx="3000396" cy="1785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92" idx="1"/>
          </p:cNvCxnSpPr>
          <p:nvPr/>
        </p:nvCxnSpPr>
        <p:spPr>
          <a:xfrm rot="5400000" flipH="1" flipV="1">
            <a:off x="2214546" y="2571744"/>
            <a:ext cx="3357586" cy="1500198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2143108" y="3143248"/>
            <a:ext cx="3929090" cy="1071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V="1">
            <a:off x="3178959" y="3107529"/>
            <a:ext cx="4000528" cy="1071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>
            <a:off x="4572000" y="1643050"/>
            <a:ext cx="133352" cy="1333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узел 56"/>
          <p:cNvSpPr/>
          <p:nvPr/>
        </p:nvSpPr>
        <p:spPr>
          <a:xfrm>
            <a:off x="3500430" y="5572140"/>
            <a:ext cx="133352" cy="1333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узел 57"/>
          <p:cNvSpPr/>
          <p:nvPr/>
        </p:nvSpPr>
        <p:spPr>
          <a:xfrm>
            <a:off x="5643570" y="5572140"/>
            <a:ext cx="133352" cy="1333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узел 58"/>
          <p:cNvSpPr/>
          <p:nvPr/>
        </p:nvSpPr>
        <p:spPr>
          <a:xfrm>
            <a:off x="2714612" y="4429132"/>
            <a:ext cx="133352" cy="1333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лок-схема: узел 59"/>
          <p:cNvSpPr/>
          <p:nvPr/>
        </p:nvSpPr>
        <p:spPr>
          <a:xfrm>
            <a:off x="4572000" y="3786190"/>
            <a:ext cx="133352" cy="1333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узел 60"/>
          <p:cNvSpPr/>
          <p:nvPr/>
        </p:nvSpPr>
        <p:spPr>
          <a:xfrm>
            <a:off x="6357950" y="4572008"/>
            <a:ext cx="133352" cy="1333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3357554" y="571501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A</a:t>
            </a:r>
            <a:endParaRPr lang="ru-RU" sz="2000" b="1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6500826" y="442913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C</a:t>
            </a:r>
            <a:endParaRPr lang="ru-RU" sz="2000" b="1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4714876" y="357187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D</a:t>
            </a:r>
            <a:endParaRPr lang="ru-RU" sz="2000" b="1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2285984" y="428625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E</a:t>
            </a:r>
            <a:endParaRPr lang="ru-RU" sz="2000" b="1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2643174" y="507207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H</a:t>
            </a:r>
            <a:endParaRPr lang="ru-RU" sz="2000" b="1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5572132" y="571501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B</a:t>
            </a:r>
            <a:endParaRPr lang="ru-RU" sz="2000" b="1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4429124" y="121442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S</a:t>
            </a:r>
            <a:endParaRPr lang="ru-RU" sz="2000" b="1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2643174" y="114298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В</a:t>
            </a:r>
            <a:r>
              <a:rPr lang="ru-RU" sz="2800" b="1" i="1" dirty="0" smtClean="0">
                <a:solidFill>
                  <a:srgbClr val="FF0000"/>
                </a:solidFill>
              </a:rPr>
              <a:t>ершина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flipV="1">
            <a:off x="2643174" y="1714488"/>
            <a:ext cx="1857388" cy="14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10800000" flipV="1">
            <a:off x="5572132" y="2285992"/>
            <a:ext cx="1214446" cy="857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5400000">
            <a:off x="5214942" y="2285992"/>
            <a:ext cx="1571636" cy="15716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786578" y="192880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Р</a:t>
            </a:r>
            <a:r>
              <a:rPr lang="ru-RU" sz="2400" b="1" i="1" dirty="0" smtClean="0">
                <a:solidFill>
                  <a:srgbClr val="FF0000"/>
                </a:solidFill>
              </a:rPr>
              <a:t>ёбра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92" name="Полилиния 91"/>
          <p:cNvSpPr/>
          <p:nvPr/>
        </p:nvSpPr>
        <p:spPr>
          <a:xfrm>
            <a:off x="2714612" y="1643050"/>
            <a:ext cx="1928826" cy="4000528"/>
          </a:xfrm>
          <a:custGeom>
            <a:avLst/>
            <a:gdLst>
              <a:gd name="connsiteX0" fmla="*/ 0 w 1894901"/>
              <a:gd name="connsiteY0" fmla="*/ 2820318 h 3910988"/>
              <a:gd name="connsiteX1" fmla="*/ 1894901 w 1894901"/>
              <a:gd name="connsiteY1" fmla="*/ 0 h 3910988"/>
              <a:gd name="connsiteX2" fmla="*/ 815248 w 1894901"/>
              <a:gd name="connsiteY2" fmla="*/ 3910988 h 3910988"/>
              <a:gd name="connsiteX3" fmla="*/ 0 w 1894901"/>
              <a:gd name="connsiteY3" fmla="*/ 2820318 h 39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4901" h="3910988">
                <a:moveTo>
                  <a:pt x="0" y="2820318"/>
                </a:moveTo>
                <a:lnTo>
                  <a:pt x="1894901" y="0"/>
                </a:lnTo>
                <a:lnTo>
                  <a:pt x="815248" y="3910988"/>
                </a:lnTo>
                <a:lnTo>
                  <a:pt x="0" y="2820318"/>
                </a:lnTo>
                <a:close/>
              </a:path>
            </a:pathLst>
          </a:cu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 93"/>
          <p:cNvSpPr/>
          <p:nvPr/>
        </p:nvSpPr>
        <p:spPr>
          <a:xfrm>
            <a:off x="2765234" y="3833870"/>
            <a:ext cx="3668617" cy="1806766"/>
          </a:xfrm>
          <a:custGeom>
            <a:avLst/>
            <a:gdLst>
              <a:gd name="connsiteX0" fmla="*/ 826265 w 3668617"/>
              <a:gd name="connsiteY0" fmla="*/ 1806766 h 1806766"/>
              <a:gd name="connsiteX1" fmla="*/ 2952520 w 3668617"/>
              <a:gd name="connsiteY1" fmla="*/ 1806766 h 1806766"/>
              <a:gd name="connsiteX2" fmla="*/ 3668617 w 3668617"/>
              <a:gd name="connsiteY2" fmla="*/ 782197 h 1806766"/>
              <a:gd name="connsiteX3" fmla="*/ 1861850 w 3668617"/>
              <a:gd name="connsiteY3" fmla="*/ 0 h 1806766"/>
              <a:gd name="connsiteX4" fmla="*/ 0 w 3668617"/>
              <a:gd name="connsiteY4" fmla="*/ 672029 h 1806766"/>
              <a:gd name="connsiteX5" fmla="*/ 826265 w 3668617"/>
              <a:gd name="connsiteY5" fmla="*/ 1806766 h 180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617" h="1806766">
                <a:moveTo>
                  <a:pt x="826265" y="1806766"/>
                </a:moveTo>
                <a:lnTo>
                  <a:pt x="2952520" y="1806766"/>
                </a:lnTo>
                <a:lnTo>
                  <a:pt x="3668617" y="782197"/>
                </a:lnTo>
                <a:lnTo>
                  <a:pt x="1861850" y="0"/>
                </a:lnTo>
                <a:lnTo>
                  <a:pt x="0" y="672029"/>
                </a:lnTo>
                <a:lnTo>
                  <a:pt x="826265" y="1806766"/>
                </a:lnTo>
                <a:close/>
              </a:path>
            </a:pathLst>
          </a:cu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6858016" y="457200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Основание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98" name="Прямая со стрелкой 97"/>
          <p:cNvCxnSpPr/>
          <p:nvPr/>
        </p:nvCxnSpPr>
        <p:spPr>
          <a:xfrm rot="5400000">
            <a:off x="4714876" y="1500174"/>
            <a:ext cx="1714512" cy="15716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0800000">
            <a:off x="5929322" y="5000636"/>
            <a:ext cx="264320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55" idx="5"/>
          </p:cNvCxnSpPr>
          <p:nvPr/>
        </p:nvCxnSpPr>
        <p:spPr>
          <a:xfrm rot="16200000" flipH="1">
            <a:off x="3257063" y="3185632"/>
            <a:ext cx="2958011" cy="10049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4857752" y="450057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O</a:t>
            </a:r>
            <a:endParaRPr lang="ru-RU" sz="2000" b="1" i="1" dirty="0"/>
          </a:p>
        </p:txBody>
      </p:sp>
      <p:sp>
        <p:nvSpPr>
          <p:cNvPr id="116" name="Блок-схема: узел 115"/>
          <p:cNvSpPr/>
          <p:nvPr/>
        </p:nvSpPr>
        <p:spPr>
          <a:xfrm>
            <a:off x="4714876" y="4572008"/>
            <a:ext cx="133352" cy="1333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TextBox 119"/>
          <p:cNvSpPr txBox="1"/>
          <p:nvPr/>
        </p:nvSpPr>
        <p:spPr>
          <a:xfrm>
            <a:off x="6215074" y="100010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Высота пирамиды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285852" y="28572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Пирамида</a:t>
            </a:r>
            <a:endParaRPr lang="ru-RU" sz="36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31" name="Блок-схема: узел 130"/>
          <p:cNvSpPr/>
          <p:nvPr/>
        </p:nvSpPr>
        <p:spPr>
          <a:xfrm>
            <a:off x="3071802" y="4929198"/>
            <a:ext cx="133352" cy="1333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олилиния 135"/>
          <p:cNvSpPr/>
          <p:nvPr/>
        </p:nvSpPr>
        <p:spPr>
          <a:xfrm>
            <a:off x="3260993" y="4748270"/>
            <a:ext cx="154236" cy="517793"/>
          </a:xfrm>
          <a:custGeom>
            <a:avLst/>
            <a:gdLst>
              <a:gd name="connsiteX0" fmla="*/ 0 w 154236"/>
              <a:gd name="connsiteY0" fmla="*/ 0 h 517793"/>
              <a:gd name="connsiteX1" fmla="*/ 154236 w 154236"/>
              <a:gd name="connsiteY1" fmla="*/ 231354 h 517793"/>
              <a:gd name="connsiteX2" fmla="*/ 154236 w 154236"/>
              <a:gd name="connsiteY2" fmla="*/ 231354 h 517793"/>
              <a:gd name="connsiteX3" fmla="*/ 22034 w 154236"/>
              <a:gd name="connsiteY3" fmla="*/ 517793 h 517793"/>
              <a:gd name="connsiteX4" fmla="*/ 22034 w 154236"/>
              <a:gd name="connsiteY4" fmla="*/ 517793 h 517793"/>
              <a:gd name="connsiteX5" fmla="*/ 22034 w 154236"/>
              <a:gd name="connsiteY5" fmla="*/ 517793 h 51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36" h="517793">
                <a:moveTo>
                  <a:pt x="0" y="0"/>
                </a:moveTo>
                <a:lnTo>
                  <a:pt x="154236" y="231354"/>
                </a:lnTo>
                <a:lnTo>
                  <a:pt x="154236" y="231354"/>
                </a:lnTo>
                <a:lnTo>
                  <a:pt x="22034" y="517793"/>
                </a:lnTo>
                <a:lnTo>
                  <a:pt x="22034" y="517793"/>
                </a:lnTo>
                <a:lnTo>
                  <a:pt x="22034" y="517793"/>
                </a:lnTo>
              </a:path>
            </a:pathLst>
          </a:cu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/>
          <p:cNvSpPr txBox="1"/>
          <p:nvPr/>
        </p:nvSpPr>
        <p:spPr>
          <a:xfrm>
            <a:off x="714348" y="3214686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Высота боковой грани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138" name="Прямая со стрелкой 137"/>
          <p:cNvCxnSpPr>
            <a:stCxn id="137" idx="1"/>
          </p:cNvCxnSpPr>
          <p:nvPr/>
        </p:nvCxnSpPr>
        <p:spPr>
          <a:xfrm rot="10800000" flipH="1" flipV="1">
            <a:off x="714348" y="3630184"/>
            <a:ext cx="3000396" cy="131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214414" y="257174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    Боковая грань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1428728" y="3000372"/>
            <a:ext cx="242889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89" grpId="0"/>
      <p:bldP spid="92" grpId="0" animBg="1"/>
      <p:bldP spid="94" grpId="0" animBg="1"/>
      <p:bldP spid="95" grpId="0"/>
      <p:bldP spid="115" grpId="0"/>
      <p:bldP spid="116" grpId="0" animBg="1"/>
      <p:bldP spid="120" grpId="0"/>
      <p:bldP spid="131" grpId="0" animBg="1"/>
      <p:bldP spid="136" grpId="0" animBg="1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олилиния 69"/>
          <p:cNvSpPr/>
          <p:nvPr/>
        </p:nvSpPr>
        <p:spPr>
          <a:xfrm>
            <a:off x="1436914" y="1240971"/>
            <a:ext cx="4010297" cy="2834640"/>
          </a:xfrm>
          <a:custGeom>
            <a:avLst/>
            <a:gdLst>
              <a:gd name="connsiteX0" fmla="*/ 0 w 4010297"/>
              <a:gd name="connsiteY0" fmla="*/ 2834640 h 2834640"/>
              <a:gd name="connsiteX1" fmla="*/ 1933303 w 4010297"/>
              <a:gd name="connsiteY1" fmla="*/ 0 h 2834640"/>
              <a:gd name="connsiteX2" fmla="*/ 4010297 w 4010297"/>
              <a:gd name="connsiteY2" fmla="*/ 2743200 h 2834640"/>
              <a:gd name="connsiteX3" fmla="*/ 0 w 4010297"/>
              <a:gd name="connsiteY3" fmla="*/ 283464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297" h="2834640">
                <a:moveTo>
                  <a:pt x="0" y="2834640"/>
                </a:moveTo>
                <a:lnTo>
                  <a:pt x="1933303" y="0"/>
                </a:lnTo>
                <a:lnTo>
                  <a:pt x="4010297" y="2743200"/>
                </a:lnTo>
                <a:lnTo>
                  <a:pt x="0" y="28346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1428728" y="1214422"/>
            <a:ext cx="1946365" cy="4062548"/>
          </a:xfrm>
          <a:custGeom>
            <a:avLst/>
            <a:gdLst>
              <a:gd name="connsiteX0" fmla="*/ 0 w 1946365"/>
              <a:gd name="connsiteY0" fmla="*/ 2834640 h 4062548"/>
              <a:gd name="connsiteX1" fmla="*/ 1894114 w 1946365"/>
              <a:gd name="connsiteY1" fmla="*/ 4062548 h 4062548"/>
              <a:gd name="connsiteX2" fmla="*/ 1946365 w 1946365"/>
              <a:gd name="connsiteY2" fmla="*/ 0 h 4062548"/>
              <a:gd name="connsiteX3" fmla="*/ 0 w 1946365"/>
              <a:gd name="connsiteY3" fmla="*/ 2834640 h 406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365" h="4062548">
                <a:moveTo>
                  <a:pt x="0" y="2834640"/>
                </a:moveTo>
                <a:lnTo>
                  <a:pt x="1894114" y="4062548"/>
                </a:lnTo>
                <a:lnTo>
                  <a:pt x="1946365" y="0"/>
                </a:lnTo>
                <a:lnTo>
                  <a:pt x="0" y="2834640"/>
                </a:lnTo>
                <a:close/>
              </a:path>
            </a:pathLst>
          </a:cu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stCxn id="21" idx="7"/>
          </p:cNvCxnSpPr>
          <p:nvPr/>
        </p:nvCxnSpPr>
        <p:spPr>
          <a:xfrm rot="5400000" flipH="1" flipV="1">
            <a:off x="1010832" y="1674707"/>
            <a:ext cx="2807003" cy="188644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stCxn id="61" idx="5"/>
            <a:endCxn id="51" idx="6"/>
          </p:cNvCxnSpPr>
          <p:nvPr/>
        </p:nvCxnSpPr>
        <p:spPr>
          <a:xfrm rot="16200000" flipH="1">
            <a:off x="6112202" y="1187749"/>
            <a:ext cx="2667497" cy="180547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19" idx="3"/>
          </p:cNvCxnSpPr>
          <p:nvPr/>
        </p:nvCxnSpPr>
        <p:spPr>
          <a:xfrm flipV="1">
            <a:off x="3286116" y="4042889"/>
            <a:ext cx="2091231" cy="124349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28728" y="4071942"/>
            <a:ext cx="1857388" cy="121444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86380" y="2643182"/>
            <a:ext cx="2143140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17" idx="5"/>
          </p:cNvCxnSpPr>
          <p:nvPr/>
        </p:nvCxnSpPr>
        <p:spPr>
          <a:xfrm rot="16200000" flipH="1">
            <a:off x="7543343" y="2685566"/>
            <a:ext cx="743433" cy="743433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19" idx="2"/>
          </p:cNvCxnSpPr>
          <p:nvPr/>
        </p:nvCxnSpPr>
        <p:spPr>
          <a:xfrm flipV="1">
            <a:off x="1500166" y="3995742"/>
            <a:ext cx="3857652" cy="7620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узел 16"/>
          <p:cNvSpPr/>
          <p:nvPr/>
        </p:nvSpPr>
        <p:spPr>
          <a:xfrm>
            <a:off x="7429520" y="2571744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286116" y="1142984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5357818" y="3929066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214678" y="5214950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1357290" y="4000504"/>
            <a:ext cx="133352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500430" y="92867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S</a:t>
            </a:r>
            <a:endParaRPr lang="ru-RU" sz="20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00694" y="392906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C</a:t>
            </a:r>
            <a:endParaRPr lang="ru-RU" sz="20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528638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B</a:t>
            </a:r>
            <a:endParaRPr lang="ru-RU" sz="20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214414" y="414338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A</a:t>
            </a:r>
            <a:endParaRPr lang="ru-RU" sz="2000" b="1" i="1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1288233" y="3212305"/>
            <a:ext cx="4071966" cy="762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3000364" y="1571616"/>
            <a:ext cx="2805612" cy="209122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42976" y="0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Виды пирамид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5286380" y="2643182"/>
            <a:ext cx="785818" cy="78581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072198" y="3429000"/>
            <a:ext cx="2214578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Блок-схема: узел 50"/>
          <p:cNvSpPr/>
          <p:nvPr/>
        </p:nvSpPr>
        <p:spPr>
          <a:xfrm>
            <a:off x="8215338" y="3357562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6000760" y="3357562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>
            <a:off x="5286380" y="2571744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узел 60"/>
          <p:cNvSpPr/>
          <p:nvPr/>
        </p:nvSpPr>
        <p:spPr>
          <a:xfrm>
            <a:off x="6429388" y="642918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/>
          <p:cNvCxnSpPr>
            <a:stCxn id="52" idx="0"/>
          </p:cNvCxnSpPr>
          <p:nvPr/>
        </p:nvCxnSpPr>
        <p:spPr>
          <a:xfrm rot="5400000" flipH="1" flipV="1">
            <a:off x="4960147" y="1821645"/>
            <a:ext cx="2643206" cy="42862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53" idx="0"/>
            <a:endCxn id="61" idx="3"/>
          </p:cNvCxnSpPr>
          <p:nvPr/>
        </p:nvCxnSpPr>
        <p:spPr>
          <a:xfrm rot="5400000" flipH="1" flipV="1">
            <a:off x="4993485" y="1116313"/>
            <a:ext cx="1815003" cy="109586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61" idx="4"/>
            <a:endCxn id="17" idx="1"/>
          </p:cNvCxnSpPr>
          <p:nvPr/>
        </p:nvCxnSpPr>
        <p:spPr>
          <a:xfrm rot="16200000" flipH="1">
            <a:off x="6065055" y="1207278"/>
            <a:ext cx="1815003" cy="952985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8358214" y="335756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A</a:t>
            </a:r>
            <a:endParaRPr lang="ru-RU" sz="2000" b="1" i="1" dirty="0"/>
          </a:p>
        </p:txBody>
      </p:sp>
      <p:sp>
        <p:nvSpPr>
          <p:cNvPr id="85" name="TextBox 84"/>
          <p:cNvSpPr txBox="1"/>
          <p:nvPr/>
        </p:nvSpPr>
        <p:spPr>
          <a:xfrm>
            <a:off x="6286512" y="21429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M</a:t>
            </a:r>
            <a:endParaRPr lang="ru-RU" sz="2000" b="1" i="1" dirty="0"/>
          </a:p>
        </p:txBody>
      </p:sp>
      <p:sp>
        <p:nvSpPr>
          <p:cNvPr id="86" name="TextBox 85"/>
          <p:cNvSpPr txBox="1"/>
          <p:nvPr/>
        </p:nvSpPr>
        <p:spPr>
          <a:xfrm>
            <a:off x="5929322" y="350043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D</a:t>
            </a:r>
            <a:endParaRPr lang="ru-RU" sz="2000" b="1" i="1" dirty="0"/>
          </a:p>
        </p:txBody>
      </p:sp>
      <p:sp>
        <p:nvSpPr>
          <p:cNvPr id="87" name="TextBox 86"/>
          <p:cNvSpPr txBox="1"/>
          <p:nvPr/>
        </p:nvSpPr>
        <p:spPr>
          <a:xfrm>
            <a:off x="7000892" y="221455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B</a:t>
            </a:r>
            <a:endParaRPr lang="ru-RU" sz="2000" b="1" i="1" dirty="0"/>
          </a:p>
        </p:txBody>
      </p:sp>
      <p:sp>
        <p:nvSpPr>
          <p:cNvPr id="88" name="TextBox 87"/>
          <p:cNvSpPr txBox="1"/>
          <p:nvPr/>
        </p:nvSpPr>
        <p:spPr>
          <a:xfrm>
            <a:off x="4929190" y="242886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C</a:t>
            </a:r>
            <a:endParaRPr lang="ru-RU" sz="2000" b="1" i="1" dirty="0"/>
          </a:p>
        </p:txBody>
      </p:sp>
      <p:sp>
        <p:nvSpPr>
          <p:cNvPr id="89" name="TextBox 88"/>
          <p:cNvSpPr txBox="1"/>
          <p:nvPr/>
        </p:nvSpPr>
        <p:spPr>
          <a:xfrm>
            <a:off x="1785918" y="550070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Треугольная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пирамида</a:t>
            </a:r>
            <a:endParaRPr lang="ru-RU" sz="36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072066" y="4286256"/>
            <a:ext cx="4071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Четырёхуголь</a:t>
            </a:r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-</a:t>
            </a:r>
          </a:p>
          <a:p>
            <a:pPr algn="ctr"/>
            <a:r>
              <a:rPr lang="ru-RU" sz="36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ная</a:t>
            </a:r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 пирамида</a:t>
            </a:r>
            <a:endParaRPr lang="ru-RU" sz="36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4348" y="1000108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Боковая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поверхность</a:t>
            </a:r>
            <a:endParaRPr lang="ru-RU" sz="2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1" name="Дуга 40"/>
          <p:cNvSpPr/>
          <p:nvPr/>
        </p:nvSpPr>
        <p:spPr>
          <a:xfrm rot="5400000">
            <a:off x="2548363" y="939366"/>
            <a:ext cx="1410537" cy="3300148"/>
          </a:xfrm>
          <a:prstGeom prst="arc">
            <a:avLst>
              <a:gd name="adj1" fmla="val 15082784"/>
              <a:gd name="adj2" fmla="val 664369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>
          <a:xfrm rot="10800000">
            <a:off x="4429124" y="2071678"/>
            <a:ext cx="214314" cy="14287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олилиния 71"/>
          <p:cNvSpPr/>
          <p:nvPr/>
        </p:nvSpPr>
        <p:spPr>
          <a:xfrm>
            <a:off x="3291840" y="1188720"/>
            <a:ext cx="2155371" cy="4075611"/>
          </a:xfrm>
          <a:custGeom>
            <a:avLst/>
            <a:gdLst>
              <a:gd name="connsiteX0" fmla="*/ 0 w 2155371"/>
              <a:gd name="connsiteY0" fmla="*/ 4075611 h 4075611"/>
              <a:gd name="connsiteX1" fmla="*/ 2155371 w 2155371"/>
              <a:gd name="connsiteY1" fmla="*/ 2795451 h 4075611"/>
              <a:gd name="connsiteX2" fmla="*/ 78377 w 2155371"/>
              <a:gd name="connsiteY2" fmla="*/ 0 h 4075611"/>
              <a:gd name="connsiteX3" fmla="*/ 0 w 2155371"/>
              <a:gd name="connsiteY3" fmla="*/ 4075611 h 407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371" h="4075611">
                <a:moveTo>
                  <a:pt x="0" y="4075611"/>
                </a:moveTo>
                <a:lnTo>
                  <a:pt x="2155371" y="2795451"/>
                </a:lnTo>
                <a:lnTo>
                  <a:pt x="78377" y="0"/>
                </a:lnTo>
                <a:lnTo>
                  <a:pt x="0" y="4075611"/>
                </a:lnTo>
                <a:close/>
              </a:path>
            </a:pathLst>
          </a:custGeom>
          <a:solidFill>
            <a:srgbClr val="00B05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7" grpId="0" animBg="1"/>
      <p:bldP spid="36" grpId="0"/>
      <p:bldP spid="89" grpId="0"/>
      <p:bldP spid="94" grpId="0"/>
      <p:bldP spid="65" grpId="0"/>
      <p:bldP spid="41" grpId="0" animBg="1"/>
      <p:bldP spid="7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1009</TotalTime>
  <Words>318</Words>
  <Application>Microsoft Office PowerPoint</Application>
  <PresentationFormat>Экран (4:3)</PresentationFormat>
  <Paragraphs>124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Все боковые рёбра правильной пирамиды равны.</vt:lpstr>
      <vt:lpstr>Все боковые грани правильной пирамиды – равные равнобедренные треугольники .</vt:lpstr>
      <vt:lpstr>Площадь боковой поверхности правильной пирамиды равна половине произведения периметра основания на апофему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104</cp:revision>
  <dcterms:created xsi:type="dcterms:W3CDTF">2012-03-30T16:32:32Z</dcterms:created>
  <dcterms:modified xsi:type="dcterms:W3CDTF">2012-06-27T16:16:36Z</dcterms:modified>
</cp:coreProperties>
</file>