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3" r:id="rId4"/>
    <p:sldId id="261" r:id="rId5"/>
    <p:sldId id="262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56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EF4F3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41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9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64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61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94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56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6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0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1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69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0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7312-6E00-48E3-BBC3-9B1D86FD3CDE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BA38-53C2-40E1-A227-86EF52837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91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PolutovaD\Desktop\&#1054;&#1090;&#1082;&#1088;&#1099;&#1090;&#1099;&#1081;%20&#1091;&#1088;&#1086;&#1082;\&#1054;&#1073;&#1088;&#1072;&#1079;&#1077;&#1094;.xls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303" y="4833266"/>
            <a:ext cx="3407688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6105"/>
            <a:ext cx="2697243" cy="1706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1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19"/>
            <a:ext cx="8229600" cy="9646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Соотнесите картинки с понятиями: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ЯЧЕЙКА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dirty="0" smtClean="0"/>
              <a:t>и    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ДИАПАЗОН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0339"/>
            <a:ext cx="2538810" cy="1524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5377" y="2401724"/>
            <a:ext cx="615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А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147" y="2187763"/>
            <a:ext cx="2545804" cy="2465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1880" y="2401724"/>
            <a:ext cx="615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Б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021279" y="5183614"/>
            <a:ext cx="4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Д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707978" y="2547602"/>
            <a:ext cx="794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96" y="4338776"/>
            <a:ext cx="3932892" cy="1634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1157" y="4859594"/>
            <a:ext cx="4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xmlns="" val="30838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304" y="2708920"/>
            <a:ext cx="2016223" cy="23817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Корнями уравнения </a:t>
            </a:r>
            <a:r>
              <a:rPr lang="ru-RU" sz="2400" dirty="0"/>
              <a:t>являются </a:t>
            </a:r>
            <a:r>
              <a:rPr lang="ru-RU" sz="2400" dirty="0" smtClean="0"/>
              <a:t>…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192688" cy="47634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232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98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408" y="2635704"/>
            <a:ext cx="1872208" cy="30963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Корнями уравнения </a:t>
            </a:r>
            <a:r>
              <a:rPr lang="ru-RU" sz="2400" dirty="0"/>
              <a:t>являются </a:t>
            </a:r>
            <a:r>
              <a:rPr lang="ru-RU" sz="2400" dirty="0" smtClean="0"/>
              <a:t>точки </a:t>
            </a:r>
            <a:r>
              <a:rPr lang="ru-RU" sz="2400" dirty="0" err="1" smtClean="0"/>
              <a:t>пересече-ния</a:t>
            </a:r>
            <a:r>
              <a:rPr lang="ru-RU" sz="2400" dirty="0" smtClean="0"/>
              <a:t> графиков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192688" cy="47634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Объект 2"/>
          <p:cNvSpPr txBox="1">
            <a:spLocks/>
          </p:cNvSpPr>
          <p:nvPr/>
        </p:nvSpPr>
        <p:spPr>
          <a:xfrm>
            <a:off x="2483768" y="1700808"/>
            <a:ext cx="1872208" cy="956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Корни уравнения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75656" y="2657056"/>
            <a:ext cx="1440160" cy="11319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864144" y="2657056"/>
            <a:ext cx="1139904" cy="22121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6256" y="5823267"/>
            <a:ext cx="187220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 (-3;</a:t>
            </a:r>
            <a:r>
              <a:rPr lang="ru-RU" sz="2800" dirty="0" smtClean="0"/>
              <a:t> </a:t>
            </a:r>
            <a:r>
              <a:rPr lang="en-US" sz="2800" dirty="0" smtClean="0"/>
              <a:t>9)</a:t>
            </a:r>
          </a:p>
          <a:p>
            <a:r>
              <a:rPr lang="ru-RU" sz="2800" dirty="0" smtClean="0"/>
              <a:t>В</a:t>
            </a:r>
            <a:r>
              <a:rPr lang="en-US" sz="2800" dirty="0" smtClean="0"/>
              <a:t> (2;</a:t>
            </a:r>
            <a:r>
              <a:rPr lang="ru-RU" sz="2800" dirty="0" smtClean="0"/>
              <a:t> </a:t>
            </a:r>
            <a:r>
              <a:rPr lang="en-US" sz="2800" dirty="0" smtClean="0"/>
              <a:t>4)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378904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4959493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199" y="1556792"/>
            <a:ext cx="2119289" cy="9621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2680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3" y="2820495"/>
            <a:ext cx="2755363" cy="204866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Корнями уравнения </a:t>
            </a:r>
            <a:r>
              <a:rPr lang="ru-RU" sz="2400" dirty="0"/>
              <a:t>являются </a:t>
            </a:r>
            <a:r>
              <a:rPr lang="ru-RU" sz="2400" dirty="0" smtClean="0"/>
              <a:t>точки пересечения графиков</a:t>
            </a: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483768" y="1700808"/>
            <a:ext cx="1872208" cy="956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Корни уравнения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3" y="5055567"/>
            <a:ext cx="275536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Нет решений</a:t>
            </a:r>
            <a:endParaRPr lang="ru-RU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544616" cy="31489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16412"/>
            <a:ext cx="2755363" cy="104064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26679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620688"/>
            <a:ext cx="3965104" cy="57606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Решение системы уравнений</a:t>
            </a:r>
            <a:br>
              <a:rPr lang="ru-RU" sz="4800" dirty="0" smtClean="0"/>
            </a:br>
            <a:r>
              <a:rPr lang="ru-RU" sz="4800" dirty="0" smtClean="0"/>
              <a:t>в </a:t>
            </a:r>
            <a:r>
              <a:rPr lang="en-US" sz="4800" dirty="0" smtClean="0"/>
              <a:t>Excel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99" y="620688"/>
            <a:ext cx="4078287" cy="23161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942" y="3212976"/>
            <a:ext cx="3008800" cy="30773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3351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Рассмотрим пример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760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Преобразуем данную систему в приведенную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0743"/>
            <a:ext cx="1872208" cy="113203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52951"/>
            <a:ext cx="1872208" cy="113203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" name="Объект 2"/>
          <p:cNvSpPr txBox="1">
            <a:spLocks/>
          </p:cNvSpPr>
          <p:nvPr/>
        </p:nvSpPr>
        <p:spPr>
          <a:xfrm>
            <a:off x="287524" y="3501008"/>
            <a:ext cx="856895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2.   </a:t>
            </a:r>
          </a:p>
          <a:p>
            <a:pPr marL="0" indent="0">
              <a:buNone/>
            </a:pPr>
            <a:r>
              <a:rPr lang="ru-RU" sz="2800" dirty="0" smtClean="0"/>
              <a:t>3. </a:t>
            </a:r>
          </a:p>
          <a:p>
            <a:pPr marL="0" indent="0">
              <a:buNone/>
            </a:pPr>
            <a:r>
              <a:rPr lang="ru-RU" sz="2800" dirty="0" smtClean="0"/>
              <a:t>4.</a:t>
            </a:r>
          </a:p>
          <a:p>
            <a:pPr marL="0" indent="0">
              <a:buNone/>
            </a:pP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6" name="Управляющая кнопка: документ 5">
            <a:hlinkClick r:id="rId4" action="ppaction://hlinkfile" highlightClick="1"/>
          </p:cNvPr>
          <p:cNvSpPr/>
          <p:nvPr/>
        </p:nvSpPr>
        <p:spPr>
          <a:xfrm>
            <a:off x="8352420" y="6021288"/>
            <a:ext cx="504056" cy="576064"/>
          </a:xfrm>
          <a:prstGeom prst="actionButton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3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Домашнее задание №5 на сайте Дистанционного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071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Закончите предложение…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«Я сегодня научился…»</a:t>
            </a:r>
          </a:p>
          <a:p>
            <a:r>
              <a:rPr lang="ru-RU" dirty="0" smtClean="0"/>
              <a:t>«Я сегодня, понял, как …»</a:t>
            </a:r>
          </a:p>
          <a:p>
            <a:r>
              <a:rPr lang="ru-RU" dirty="0" smtClean="0"/>
              <a:t>«У меня не получилось… , но я знаю, что мне нужно повторить: …»</a:t>
            </a:r>
          </a:p>
          <a:p>
            <a:r>
              <a:rPr lang="ru-RU" dirty="0" smtClean="0"/>
              <a:t>«Я </a:t>
            </a:r>
            <a:r>
              <a:rPr lang="ru-RU" smtClean="0"/>
              <a:t>теперь могу…»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692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824" y="1957197"/>
            <a:ext cx="2697243" cy="1706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824" y="3339611"/>
            <a:ext cx="3932892" cy="1634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215" y="764704"/>
            <a:ext cx="8229600" cy="9646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ЯЧЕЙКА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ДИАПАЗОН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9746" y="1915495"/>
            <a:ext cx="2538810" cy="1524685"/>
            <a:chOff x="181046" y="1664769"/>
            <a:chExt cx="2538810" cy="152468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46" y="1664769"/>
              <a:ext cx="2538810" cy="15246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735377" y="2109687"/>
              <a:ext cx="6154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2800" b="1" dirty="0"/>
                <a:t>А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04016" y="2022517"/>
            <a:ext cx="615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Б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99121" y="3650215"/>
            <a:ext cx="4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Г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82752" y="3664148"/>
            <a:ext cx="2545804" cy="2465373"/>
            <a:chOff x="157668" y="3339611"/>
            <a:chExt cx="2545804" cy="246537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68" y="3339611"/>
              <a:ext cx="2545804" cy="24653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735377" y="3717032"/>
              <a:ext cx="7947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2800" b="1" dirty="0"/>
                <a:t>В</a:t>
              </a: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5336" y="4868880"/>
            <a:ext cx="3407688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866038" y="5283976"/>
            <a:ext cx="4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Д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403648" y="1340768"/>
            <a:ext cx="100811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385705" y="1340768"/>
            <a:ext cx="1008112" cy="2880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215" y="764704"/>
            <a:ext cx="8229600" cy="9646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Дайте имена: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ЯЧЕЙКА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dirty="0" smtClean="0"/>
              <a:t>и    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ДИАПАЗОН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9611"/>
            <a:ext cx="3932892" cy="1634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94" y="2016144"/>
            <a:ext cx="3306040" cy="1985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52398" y="2277754"/>
            <a:ext cx="615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А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94" y="4051289"/>
            <a:ext cx="2885262" cy="2794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99846" y="3650215"/>
            <a:ext cx="4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Г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53494" y="4451050"/>
            <a:ext cx="794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В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570" y="4868880"/>
            <a:ext cx="3407688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039625" y="5283976"/>
            <a:ext cx="4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1252" y="2485647"/>
            <a:ext cx="82809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C5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102096" y="4733962"/>
            <a:ext cx="174691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N12587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1686982"/>
            <a:ext cx="174691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B2</a:t>
            </a:r>
            <a:r>
              <a:rPr lang="ru-RU" sz="2800" dirty="0" smtClean="0"/>
              <a:t>:С6</a:t>
            </a:r>
            <a:endParaRPr lang="ru-RU" sz="28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2697243" cy="1706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97089" y="3671466"/>
            <a:ext cx="156739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ru-RU" sz="2800" dirty="0" smtClean="0"/>
              <a:t>3:С3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59690" y="5495567"/>
            <a:ext cx="190479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AK35</a:t>
            </a:r>
            <a:r>
              <a:rPr lang="ru-RU" sz="2800" dirty="0" smtClean="0"/>
              <a:t>:</a:t>
            </a:r>
            <a:r>
              <a:rPr lang="en-US" sz="2800" dirty="0" smtClean="0"/>
              <a:t>AL38</a:t>
            </a:r>
            <a:endParaRPr lang="ru-RU" sz="2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3968" y="2022517"/>
            <a:ext cx="615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xmlns="" val="236425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3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39552" y="908720"/>
            <a:ext cx="8001000" cy="2773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3000" dirty="0" smtClean="0"/>
              <a:t>Как будет выглядеть формула                 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3000" dirty="0" smtClean="0"/>
              <a:t>для электронной таблицы, если </a:t>
            </a:r>
            <a:r>
              <a:rPr lang="en-US" sz="3000" dirty="0" smtClean="0"/>
              <a:t>x</a:t>
            </a:r>
            <a:r>
              <a:rPr lang="ru-RU" sz="3000" dirty="0" smtClean="0"/>
              <a:t>  занесен в ячейку А1, </a:t>
            </a:r>
            <a:r>
              <a:rPr lang="en-US" sz="3000" dirty="0" smtClean="0"/>
              <a:t>y</a:t>
            </a:r>
            <a:r>
              <a:rPr lang="ru-RU" sz="3000" dirty="0" smtClean="0"/>
              <a:t> занесен в ячейку В1,  </a:t>
            </a:r>
            <a:r>
              <a:rPr lang="en-US" sz="3000" dirty="0" smtClean="0"/>
              <a:t>z</a:t>
            </a:r>
            <a:r>
              <a:rPr lang="ru-RU" sz="3000" dirty="0" smtClean="0"/>
              <a:t> занесен в ячейку С1. Ответ объясните.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224" y="3933056"/>
            <a:ext cx="80580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  <a:r>
              <a:rPr lang="ru-RU" sz="2600" dirty="0" smtClean="0"/>
              <a:t>=</a:t>
            </a:r>
            <a:r>
              <a:rPr lang="en-US" sz="2600" dirty="0" smtClean="0"/>
              <a:t> 0,5</a:t>
            </a:r>
            <a:r>
              <a:rPr lang="ru-RU" sz="2600" dirty="0" smtClean="0"/>
              <a:t>*</a:t>
            </a:r>
            <a:r>
              <a:rPr lang="ru-RU" sz="2800" dirty="0" smtClean="0"/>
              <a:t>А1 </a:t>
            </a:r>
            <a:r>
              <a:rPr lang="en-US" sz="2800" dirty="0" smtClean="0"/>
              <a:t>– </a:t>
            </a:r>
            <a:r>
              <a:rPr lang="ru-RU" sz="2800" dirty="0" smtClean="0"/>
              <a:t>корень(В1)/С1</a:t>
            </a:r>
            <a:r>
              <a:rPr lang="en-US" sz="2800" dirty="0" smtClean="0"/>
              <a:t>^2+1</a:t>
            </a:r>
            <a:endParaRPr lang="ru-RU" sz="2600" dirty="0"/>
          </a:p>
          <a:p>
            <a:pPr>
              <a:lnSpc>
                <a:spcPct val="150000"/>
              </a:lnSpc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600" dirty="0"/>
              <a:t>. </a:t>
            </a:r>
            <a:r>
              <a:rPr lang="ru-RU" sz="2600" dirty="0" smtClean="0"/>
              <a:t>=</a:t>
            </a:r>
            <a:r>
              <a:rPr lang="en-US" sz="2600" dirty="0" smtClean="0"/>
              <a:t> </a:t>
            </a:r>
            <a:r>
              <a:rPr lang="en-US" sz="2600" dirty="0"/>
              <a:t>(0,5</a:t>
            </a:r>
            <a:r>
              <a:rPr lang="ru-RU" sz="2600" dirty="0"/>
              <a:t>*А1 </a:t>
            </a:r>
            <a:r>
              <a:rPr lang="en-US" sz="2600" dirty="0"/>
              <a:t>– </a:t>
            </a:r>
            <a:r>
              <a:rPr lang="ru-RU" sz="2600" dirty="0"/>
              <a:t>корень(В1)</a:t>
            </a:r>
            <a:r>
              <a:rPr lang="en-US" sz="2600" dirty="0"/>
              <a:t>)</a:t>
            </a:r>
            <a:r>
              <a:rPr lang="ru-RU" sz="2600" dirty="0"/>
              <a:t>/</a:t>
            </a:r>
            <a:r>
              <a:rPr lang="en-US" sz="2600" dirty="0"/>
              <a:t>(</a:t>
            </a:r>
            <a:r>
              <a:rPr lang="ru-RU" sz="2600" dirty="0"/>
              <a:t>С1</a:t>
            </a:r>
            <a:r>
              <a:rPr lang="en-US" sz="2600" dirty="0"/>
              <a:t>^2 + 1)</a:t>
            </a:r>
            <a:endParaRPr lang="ru-RU" sz="2600" dirty="0"/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600" dirty="0"/>
              <a:t> </a:t>
            </a:r>
            <a:r>
              <a:rPr lang="ru-RU" sz="2600" dirty="0" smtClean="0"/>
              <a:t>   </a:t>
            </a:r>
            <a:r>
              <a:rPr lang="ru-RU" sz="2600" dirty="0" smtClean="0"/>
              <a:t>(0,5*А1 </a:t>
            </a:r>
            <a:r>
              <a:rPr lang="ru-RU" sz="2600" dirty="0"/>
              <a:t>– корень(В1</a:t>
            </a:r>
            <a:r>
              <a:rPr lang="ru-RU" sz="2600" dirty="0" smtClean="0"/>
              <a:t>)) </a:t>
            </a:r>
            <a:r>
              <a:rPr lang="ru-RU" sz="2600" dirty="0" smtClean="0"/>
              <a:t>/ </a:t>
            </a:r>
            <a:r>
              <a:rPr lang="ru-RU" sz="2600" dirty="0" smtClean="0"/>
              <a:t>(С1^2</a:t>
            </a:r>
            <a:r>
              <a:rPr lang="en-US" sz="2600" dirty="0" smtClean="0"/>
              <a:t>+1</a:t>
            </a:r>
            <a:r>
              <a:rPr lang="ru-RU" sz="2600" dirty="0" smtClean="0"/>
              <a:t>)</a:t>
            </a:r>
            <a:endParaRPr lang="ru-RU" sz="2600" dirty="0"/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en-US" sz="2600" dirty="0"/>
              <a:t> </a:t>
            </a:r>
            <a:r>
              <a:rPr lang="ru-RU" sz="2600" dirty="0" smtClean="0"/>
              <a:t> =</a:t>
            </a:r>
            <a:r>
              <a:rPr lang="en-US" sz="2600" dirty="0" smtClean="0"/>
              <a:t> </a:t>
            </a:r>
            <a:r>
              <a:rPr lang="ru-RU" sz="2600" dirty="0" smtClean="0"/>
              <a:t>(</a:t>
            </a:r>
            <a:r>
              <a:rPr lang="en-US" sz="2600" dirty="0" smtClean="0"/>
              <a:t>0</a:t>
            </a:r>
            <a:r>
              <a:rPr lang="ru-RU" sz="2600" dirty="0"/>
              <a:t>,</a:t>
            </a:r>
            <a:r>
              <a:rPr lang="en-US" sz="2600" dirty="0" smtClean="0"/>
              <a:t>5</a:t>
            </a:r>
            <a:r>
              <a:rPr lang="ru-RU" sz="2600" dirty="0" smtClean="0"/>
              <a:t>А1 </a:t>
            </a:r>
            <a:r>
              <a:rPr lang="en-US" sz="2600" dirty="0"/>
              <a:t>– </a:t>
            </a:r>
            <a:r>
              <a:rPr lang="ru-RU" sz="2600" dirty="0"/>
              <a:t>корень(В1</a:t>
            </a:r>
            <a:r>
              <a:rPr lang="ru-RU" sz="2600" dirty="0" smtClean="0"/>
              <a:t>)) /(С1</a:t>
            </a:r>
            <a:r>
              <a:rPr lang="en-US" sz="2600" dirty="0" smtClean="0"/>
              <a:t>^2+1</a:t>
            </a:r>
            <a:r>
              <a:rPr lang="ru-RU" sz="2600" dirty="0" smtClean="0"/>
              <a:t>)</a:t>
            </a:r>
            <a:endParaRPr lang="ru-RU" sz="2600" dirty="0"/>
          </a:p>
          <a:p>
            <a:pPr>
              <a:lnSpc>
                <a:spcPct val="150000"/>
              </a:lnSpc>
              <a:defRPr/>
            </a:pPr>
            <a:endParaRPr lang="ru-RU" sz="2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652120" y="836712"/>
                <a:ext cx="1887504" cy="933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0,5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−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ru-R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836712"/>
                <a:ext cx="1887504" cy="933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Улыбающееся лицо 24"/>
          <p:cNvSpPr/>
          <p:nvPr/>
        </p:nvSpPr>
        <p:spPr>
          <a:xfrm>
            <a:off x="319062" y="4714884"/>
            <a:ext cx="609600" cy="50641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86446" y="4018912"/>
            <a:ext cx="2471023" cy="553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скобок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072198" y="5304796"/>
            <a:ext cx="2471023" cy="553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 знака =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29322" y="5929330"/>
            <a:ext cx="2471023" cy="553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 знака *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1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Дан фрагмент таблицы </a:t>
            </a:r>
            <a:br>
              <a:rPr lang="ru-RU" sz="3200" b="1" dirty="0" smtClean="0"/>
            </a:br>
            <a:r>
              <a:rPr lang="ru-RU" sz="3200" b="1" dirty="0" smtClean="0"/>
              <a:t>(режим</a:t>
            </a:r>
            <a:r>
              <a:rPr lang="en-US" sz="3200" b="1" dirty="0" smtClean="0"/>
              <a:t> </a:t>
            </a:r>
            <a:r>
              <a:rPr lang="ru-RU" sz="3200" b="1" dirty="0" smtClean="0"/>
              <a:t>отображения формул):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8523054"/>
              </p:ext>
            </p:extLst>
          </p:nvPr>
        </p:nvGraphicFramePr>
        <p:xfrm>
          <a:off x="757808" y="1905000"/>
          <a:ext cx="312839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277"/>
                <a:gridCol w="970019"/>
                <a:gridCol w="1651096"/>
              </a:tblGrid>
              <a:tr h="419417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=</a:t>
                      </a:r>
                      <a:r>
                        <a:rPr lang="en-US" sz="2400" dirty="0" smtClean="0"/>
                        <a:t>$A$3+A1</a:t>
                      </a:r>
                      <a:endParaRPr lang="ru-RU" sz="2400" dirty="0"/>
                    </a:p>
                  </a:txBody>
                  <a:tcPr/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91000" y="1905000"/>
            <a:ext cx="461803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Чему равны значения в ячейках В2 и В3, если в них скопировать содержимое 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ячейки В1? </a:t>
            </a:r>
            <a:endParaRPr lang="ru-R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8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Ответ поясните.</a:t>
            </a:r>
            <a:endParaRPr lang="ru-RU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7267894"/>
              </p:ext>
            </p:extLst>
          </p:nvPr>
        </p:nvGraphicFramePr>
        <p:xfrm>
          <a:off x="762000" y="4800600"/>
          <a:ext cx="190658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43"/>
                <a:gridCol w="850442"/>
                <a:gridCol w="611403"/>
              </a:tblGrid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ru-RU" sz="2400" dirty="0"/>
                    </a:p>
                  </a:txBody>
                  <a:tcPr marL="91425" marR="91425"/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r>
                        <a:rPr lang="en-US" sz="2400" dirty="0" smtClean="0"/>
                        <a:t>5</a:t>
                      </a:r>
                      <a:endParaRPr lang="ru-RU" sz="2400" dirty="0"/>
                    </a:p>
                  </a:txBody>
                  <a:tcPr marL="91425" marR="91425"/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 marL="91425" marR="91425"/>
                </a:tc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1754396"/>
              </p:ext>
            </p:extLst>
          </p:nvPr>
        </p:nvGraphicFramePr>
        <p:xfrm>
          <a:off x="3427413" y="4800600"/>
          <a:ext cx="190658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43"/>
                <a:gridCol w="850441"/>
                <a:gridCol w="611403"/>
              </a:tblGrid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ru-RU" sz="2400" dirty="0"/>
                    </a:p>
                  </a:txBody>
                  <a:tcPr marL="91425" marR="91425"/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ru-RU" sz="2400" dirty="0"/>
                    </a:p>
                  </a:txBody>
                  <a:tcPr marL="91425" marR="91425"/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ru-RU" sz="2400" dirty="0"/>
                    </a:p>
                  </a:txBody>
                  <a:tcPr marL="91425" marR="91425"/>
                </a:tc>
              </a:tr>
            </a:tbl>
          </a:graphicData>
        </a:graphic>
      </p:graphicFrame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6242263"/>
              </p:ext>
            </p:extLst>
          </p:nvPr>
        </p:nvGraphicFramePr>
        <p:xfrm>
          <a:off x="6248400" y="4800600"/>
          <a:ext cx="190658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43"/>
                <a:gridCol w="850442"/>
                <a:gridCol w="611403"/>
              </a:tblGrid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ru-RU" sz="2400" dirty="0"/>
                    </a:p>
                  </a:txBody>
                  <a:tcPr marL="91425" marR="91425"/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ru-RU" sz="2400" dirty="0"/>
                    </a:p>
                  </a:txBody>
                  <a:tcPr marL="91425" marR="91425"/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marL="91425" marR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 marL="91425" marR="914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ru-RU" sz="2400" dirty="0"/>
                    </a:p>
                  </a:txBody>
                  <a:tcPr marL="91425" marR="91425"/>
                </a:tc>
              </a:tr>
            </a:tbl>
          </a:graphicData>
        </a:graphic>
      </p:graphicFrame>
      <p:sp>
        <p:nvSpPr>
          <p:cNvPr id="11" name="Улыбающееся лицо 10"/>
          <p:cNvSpPr/>
          <p:nvPr/>
        </p:nvSpPr>
        <p:spPr>
          <a:xfrm>
            <a:off x="285720" y="4500570"/>
            <a:ext cx="609600" cy="50641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4462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1663574"/>
              </p:ext>
            </p:extLst>
          </p:nvPr>
        </p:nvGraphicFramePr>
        <p:xfrm>
          <a:off x="3371627" y="4797152"/>
          <a:ext cx="312839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277"/>
                <a:gridCol w="970019"/>
                <a:gridCol w="1651096"/>
              </a:tblGrid>
              <a:tr h="419417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=</a:t>
                      </a:r>
                      <a:r>
                        <a:rPr lang="en-US" sz="2400" dirty="0" smtClean="0"/>
                        <a:t>$A$3+A1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=</a:t>
                      </a:r>
                      <a:r>
                        <a:rPr lang="en-US" sz="2400" dirty="0" smtClean="0"/>
                        <a:t>$A$3+A2</a:t>
                      </a:r>
                      <a:endParaRPr lang="ru-RU" sz="2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4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=</a:t>
                      </a:r>
                      <a:r>
                        <a:rPr lang="en-US" sz="2400" dirty="0" smtClean="0"/>
                        <a:t>$A$3+A3</a:t>
                      </a:r>
                      <a:endParaRPr lang="ru-RU" sz="2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43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791" y="822722"/>
            <a:ext cx="7620000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200" dirty="0" smtClean="0"/>
              <a:t>Определить значение ячейки С3.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462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6748795"/>
              </p:ext>
            </p:extLst>
          </p:nvPr>
        </p:nvGraphicFramePr>
        <p:xfrm>
          <a:off x="611560" y="1988840"/>
          <a:ext cx="6040352" cy="2279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601"/>
                <a:gridCol w="893575"/>
                <a:gridCol w="2172017"/>
                <a:gridCol w="2284159"/>
              </a:tblGrid>
              <a:tr h="337538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75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-1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=</a:t>
                      </a:r>
                      <a:r>
                        <a:rPr lang="en-US" sz="2400" dirty="0" smtClean="0"/>
                        <a:t>A3+A1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=МАКС(А1:В3)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75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=СУММ(А1:А3)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=МИН(А2:В3)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75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-2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  <a:r>
                        <a:rPr lang="ru-RU" sz="2400" dirty="0" smtClean="0"/>
                        <a:t>СРЗНАЧ(В1:С2)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6435819"/>
              </p:ext>
            </p:extLst>
          </p:nvPr>
        </p:nvGraphicFramePr>
        <p:xfrm>
          <a:off x="3851920" y="4365104"/>
          <a:ext cx="4968552" cy="2279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601"/>
                <a:gridCol w="1320571"/>
                <a:gridCol w="1445212"/>
                <a:gridCol w="1512168"/>
              </a:tblGrid>
              <a:tr h="337538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75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075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075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81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147248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Как вы понимаете термин «деловая графика</a:t>
            </a:r>
            <a:r>
              <a:rPr lang="ru-RU" dirty="0" smtClean="0"/>
              <a:t>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Какими возможностями для создания деловой графики обладает </a:t>
            </a:r>
            <a:r>
              <a:rPr lang="en-US" dirty="0"/>
              <a:t>Excel</a:t>
            </a:r>
            <a:r>
              <a:rPr lang="ru-RU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 можно построить диаграммы и графики в </a:t>
            </a:r>
            <a:r>
              <a:rPr lang="en-US" dirty="0"/>
              <a:t>Excel</a:t>
            </a:r>
            <a:r>
              <a:rPr lang="ru-RU" dirty="0"/>
              <a:t> (опишите порядок действий)?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5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744" y="5157192"/>
            <a:ext cx="4337862" cy="14401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Корнями уравнения</a:t>
            </a:r>
          </a:p>
          <a:p>
            <a:pPr marL="0" indent="0">
              <a:buNone/>
            </a:pPr>
            <a:r>
              <a:rPr lang="ru-RU" sz="2800" dirty="0" smtClean="0"/>
              <a:t>являются </a:t>
            </a:r>
            <a:r>
              <a:rPr lang="ru-RU" sz="2800" dirty="0"/>
              <a:t>значения точек пересечения графика функции с осью </a:t>
            </a:r>
            <a:r>
              <a:rPr lang="ru-RU" sz="2800" dirty="0" smtClean="0"/>
              <a:t>абсцисс.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44" y="1628800"/>
            <a:ext cx="4337862" cy="338437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76056" y="1628800"/>
            <a:ext cx="3672408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Виды уравнений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Y</a:t>
            </a:r>
            <a:r>
              <a:rPr lang="ru-RU" sz="2800" dirty="0"/>
              <a:t>=</a:t>
            </a:r>
            <a:r>
              <a:rPr lang="en-US" sz="2800" dirty="0" err="1"/>
              <a:t>kx</a:t>
            </a:r>
            <a:r>
              <a:rPr lang="ru-RU" sz="2800" dirty="0"/>
              <a:t>+</a:t>
            </a:r>
            <a:r>
              <a:rPr lang="en-US" sz="2800" dirty="0"/>
              <a:t>b</a:t>
            </a:r>
            <a:r>
              <a:rPr lang="ru-RU" sz="2800" dirty="0"/>
              <a:t> – </a:t>
            </a:r>
            <a:r>
              <a:rPr lang="ru-RU" sz="2800" i="1" dirty="0"/>
              <a:t>линейное</a:t>
            </a:r>
          </a:p>
          <a:p>
            <a:pPr marL="0" indent="0">
              <a:buNone/>
            </a:pPr>
            <a:r>
              <a:rPr lang="en-US" sz="2800" dirty="0"/>
              <a:t>Y</a:t>
            </a:r>
            <a:r>
              <a:rPr lang="ru-RU" sz="2800" dirty="0" smtClean="0"/>
              <a:t>= </a:t>
            </a:r>
            <a:r>
              <a:rPr lang="en-US" sz="2800" dirty="0" smtClean="0"/>
              <a:t>ax</a:t>
            </a:r>
            <a:r>
              <a:rPr lang="ru-RU" sz="2800" baseline="30000" dirty="0"/>
              <a:t>2</a:t>
            </a:r>
            <a:r>
              <a:rPr lang="ru-RU" sz="2800" dirty="0" smtClean="0"/>
              <a:t>+ </a:t>
            </a:r>
            <a:r>
              <a:rPr lang="en-US" sz="2800" dirty="0" err="1" smtClean="0"/>
              <a:t>bx</a:t>
            </a:r>
            <a:r>
              <a:rPr lang="ru-RU" sz="2800" dirty="0"/>
              <a:t>+</a:t>
            </a:r>
            <a:r>
              <a:rPr lang="en-US" sz="2800" dirty="0"/>
              <a:t>c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i="1" dirty="0" smtClean="0"/>
              <a:t>квадратичное</a:t>
            </a:r>
            <a:endParaRPr lang="ru-RU" sz="2800" i="1" dirty="0"/>
          </a:p>
          <a:p>
            <a:pPr marL="0" indent="0">
              <a:buNone/>
            </a:pPr>
            <a:r>
              <a:rPr lang="en-US" sz="2800" dirty="0"/>
              <a:t>Y</a:t>
            </a:r>
            <a:r>
              <a:rPr lang="ru-RU" sz="2800" dirty="0"/>
              <a:t>=</a:t>
            </a:r>
            <a:r>
              <a:rPr lang="en-US" sz="2800" dirty="0"/>
              <a:t>x</a:t>
            </a:r>
            <a:r>
              <a:rPr lang="ru-RU" sz="2800" baseline="30000" dirty="0"/>
              <a:t>3</a:t>
            </a:r>
            <a:r>
              <a:rPr lang="ru-RU" sz="2800" dirty="0"/>
              <a:t> – </a:t>
            </a:r>
            <a:r>
              <a:rPr lang="ru-RU" sz="2800" i="1" dirty="0"/>
              <a:t>кубическое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Решить систему уравнений?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76056" y="4365104"/>
            <a:ext cx="3672408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Способы решения:</a:t>
            </a:r>
            <a:endParaRPr lang="ru-RU" sz="2600" dirty="0"/>
          </a:p>
          <a:p>
            <a:pPr>
              <a:buFontTx/>
              <a:buChar char="-"/>
            </a:pPr>
            <a:r>
              <a:rPr lang="ru-RU" sz="2600" dirty="0" smtClean="0"/>
              <a:t>метод подстановки</a:t>
            </a:r>
          </a:p>
          <a:p>
            <a:pPr>
              <a:buFontTx/>
              <a:buChar char="-"/>
            </a:pPr>
            <a:r>
              <a:rPr lang="ru-RU" sz="2600" dirty="0" smtClean="0"/>
              <a:t>метод сложения                     </a:t>
            </a:r>
          </a:p>
          <a:p>
            <a:pPr>
              <a:buFontTx/>
              <a:buChar char="-"/>
            </a:pPr>
            <a:r>
              <a:rPr lang="ru-RU" sz="2600" dirty="0" smtClean="0"/>
              <a:t>графический </a:t>
            </a:r>
            <a:r>
              <a:rPr lang="ru-RU" sz="2600" dirty="0"/>
              <a:t>способ</a:t>
            </a:r>
          </a:p>
        </p:txBody>
      </p:sp>
    </p:spTree>
    <p:extLst>
      <p:ext uri="{BB962C8B-B14F-4D97-AF65-F5344CB8AC3E}">
        <p14:creationId xmlns:p14="http://schemas.microsoft.com/office/powerpoint/2010/main" xmlns="" val="36708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Математика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07" y="1556792"/>
            <a:ext cx="6090217" cy="36608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5309592"/>
            <a:ext cx="4337862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Корнями уравнения </a:t>
            </a:r>
            <a:r>
              <a:rPr lang="ru-RU" sz="2800" dirty="0" smtClean="0"/>
              <a:t>являются значения точек пересечения графика функции с осью абсцисс.</a:t>
            </a:r>
          </a:p>
          <a:p>
            <a:pPr marL="0" indent="0">
              <a:buFont typeface="Arial" pitchFamily="34" charset="0"/>
              <a:buNone/>
            </a:pPr>
            <a:endParaRPr lang="ru-RU" sz="2800" dirty="0"/>
          </a:p>
        </p:txBody>
      </p:sp>
      <p:sp>
        <p:nvSpPr>
          <p:cNvPr id="9" name="Выноска 1 (без границы) 8"/>
          <p:cNvSpPr/>
          <p:nvPr/>
        </p:nvSpPr>
        <p:spPr>
          <a:xfrm>
            <a:off x="6876256" y="2847171"/>
            <a:ext cx="1944216" cy="1080120"/>
          </a:xfrm>
          <a:prstGeom prst="callout1">
            <a:avLst>
              <a:gd name="adj1" fmla="val 48790"/>
              <a:gd name="adj2" fmla="val 11"/>
              <a:gd name="adj3" fmla="val 68715"/>
              <a:gd name="adj4" fmla="val -132548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Корень</a:t>
            </a:r>
          </a:p>
          <a:p>
            <a:pPr algn="ctr"/>
            <a:r>
              <a:rPr lang="ru-RU" sz="2400" dirty="0" smtClean="0"/>
              <a:t>Х = 1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556792"/>
            <a:ext cx="1886508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 = 6 - </a:t>
            </a:r>
            <a:r>
              <a:rPr lang="en-US" sz="2800" dirty="0" smtClean="0"/>
              <a:t>x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236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504</Words>
  <Application>Microsoft Office PowerPoint</Application>
  <PresentationFormat>Экран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Вопрос 1</vt:lpstr>
      <vt:lpstr>Слайд 2</vt:lpstr>
      <vt:lpstr>Вопрос 2</vt:lpstr>
      <vt:lpstr>Вопрос 3</vt:lpstr>
      <vt:lpstr>Дан фрагмент таблицы  (режим отображения формул):</vt:lpstr>
      <vt:lpstr>Слайд 6</vt:lpstr>
      <vt:lpstr>Домашнее задание:</vt:lpstr>
      <vt:lpstr>Математика</vt:lpstr>
      <vt:lpstr>Математика</vt:lpstr>
      <vt:lpstr>Математика</vt:lpstr>
      <vt:lpstr>Математика</vt:lpstr>
      <vt:lpstr>Математика</vt:lpstr>
      <vt:lpstr>Решение системы уравнений в Excel</vt:lpstr>
      <vt:lpstr>Рассмотрим пример</vt:lpstr>
      <vt:lpstr>Домашнее задание</vt:lpstr>
      <vt:lpstr>Закончите предложение…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 1</dc:title>
  <dc:creator>PolutovaD</dc:creator>
  <cp:lastModifiedBy>Алиса</cp:lastModifiedBy>
  <cp:revision>47</cp:revision>
  <dcterms:created xsi:type="dcterms:W3CDTF">2013-04-16T11:22:44Z</dcterms:created>
  <dcterms:modified xsi:type="dcterms:W3CDTF">2013-04-18T15:30:56Z</dcterms:modified>
</cp:coreProperties>
</file>