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1" r:id="rId3"/>
    <p:sldId id="276" r:id="rId4"/>
    <p:sldId id="257" r:id="rId5"/>
    <p:sldId id="265" r:id="rId6"/>
    <p:sldId id="258" r:id="rId7"/>
    <p:sldId id="273" r:id="rId8"/>
    <p:sldId id="263" r:id="rId9"/>
    <p:sldId id="272" r:id="rId10"/>
    <p:sldId id="274" r:id="rId11"/>
    <p:sldId id="264" r:id="rId12"/>
    <p:sldId id="266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9"/>
    <a:srgbClr val="FFFF99"/>
    <a:srgbClr val="0066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76128-3B6D-4960-8274-E2DE690E23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33022-4BDE-41F4-BB17-E2F48EC2C7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05B8E-82A6-4497-95E5-9075A1660B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63236-15E0-4F59-A41B-08D592BB20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2F06F-2A5E-4611-8315-EA58230CCB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7CF36-D3DC-4A03-AB34-1186416216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A954E-EB70-4523-9357-DC52DE4F2E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C42DB-4AFD-4436-BAA5-B4E21AD93B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A99DD-A3D9-437C-B390-35AE509FBE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8BC91-4AF4-424E-B081-3AACA2F28B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7252A-D030-4073-8184-897C8DC0C4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8FF1EA-5518-4995-8BFA-E8C80B81F8C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Информатика. ЕГЭ 2014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Решение </a:t>
            </a:r>
            <a:r>
              <a:rPr lang="ru-RU" dirty="0" smtClean="0"/>
              <a:t>задач повышенной сложности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 д)</a:t>
            </a:r>
          </a:p>
        </p:txBody>
      </p:sp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2"/>
          <a:srcRect l="35774" t="37274" r="28300" b="24654"/>
          <a:stretch>
            <a:fillRect/>
          </a:stretch>
        </p:blipFill>
        <p:spPr bwMode="auto">
          <a:xfrm>
            <a:off x="971550" y="188913"/>
            <a:ext cx="3455988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476375" y="2924175"/>
            <a:ext cx="287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FF"/>
                </a:solidFill>
              </a:rPr>
              <a:t>(x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*x+y*y&lt;=1) and </a:t>
            </a:r>
          </a:p>
          <a:p>
            <a:r>
              <a:rPr lang="ru-RU" sz="2000" b="1">
                <a:solidFill>
                  <a:srgbClr val="0066FF"/>
                </a:solidFill>
                <a:cs typeface="Arial" charset="0"/>
              </a:rPr>
              <a:t>(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(x&gt;=0) or (y&gt;=0)</a:t>
            </a:r>
            <a:r>
              <a:rPr lang="ru-RU" sz="2000" b="1">
                <a:solidFill>
                  <a:srgbClr val="0066FF"/>
                </a:solidFill>
                <a:cs typeface="Arial" charset="0"/>
              </a:rPr>
              <a:t>)</a:t>
            </a:r>
            <a:endParaRPr lang="en-US" sz="2000" b="1">
              <a:solidFill>
                <a:srgbClr val="0066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9412" t="45271" r="49370" b="20456"/>
          <a:stretch>
            <a:fillRect/>
          </a:stretch>
        </p:blipFill>
        <p:spPr>
          <a:xfrm>
            <a:off x="468313" y="1052513"/>
            <a:ext cx="3600450" cy="2700337"/>
          </a:xfrm>
          <a:noFill/>
          <a:ln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051050" y="333375"/>
            <a:ext cx="469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3300"/>
                </a:solidFill>
              </a:rPr>
              <a:t>Периодические  функции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36449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66FF"/>
                </a:solidFill>
                <a:cs typeface="Arial" charset="0"/>
              </a:rPr>
              <a:t>  (y&gt;=0) and (y&lt;=0.5) and (y&lt;=sin(x)) and (x&gt;=0) and (x&lt;=pi)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19113" y="1216025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а)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787900" y="1268413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б)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/>
          <a:srcRect l="40192" t="24330" r="42949" b="55156"/>
          <a:stretch>
            <a:fillRect/>
          </a:stretch>
        </p:blipFill>
        <p:spPr bwMode="auto">
          <a:xfrm>
            <a:off x="5292725" y="1125538"/>
            <a:ext cx="2951163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572000" y="3716338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66FF"/>
                </a:solidFill>
                <a:cs typeface="Arial" charset="0"/>
              </a:rPr>
              <a:t>  (x&gt;=-pi/2) and (y&gt;=-1) and (y&gt;=x-1) and </a:t>
            </a:r>
            <a:r>
              <a:rPr lang="en-US" b="1">
                <a:solidFill>
                  <a:srgbClr val="0066FF"/>
                </a:solidFill>
              </a:rPr>
              <a:t>(y&lt;=sin(x))</a:t>
            </a:r>
            <a:r>
              <a:rPr lang="en-US"/>
              <a:t> </a:t>
            </a:r>
            <a:endParaRPr lang="en-US" sz="2000" b="1">
              <a:solidFill>
                <a:srgbClr val="0066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>
              <a:buFontTx/>
              <a:buNone/>
            </a:pPr>
            <a:endParaRPr lang="ru-RU" b="1" i="1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ru-RU" b="1" i="1">
              <a:solidFill>
                <a:srgbClr val="FF3300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в)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572000" y="47625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г)</a:t>
            </a: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407193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908050"/>
            <a:ext cx="45434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2708275"/>
            <a:ext cx="4897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66FF"/>
                </a:solidFill>
              </a:rPr>
              <a:t>(y&gt;=0) and (y&lt;=1) and (x&gt;=0) and </a:t>
            </a:r>
          </a:p>
          <a:p>
            <a:r>
              <a:rPr lang="ru-RU" b="1">
                <a:solidFill>
                  <a:srgbClr val="0066FF"/>
                </a:solidFill>
              </a:rPr>
              <a:t>(x&lt;=3.14) and ((y&lt;=sin(x))or (x&gt;=1.57))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4787900" y="2781300"/>
            <a:ext cx="4356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66FF"/>
                </a:solidFill>
              </a:rPr>
              <a:t>(y&gt;=0) and (y&lt;=1) and (x&gt;=0) and (x&lt;=3.14) and ((y&lt;=sin(x))or (x&lt;=1.57))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964612" cy="6408738"/>
          </a:xfrm>
        </p:spPr>
        <p:txBody>
          <a:bodyPr/>
          <a:lstStyle/>
          <a:p>
            <a:pPr marL="263525" indent="279400">
              <a:buFontTx/>
              <a:buNone/>
            </a:pPr>
            <a:r>
              <a:rPr lang="ru-RU" sz="2800" b="1" i="1">
                <a:solidFill>
                  <a:srgbClr val="FF3300"/>
                </a:solidFill>
              </a:rPr>
              <a:t>Задача 1.</a:t>
            </a:r>
            <a:r>
              <a:rPr lang="ru-RU" sz="1600"/>
              <a:t>     Требовалось написать программу, при   выполнении которой с клавиатуры считываются  координаты    точки    на    плоскости  (</a:t>
            </a:r>
            <a:r>
              <a:rPr lang="ru-RU" sz="1600" i="1"/>
              <a:t>x,y </a:t>
            </a:r>
            <a:r>
              <a:rPr lang="ru-RU" sz="1600"/>
              <a:t>–действительные числа) и     определяется      принадлежность этой точки заданной   закрашенной области (включая границы).   Область ограничена гиперболой </a:t>
            </a:r>
            <a:r>
              <a:rPr lang="ru-RU" sz="1600" i="1"/>
              <a:t>xy </a:t>
            </a:r>
            <a:r>
              <a:rPr lang="ru-RU" sz="1600"/>
              <a:t>= 1 и   прямыми </a:t>
            </a:r>
            <a:r>
              <a:rPr lang="ru-RU" sz="1600" i="1"/>
              <a:t>x </a:t>
            </a:r>
            <a:r>
              <a:rPr lang="ru-RU" sz="1600"/>
              <a:t>= 2 и </a:t>
            </a:r>
            <a:r>
              <a:rPr lang="ru-RU" sz="1600" i="1"/>
              <a:t>y </a:t>
            </a:r>
            <a:r>
              <a:rPr lang="ru-RU" sz="1600"/>
              <a:t>= 2. Программист торопился и   написал программу неправильно.</a:t>
            </a:r>
          </a:p>
          <a:p>
            <a:pPr marL="263525" indent="279400">
              <a:buFontTx/>
              <a:buNone/>
            </a:pPr>
            <a:r>
              <a:rPr lang="ru-RU" sz="1600"/>
              <a:t>        </a:t>
            </a:r>
            <a:r>
              <a:rPr lang="ru-RU" sz="1600" b="1"/>
              <a:t>var x,y: real;</a:t>
            </a:r>
          </a:p>
          <a:p>
            <a:pPr marL="263525" indent="279400">
              <a:buFontTx/>
              <a:buNone/>
            </a:pPr>
            <a:r>
              <a:rPr lang="ru-RU" sz="1600" b="1"/>
              <a:t>        begin</a:t>
            </a:r>
          </a:p>
          <a:p>
            <a:pPr marL="263525" indent="279400">
              <a:buFontTx/>
              <a:buNone/>
            </a:pPr>
            <a:r>
              <a:rPr lang="ru-RU" sz="1600" b="1"/>
              <a:t>          readln(x,у);</a:t>
            </a:r>
          </a:p>
          <a:p>
            <a:pPr marL="263525" indent="279400">
              <a:buFontTx/>
              <a:buNone/>
            </a:pPr>
            <a:r>
              <a:rPr lang="ru-RU" sz="1600" b="1"/>
              <a:t>              if x*y&gt;=1 then</a:t>
            </a:r>
          </a:p>
          <a:p>
            <a:pPr marL="263525" indent="279400">
              <a:buFontTx/>
              <a:buNone/>
            </a:pPr>
            <a:r>
              <a:rPr lang="ru-RU" sz="1600" b="1"/>
              <a:t>                 if x&lt;=2 then</a:t>
            </a:r>
          </a:p>
          <a:p>
            <a:pPr marL="263525" indent="279400">
              <a:buFontTx/>
              <a:buNone/>
            </a:pPr>
            <a:r>
              <a:rPr lang="ru-RU" sz="1600" b="1"/>
              <a:t>                     if y&lt;=2 then</a:t>
            </a:r>
          </a:p>
          <a:p>
            <a:pPr marL="263525" indent="279400">
              <a:buFontTx/>
              <a:buNone/>
            </a:pPr>
            <a:r>
              <a:rPr lang="ru-RU" sz="1600" b="1"/>
              <a:t>                      write('принадлежит')</a:t>
            </a:r>
          </a:p>
          <a:p>
            <a:pPr marL="263525" indent="279400">
              <a:buFontTx/>
              <a:buNone/>
            </a:pPr>
            <a:r>
              <a:rPr lang="ru-RU" sz="1600" b="1"/>
              <a:t>              else</a:t>
            </a:r>
          </a:p>
          <a:p>
            <a:pPr marL="263525" indent="279400">
              <a:buFontTx/>
              <a:buNone/>
            </a:pPr>
            <a:r>
              <a:rPr lang="ru-RU" sz="1600" b="1"/>
              <a:t>                  write('не принадлежит')</a:t>
            </a:r>
          </a:p>
          <a:p>
            <a:pPr marL="263525" indent="279400">
              <a:buFontTx/>
              <a:buNone/>
            </a:pPr>
            <a:r>
              <a:rPr lang="ru-RU" sz="1600" b="1"/>
              <a:t>          end.</a:t>
            </a:r>
          </a:p>
          <a:p>
            <a:pPr marL="263525" indent="279400">
              <a:buFontTx/>
              <a:buNone/>
            </a:pPr>
            <a:r>
              <a:rPr lang="ru-RU" sz="1600"/>
              <a:t>                Последовательно выполните следующее:</a:t>
            </a:r>
          </a:p>
          <a:p>
            <a:pPr marL="263525" indent="279400">
              <a:buFontTx/>
              <a:buAutoNum type="arabicPeriod"/>
            </a:pPr>
            <a:r>
              <a:rPr lang="ru-RU" sz="1600"/>
              <a:t>Приведите пример таких чисел </a:t>
            </a:r>
            <a:r>
              <a:rPr lang="ru-RU" sz="1600" i="1"/>
              <a:t>x</a:t>
            </a:r>
            <a:r>
              <a:rPr lang="ru-RU" sz="1600"/>
              <a:t>, </a:t>
            </a:r>
            <a:r>
              <a:rPr lang="ru-RU" sz="1600" i="1"/>
              <a:t>y</a:t>
            </a:r>
            <a:r>
              <a:rPr lang="ru-RU" sz="1600"/>
              <a:t>, при которых программа   неверно     решает поставленную задачу.</a:t>
            </a:r>
          </a:p>
          <a:p>
            <a:pPr marL="263525" indent="279400">
              <a:buFontTx/>
              <a:buAutoNum type="arabicPeriod"/>
            </a:pPr>
            <a:r>
              <a:rPr lang="ru-RU" sz="1600"/>
              <a:t>Укажите, как нужно доработать программу, чтобы не было случаев ее неправильной работы. (Это можно сделать несколькими способами,   достаточно указать любой способ доработки исходной программы).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989138"/>
            <a:ext cx="25812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8913"/>
            <a:ext cx="8640762" cy="61198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FF3300"/>
                </a:solidFill>
              </a:rPr>
              <a:t>Решение</a:t>
            </a:r>
            <a:r>
              <a:rPr lang="en-US" sz="2800" b="1" i="1">
                <a:solidFill>
                  <a:srgbClr val="FF3300"/>
                </a:solidFill>
              </a:rPr>
              <a:t>:</a:t>
            </a:r>
            <a:endParaRPr lang="ru-RU" sz="2800" b="1" i="1">
              <a:solidFill>
                <a:srgbClr val="FF33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ru-RU" sz="2400"/>
              <a:t>x=0, y=0 (Любая пара (x,y), для которой выполняется: xy&lt;1 или x&gt;2 или (xy≥1 и x&lt;0 и y&lt;0)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endParaRPr lang="ru-RU" sz="24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/>
              <a:t>2) Возможная доработка 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/>
              <a:t>var x,y: real;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/>
              <a:t>   begin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/>
              <a:t>      readln(x,у);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/>
              <a:t>        </a:t>
            </a:r>
            <a:r>
              <a:rPr lang="ru-RU" sz="2400">
                <a:solidFill>
                  <a:srgbClr val="FF3300"/>
                </a:solidFill>
              </a:rPr>
              <a:t>if (x*y&gt;=1) and (x&gt;0) and (x&lt;=2) and (y&gt;0)</a:t>
            </a:r>
            <a:r>
              <a:rPr lang="ru-RU" sz="2400"/>
              <a:t> </a:t>
            </a:r>
            <a:r>
              <a:rPr lang="ru-RU" sz="2400">
                <a:solidFill>
                  <a:srgbClr val="FF3300"/>
                </a:solidFill>
              </a:rPr>
              <a:t>and (y&lt;=2)</a:t>
            </a:r>
            <a:endParaRPr lang="ru-RU" sz="24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/>
              <a:t> </a:t>
            </a:r>
            <a:r>
              <a:rPr lang="en-US" sz="2400"/>
              <a:t>        </a:t>
            </a:r>
            <a:r>
              <a:rPr lang="ru-RU" sz="2400"/>
              <a:t> then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/>
              <a:t>   </a:t>
            </a:r>
            <a:r>
              <a:rPr lang="en-US" sz="2400"/>
              <a:t>         </a:t>
            </a:r>
            <a:r>
              <a:rPr lang="ru-RU" sz="2400"/>
              <a:t> write('принадлежит') </a:t>
            </a:r>
            <a:endParaRPr lang="en-US" sz="24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/>
              <a:t>          </a:t>
            </a:r>
            <a:r>
              <a:rPr lang="ru-RU" sz="2400"/>
              <a:t>else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/>
              <a:t>    </a:t>
            </a:r>
            <a:r>
              <a:rPr lang="en-US" sz="2400"/>
              <a:t>        </a:t>
            </a:r>
            <a:r>
              <a:rPr lang="ru-RU" sz="2400"/>
              <a:t>write('не принадлежит')</a:t>
            </a:r>
            <a:endParaRPr lang="en-US" sz="24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/>
              <a:t>   end.</a:t>
            </a:r>
            <a:endParaRPr lang="ru-RU" sz="24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240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375" y="3860800"/>
            <a:ext cx="29829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6048375"/>
          </a:xfrm>
        </p:spPr>
        <p:txBody>
          <a:bodyPr/>
          <a:lstStyle/>
          <a:p>
            <a:pPr>
              <a:buFontTx/>
              <a:buNone/>
            </a:pPr>
            <a:r>
              <a:rPr lang="en-US" b="1" i="1">
                <a:solidFill>
                  <a:srgbClr val="FF3300"/>
                </a:solidFill>
              </a:rPr>
              <a:t> </a:t>
            </a:r>
            <a:r>
              <a:rPr lang="ru-RU" sz="2800" b="1" i="1">
                <a:solidFill>
                  <a:srgbClr val="FF3300"/>
                </a:solidFill>
              </a:rPr>
              <a:t>Задача 2.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052513"/>
            <a:ext cx="29241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84213" y="1196975"/>
            <a:ext cx="4572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var x,y: real;</a:t>
            </a:r>
          </a:p>
          <a:p>
            <a:r>
              <a:rPr lang="ru-RU" b="1"/>
              <a:t>begin</a:t>
            </a:r>
          </a:p>
          <a:p>
            <a:r>
              <a:rPr lang="ru-RU" b="1"/>
              <a:t>readln(x,у);</a:t>
            </a:r>
          </a:p>
          <a:p>
            <a:r>
              <a:rPr lang="ru-RU" b="1"/>
              <a:t>if x*y&lt;=-1 then</a:t>
            </a:r>
          </a:p>
          <a:p>
            <a:r>
              <a:rPr lang="ru-RU" b="1"/>
              <a:t>if x&lt;=2 then</a:t>
            </a:r>
          </a:p>
          <a:p>
            <a:r>
              <a:rPr lang="ru-RU" b="1"/>
              <a:t>if y&gt;=-2 then</a:t>
            </a:r>
          </a:p>
          <a:p>
            <a:r>
              <a:rPr lang="ru-RU" b="1"/>
              <a:t>write('принадлежит')</a:t>
            </a:r>
          </a:p>
          <a:p>
            <a:r>
              <a:rPr lang="ru-RU" b="1"/>
              <a:t>else</a:t>
            </a:r>
          </a:p>
          <a:p>
            <a:r>
              <a:rPr lang="ru-RU" b="1"/>
              <a:t>write('не принадлежит')</a:t>
            </a:r>
          </a:p>
          <a:p>
            <a:r>
              <a:rPr lang="ru-RU" b="1"/>
              <a:t>end.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39750" y="4508500"/>
            <a:ext cx="8280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Последовательно выполните следующее:</a:t>
            </a:r>
          </a:p>
          <a:p>
            <a:r>
              <a:rPr lang="ru-RU"/>
              <a:t>1) Приведите пример таких чисел </a:t>
            </a:r>
            <a:r>
              <a:rPr lang="ru-RU" i="1"/>
              <a:t>x, y, </a:t>
            </a:r>
            <a:r>
              <a:rPr lang="ru-RU"/>
              <a:t>при которых программа неверно</a:t>
            </a:r>
          </a:p>
          <a:p>
            <a:r>
              <a:rPr lang="ru-RU"/>
              <a:t>решает поставленную задачу.</a:t>
            </a:r>
          </a:p>
          <a:p>
            <a:r>
              <a:rPr lang="ru-RU"/>
              <a:t>2) Укажите, как нужно доработать программу, чтобы не было случаев ее</a:t>
            </a:r>
          </a:p>
          <a:p>
            <a:r>
              <a:rPr lang="ru-RU"/>
              <a:t>неправильной работы. (Это можно сделать несколькими способами,</a:t>
            </a:r>
          </a:p>
          <a:p>
            <a:r>
              <a:rPr lang="ru-RU"/>
              <a:t>достаточно указать любой способ доработки исходной программы).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6048375"/>
          </a:xfrm>
        </p:spPr>
        <p:txBody>
          <a:bodyPr/>
          <a:lstStyle/>
          <a:p>
            <a:pPr>
              <a:buFontTx/>
              <a:buNone/>
            </a:pPr>
            <a:r>
              <a:rPr lang="en-US" b="1" i="1">
                <a:solidFill>
                  <a:srgbClr val="FF3300"/>
                </a:solidFill>
              </a:rPr>
              <a:t> </a:t>
            </a:r>
            <a:r>
              <a:rPr lang="ru-RU" sz="2800" b="1" i="1">
                <a:solidFill>
                  <a:srgbClr val="FF3300"/>
                </a:solidFill>
              </a:rPr>
              <a:t>Решение</a:t>
            </a:r>
            <a:r>
              <a:rPr lang="en-US" sz="2800" b="1" i="1">
                <a:solidFill>
                  <a:srgbClr val="FF3300"/>
                </a:solidFill>
              </a:rPr>
              <a:t>:</a:t>
            </a:r>
            <a:endParaRPr lang="ru-RU" sz="2800" b="1" i="1">
              <a:solidFill>
                <a:srgbClr val="FF3300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73238"/>
            <a:ext cx="29241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95288" y="923925"/>
            <a:ext cx="82804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400"/>
              <a:t>x=0, y=0</a:t>
            </a:r>
            <a:endParaRPr lang="en-US" sz="2400"/>
          </a:p>
          <a:p>
            <a:pPr marL="342900" indent="-342900"/>
            <a:r>
              <a:rPr lang="en-US" sz="2400"/>
              <a:t>  </a:t>
            </a:r>
            <a:r>
              <a:rPr lang="ru-RU" sz="2400"/>
              <a:t> (Любая пара (x,y), для которой выполняется: xy&gt;-1 или</a:t>
            </a:r>
            <a:r>
              <a:rPr lang="en-US" sz="2400"/>
              <a:t>    </a:t>
            </a:r>
            <a:r>
              <a:rPr lang="ru-RU" sz="2400"/>
              <a:t>x&gt;2 или (xy≤-1 и x&lt;0 и y&gt;0)</a:t>
            </a:r>
          </a:p>
          <a:p>
            <a:pPr marL="342900" indent="-342900"/>
            <a:endParaRPr lang="en-US" sz="2400"/>
          </a:p>
          <a:p>
            <a:pPr marL="342900" indent="-342900"/>
            <a:endParaRPr lang="ru-RU" sz="2400"/>
          </a:p>
          <a:p>
            <a:pPr marL="342900" indent="-342900"/>
            <a:r>
              <a:rPr lang="ru-RU" sz="2400"/>
              <a:t>2) Возможная доработка :</a:t>
            </a:r>
          </a:p>
          <a:p>
            <a:pPr marL="342900" indent="-342900"/>
            <a:r>
              <a:rPr lang="ru-RU" sz="2400"/>
              <a:t>var x,y: real;</a:t>
            </a:r>
          </a:p>
          <a:p>
            <a:pPr marL="342900" indent="-342900"/>
            <a:r>
              <a:rPr lang="ru-RU" sz="2400"/>
              <a:t> begin</a:t>
            </a:r>
          </a:p>
          <a:p>
            <a:pPr marL="342900" indent="-342900"/>
            <a:r>
              <a:rPr lang="ru-RU" sz="2400"/>
              <a:t>  readln(x,у);</a:t>
            </a:r>
          </a:p>
          <a:p>
            <a:pPr marL="342900" indent="-342900"/>
            <a:r>
              <a:rPr lang="ru-RU" sz="2400"/>
              <a:t>    </a:t>
            </a:r>
            <a:r>
              <a:rPr lang="ru-RU" sz="2400">
                <a:solidFill>
                  <a:srgbClr val="FF3300"/>
                </a:solidFill>
              </a:rPr>
              <a:t>if (x*y&lt;=</a:t>
            </a:r>
            <a:r>
              <a:rPr lang="en-US" sz="2400">
                <a:solidFill>
                  <a:srgbClr val="FF3300"/>
                </a:solidFill>
              </a:rPr>
              <a:t> </a:t>
            </a:r>
            <a:r>
              <a:rPr lang="ru-RU" sz="2400">
                <a:solidFill>
                  <a:srgbClr val="FF3300"/>
                </a:solidFill>
              </a:rPr>
              <a:t>-1) and (x&gt;0)</a:t>
            </a:r>
            <a:r>
              <a:rPr lang="ru-RU"/>
              <a:t> </a:t>
            </a:r>
            <a:r>
              <a:rPr lang="ru-RU" sz="2400">
                <a:solidFill>
                  <a:srgbClr val="FF3300"/>
                </a:solidFill>
              </a:rPr>
              <a:t>and (x&lt;=2) and (y&gt;=</a:t>
            </a:r>
            <a:r>
              <a:rPr lang="en-US" sz="2400">
                <a:solidFill>
                  <a:srgbClr val="FF3300"/>
                </a:solidFill>
              </a:rPr>
              <a:t> </a:t>
            </a:r>
            <a:r>
              <a:rPr lang="ru-RU" sz="2400">
                <a:solidFill>
                  <a:srgbClr val="FF3300"/>
                </a:solidFill>
              </a:rPr>
              <a:t>-2) and</a:t>
            </a:r>
            <a:r>
              <a:rPr lang="en-US" sz="2400">
                <a:solidFill>
                  <a:srgbClr val="FF3300"/>
                </a:solidFill>
              </a:rPr>
              <a:t> </a:t>
            </a:r>
            <a:r>
              <a:rPr lang="ru-RU" sz="2400">
                <a:solidFill>
                  <a:srgbClr val="FF3300"/>
                </a:solidFill>
              </a:rPr>
              <a:t>(y&lt;0)</a:t>
            </a:r>
          </a:p>
          <a:p>
            <a:pPr marL="342900" indent="-342900"/>
            <a:r>
              <a:rPr lang="ru-RU" sz="2400"/>
              <a:t>      then</a:t>
            </a:r>
          </a:p>
          <a:p>
            <a:pPr marL="342900" indent="-342900"/>
            <a:r>
              <a:rPr lang="ru-RU" sz="2400"/>
              <a:t>         write('принадлежит')</a:t>
            </a:r>
          </a:p>
          <a:p>
            <a:pPr marL="342900" indent="-342900"/>
            <a:r>
              <a:rPr lang="ru-RU" sz="2400"/>
              <a:t>      else</a:t>
            </a:r>
          </a:p>
          <a:p>
            <a:pPr marL="342900" indent="-342900"/>
            <a:r>
              <a:rPr lang="ru-RU" sz="2400"/>
              <a:t>         write('не принадлежит')</a:t>
            </a:r>
          </a:p>
          <a:p>
            <a:pPr marL="342900" indent="-342900"/>
            <a:r>
              <a:rPr lang="en-US" sz="2400"/>
              <a:t> end.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93663" indent="449263" algn="ctr">
              <a:buFontTx/>
              <a:buNone/>
            </a:pPr>
            <a:endParaRPr lang="en-US" sz="2800" b="1">
              <a:solidFill>
                <a:srgbClr val="FF3300"/>
              </a:solidFill>
            </a:endParaRPr>
          </a:p>
          <a:p>
            <a:pPr marL="93663" indent="449263" algn="ctr">
              <a:buFontTx/>
              <a:buNone/>
            </a:pPr>
            <a:r>
              <a:rPr lang="ru-RU" sz="2800" b="1">
                <a:solidFill>
                  <a:srgbClr val="FF3300"/>
                </a:solidFill>
              </a:rPr>
              <a:t>Характеристика задания повышенного уровня  сложности  С1</a:t>
            </a:r>
            <a:endParaRPr lang="en-US" sz="2800" b="1">
              <a:solidFill>
                <a:srgbClr val="FF3300"/>
              </a:solidFill>
            </a:endParaRPr>
          </a:p>
          <a:p>
            <a:pPr marL="93663" indent="449263" algn="ctr">
              <a:buFontTx/>
              <a:buNone/>
            </a:pPr>
            <a:endParaRPr lang="ru-RU" sz="2800" b="1">
              <a:solidFill>
                <a:srgbClr val="FF3300"/>
              </a:solidFill>
            </a:endParaRPr>
          </a:p>
          <a:p>
            <a:pPr marL="93663" indent="449263">
              <a:buFontTx/>
              <a:buNone/>
            </a:pPr>
            <a:r>
              <a:rPr lang="ru-RU" sz="1800"/>
              <a:t>Задание С1 нацелено  на проверку  умения читать  короткую  простую программу на алгоритмическом  языке (языке программирования)  и умение  искать и исправлять ошибки в небольшом фрагменте  программы.</a:t>
            </a:r>
          </a:p>
          <a:p>
            <a:pPr marL="93663" indent="449263">
              <a:buFontTx/>
              <a:buNone/>
            </a:pPr>
            <a:endParaRPr lang="ru-RU" sz="1800"/>
          </a:p>
          <a:p>
            <a:pPr marL="93663" indent="449263">
              <a:buFontTx/>
              <a:buNone/>
            </a:pPr>
            <a:r>
              <a:rPr lang="ru-RU" sz="1800"/>
              <a:t>Вам предлагается некоторая задача и вариант её решения, в котором (сознательно) допущена ошибка.  Требуется найти эту ошибку и указать, как нужно изменить программу, чтобы она верно решала поставленную задачу.</a:t>
            </a:r>
          </a:p>
          <a:p>
            <a:pPr marL="93663" indent="449263">
              <a:buFontTx/>
              <a:buNone/>
            </a:pPr>
            <a:endParaRPr lang="ru-RU" sz="1800"/>
          </a:p>
          <a:p>
            <a:pPr marL="93663" indent="449263">
              <a:buFontTx/>
              <a:buNone/>
            </a:pPr>
            <a:r>
              <a:rPr lang="ru-RU" sz="1800"/>
              <a:t>Обратите внимание – в задании требуется найти смысловую, а не синтаксическую ошибку.</a:t>
            </a:r>
          </a:p>
          <a:p>
            <a:pPr marL="93663" indent="449263">
              <a:buFontTx/>
              <a:buNone/>
            </a:pPr>
            <a:r>
              <a:rPr lang="ru-RU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964612" cy="6408738"/>
          </a:xfrm>
        </p:spPr>
        <p:txBody>
          <a:bodyPr/>
          <a:lstStyle/>
          <a:p>
            <a:pPr marL="263525" indent="279400">
              <a:buFontTx/>
              <a:buNone/>
            </a:pPr>
            <a:r>
              <a:rPr lang="ru-RU" sz="2000" b="1">
                <a:solidFill>
                  <a:srgbClr val="FF3300"/>
                </a:solidFill>
              </a:rPr>
              <a:t>Задача .</a:t>
            </a:r>
            <a:r>
              <a:rPr lang="ru-RU" sz="1600"/>
              <a:t>     Требовалось написать программу, при   выполнении которой с клавиатуры считываются  координаты    точки    на    плоскости  (</a:t>
            </a:r>
            <a:r>
              <a:rPr lang="ru-RU" sz="1600" i="1"/>
              <a:t>x,y </a:t>
            </a:r>
            <a:r>
              <a:rPr lang="ru-RU" sz="1600"/>
              <a:t>–действительные числа) и     определяется      принадлежность этой точки заданной   закрашенной области (включая границы).   Область ограничена гиперболой </a:t>
            </a:r>
            <a:r>
              <a:rPr lang="ru-RU" sz="1600" i="1"/>
              <a:t>xy </a:t>
            </a:r>
            <a:r>
              <a:rPr lang="ru-RU" sz="1600"/>
              <a:t>= 1 и   прямыми </a:t>
            </a:r>
            <a:r>
              <a:rPr lang="ru-RU" sz="1600" i="1"/>
              <a:t>x </a:t>
            </a:r>
            <a:r>
              <a:rPr lang="ru-RU" sz="1600"/>
              <a:t>= 2 и </a:t>
            </a:r>
            <a:r>
              <a:rPr lang="ru-RU" sz="1600" i="1"/>
              <a:t>y </a:t>
            </a:r>
            <a:r>
              <a:rPr lang="ru-RU" sz="1600"/>
              <a:t>= 2. Программист торопился и   написал программу неправильно.</a:t>
            </a:r>
          </a:p>
          <a:p>
            <a:pPr marL="263525" indent="279400">
              <a:buFontTx/>
              <a:buNone/>
            </a:pPr>
            <a:r>
              <a:rPr lang="ru-RU" sz="1600"/>
              <a:t>        var x,y: real;</a:t>
            </a:r>
          </a:p>
          <a:p>
            <a:pPr marL="263525" indent="279400">
              <a:buFontTx/>
              <a:buNone/>
            </a:pPr>
            <a:r>
              <a:rPr lang="ru-RU" sz="1600"/>
              <a:t>        begin</a:t>
            </a:r>
          </a:p>
          <a:p>
            <a:pPr marL="263525" indent="279400">
              <a:buFontTx/>
              <a:buNone/>
            </a:pPr>
            <a:r>
              <a:rPr lang="ru-RU" sz="1600"/>
              <a:t>          readln(x,у);</a:t>
            </a:r>
          </a:p>
          <a:p>
            <a:pPr marL="263525" indent="279400">
              <a:buFontTx/>
              <a:buNone/>
            </a:pPr>
            <a:r>
              <a:rPr lang="ru-RU" sz="1600"/>
              <a:t>              if x*y&gt;=1 then</a:t>
            </a:r>
          </a:p>
          <a:p>
            <a:pPr marL="263525" indent="279400">
              <a:buFontTx/>
              <a:buNone/>
            </a:pPr>
            <a:r>
              <a:rPr lang="ru-RU" sz="1600"/>
              <a:t>                 if x&lt;=2 then</a:t>
            </a:r>
          </a:p>
          <a:p>
            <a:pPr marL="263525" indent="279400">
              <a:buFontTx/>
              <a:buNone/>
            </a:pPr>
            <a:r>
              <a:rPr lang="ru-RU" sz="1600"/>
              <a:t>                     if y&lt;=2 then</a:t>
            </a:r>
          </a:p>
          <a:p>
            <a:pPr marL="263525" indent="279400">
              <a:buFontTx/>
              <a:buNone/>
            </a:pPr>
            <a:r>
              <a:rPr lang="ru-RU" sz="1600"/>
              <a:t>                      write('принадлежит')</a:t>
            </a:r>
          </a:p>
          <a:p>
            <a:pPr marL="263525" indent="279400">
              <a:buFontTx/>
              <a:buNone/>
            </a:pPr>
            <a:r>
              <a:rPr lang="ru-RU" sz="1600"/>
              <a:t>              else</a:t>
            </a:r>
          </a:p>
          <a:p>
            <a:pPr marL="263525" indent="279400">
              <a:buFontTx/>
              <a:buNone/>
            </a:pPr>
            <a:r>
              <a:rPr lang="ru-RU" sz="1600"/>
              <a:t>                  write('не принадлежит')</a:t>
            </a:r>
          </a:p>
          <a:p>
            <a:pPr marL="263525" indent="279400">
              <a:buFontTx/>
              <a:buNone/>
            </a:pPr>
            <a:r>
              <a:rPr lang="ru-RU" sz="1600"/>
              <a:t>          end.</a:t>
            </a:r>
          </a:p>
          <a:p>
            <a:pPr marL="263525" indent="279400">
              <a:buFontTx/>
              <a:buNone/>
            </a:pPr>
            <a:r>
              <a:rPr lang="ru-RU" sz="1600"/>
              <a:t>                Последовательно выполните следующее:</a:t>
            </a:r>
          </a:p>
          <a:p>
            <a:pPr marL="263525" indent="279400">
              <a:buFontTx/>
              <a:buAutoNum type="arabicPeriod"/>
            </a:pPr>
            <a:r>
              <a:rPr lang="ru-RU" sz="1600"/>
              <a:t>Приведите пример таких чисел </a:t>
            </a:r>
            <a:r>
              <a:rPr lang="ru-RU" sz="1600" i="1"/>
              <a:t>x</a:t>
            </a:r>
            <a:r>
              <a:rPr lang="ru-RU" sz="1600"/>
              <a:t>, </a:t>
            </a:r>
            <a:r>
              <a:rPr lang="ru-RU" sz="1600" i="1"/>
              <a:t>y</a:t>
            </a:r>
            <a:r>
              <a:rPr lang="ru-RU" sz="1600"/>
              <a:t>, при которых программа   неверно     решает поставленную задачу.</a:t>
            </a:r>
          </a:p>
          <a:p>
            <a:pPr marL="263525" indent="279400">
              <a:buFontTx/>
              <a:buAutoNum type="arabicPeriod"/>
            </a:pPr>
            <a:r>
              <a:rPr lang="ru-RU" sz="1600"/>
              <a:t>Укажите, как нужно доработать программу, чтобы не было случаев ее неправильной работы. (Это можно сделать несколькими способами,   достаточно указать любой способ доработки исходной программы).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628775"/>
            <a:ext cx="25812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>
                <a:solidFill>
                  <a:srgbClr val="FF3300"/>
                </a:solidFill>
              </a:rPr>
              <a:t>Рассмотрим примеры</a:t>
            </a:r>
            <a:r>
              <a:rPr lang="ru-RU" sz="2800"/>
              <a:t>  </a:t>
            </a:r>
          </a:p>
        </p:txBody>
      </p:sp>
      <p:pic>
        <p:nvPicPr>
          <p:cNvPr id="3112" name="Picture 4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52756" t="30412" r="18398" b="33688"/>
          <a:stretch>
            <a:fillRect/>
          </a:stretch>
        </p:blipFill>
        <p:spPr>
          <a:xfrm>
            <a:off x="2627313" y="1484313"/>
            <a:ext cx="2951162" cy="2212975"/>
          </a:xfrm>
          <a:noFill/>
          <a:ln/>
        </p:spPr>
      </p:pic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1095375" y="3736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042988" y="4292600"/>
            <a:ext cx="70580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данной задаче закрашенную область ограничивают  три прямые линии</a:t>
            </a:r>
            <a:r>
              <a:rPr lang="en-US"/>
              <a:t>: </a:t>
            </a:r>
            <a:r>
              <a:rPr lang="ru-RU"/>
              <a:t>горизонтальная</a:t>
            </a:r>
            <a:r>
              <a:rPr lang="en-US"/>
              <a:t> </a:t>
            </a:r>
            <a:r>
              <a:rPr lang="ru-RU"/>
              <a:t>(ось</a:t>
            </a:r>
            <a:r>
              <a:rPr lang="en-US"/>
              <a:t> ox</a:t>
            </a:r>
            <a:r>
              <a:rPr lang="ru-RU"/>
              <a:t> )</a:t>
            </a:r>
            <a:r>
              <a:rPr lang="en-US"/>
              <a:t>, </a:t>
            </a:r>
            <a:r>
              <a:rPr lang="ru-RU"/>
              <a:t>вертикальная(ось</a:t>
            </a:r>
            <a:r>
              <a:rPr lang="en-US"/>
              <a:t> oy</a:t>
            </a:r>
            <a:r>
              <a:rPr lang="ru-RU"/>
              <a:t> ), наклонная(</a:t>
            </a:r>
            <a:r>
              <a:rPr lang="en-US"/>
              <a:t>y=1/2</a:t>
            </a:r>
            <a:r>
              <a:rPr lang="ru-RU"/>
              <a:t>х-1)</a:t>
            </a:r>
            <a:r>
              <a:rPr lang="en-US"/>
              <a:t> </a:t>
            </a: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Получаем  условие</a:t>
            </a:r>
            <a:r>
              <a:rPr lang="en-US"/>
              <a:t>:</a:t>
            </a:r>
            <a:endParaRPr lang="ru-RU" b="1">
              <a:solidFill>
                <a:srgbClr val="0066FF"/>
              </a:solidFill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3419475" y="5661025"/>
            <a:ext cx="387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66FF"/>
                </a:solidFill>
              </a:rPr>
              <a:t>(x&gt;=0) and (y&lt;=0) and (y&gt;=0.5</a:t>
            </a:r>
            <a:r>
              <a:rPr lang="ru-RU" b="1">
                <a:solidFill>
                  <a:srgbClr val="0066FF"/>
                </a:solidFill>
              </a:rPr>
              <a:t>*</a:t>
            </a:r>
            <a:r>
              <a:rPr lang="en-US" b="1">
                <a:solidFill>
                  <a:srgbClr val="0066FF"/>
                </a:solidFill>
              </a:rPr>
              <a:t>x-1)</a:t>
            </a:r>
            <a:endParaRPr lang="ru-RU" b="1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50188" t="36874" r="24815" b="23180"/>
          <a:stretch>
            <a:fillRect/>
          </a:stretch>
        </p:blipFill>
        <p:spPr>
          <a:xfrm>
            <a:off x="1116013" y="765175"/>
            <a:ext cx="3384550" cy="2936875"/>
          </a:xfrm>
          <a:noFill/>
          <a:ln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23938" y="402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olidFill>
                <a:srgbClr val="0066FF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42988" y="3860800"/>
            <a:ext cx="28797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FF"/>
                </a:solidFill>
              </a:rPr>
              <a:t>(y&lt;=2-x*x) and (y&gt;=0)</a:t>
            </a:r>
          </a:p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/>
          <a:srcRect l="33578" t="48946" r="38408" b="19687"/>
          <a:stretch>
            <a:fillRect/>
          </a:stretch>
        </p:blipFill>
        <p:spPr bwMode="auto">
          <a:xfrm>
            <a:off x="4787900" y="692150"/>
            <a:ext cx="3671888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39750" y="90805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а)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500563" y="908050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б)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003800" y="3860800"/>
            <a:ext cx="28797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FF"/>
                </a:solidFill>
              </a:rPr>
              <a:t>(y&gt;=x*x-2) and (y&lt;=0)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9601" t="24525" r="65379" b="47749"/>
          <a:stretch>
            <a:fillRect/>
          </a:stretch>
        </p:blipFill>
        <p:spPr>
          <a:xfrm>
            <a:off x="5292725" y="3644900"/>
            <a:ext cx="3333750" cy="2084388"/>
          </a:xfrm>
          <a:noFill/>
          <a:ln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 l="11621" t="24496" r="65265" b="35504"/>
          <a:stretch>
            <a:fillRect/>
          </a:stretch>
        </p:blipFill>
        <p:spPr bwMode="auto">
          <a:xfrm>
            <a:off x="1116013" y="333375"/>
            <a:ext cx="254476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 l="13547" t="33727" r="55634" b="29350"/>
          <a:stretch>
            <a:fillRect/>
          </a:stretch>
        </p:blipFill>
        <p:spPr bwMode="auto">
          <a:xfrm>
            <a:off x="5219700" y="549275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 l="13547" t="33727" r="57561" b="32428"/>
          <a:stretch>
            <a:fillRect/>
          </a:stretch>
        </p:blipFill>
        <p:spPr bwMode="auto">
          <a:xfrm>
            <a:off x="539750" y="3644900"/>
            <a:ext cx="3097213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042988" y="3141663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FF"/>
                </a:solidFill>
              </a:rPr>
              <a:t>x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*x+y*y&lt;=1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364163" y="3141663"/>
            <a:ext cx="331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FF"/>
                </a:solidFill>
              </a:rPr>
              <a:t>(x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*x+y*y&lt;=1) and (x&gt;=0)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95288" y="587692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FF"/>
                </a:solidFill>
              </a:rPr>
              <a:t>(x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*x+y*y&lt;=1) and (x&gt;=0) </a:t>
            </a:r>
          </a:p>
          <a:p>
            <a:r>
              <a:rPr lang="en-US" sz="2000" b="1">
                <a:solidFill>
                  <a:srgbClr val="0066FF"/>
                </a:solidFill>
                <a:cs typeface="Arial" charset="0"/>
              </a:rPr>
              <a:t>and (y&lt;=0)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292725" y="5876925"/>
            <a:ext cx="424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FF"/>
                </a:solidFill>
              </a:rPr>
              <a:t>(x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*x+y*y&gt;=4) and (x&lt;=2) </a:t>
            </a:r>
          </a:p>
          <a:p>
            <a:r>
              <a:rPr lang="en-US" sz="2000" b="1">
                <a:solidFill>
                  <a:srgbClr val="0066FF"/>
                </a:solidFill>
                <a:cs typeface="Arial" charset="0"/>
              </a:rPr>
              <a:t>and  (y&gt;=0) and (y&lt;=x)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79388" y="908050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 в)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500563" y="98107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г)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50825" y="3789363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д)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356100" y="37163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  <p:bldP spid="4108" grpId="0"/>
      <p:bldP spid="4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54488" t="28775" r="6218" b="35583"/>
          <a:stretch>
            <a:fillRect/>
          </a:stretch>
        </p:blipFill>
        <p:spPr>
          <a:xfrm>
            <a:off x="900113" y="0"/>
            <a:ext cx="3887787" cy="2544763"/>
          </a:xfrm>
          <a:noFill/>
          <a:ln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3850" y="620713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 ж)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787900" y="692150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з)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95288" y="3573463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и)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643438" y="35004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к)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900113" y="2565400"/>
            <a:ext cx="3313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FF"/>
                </a:solidFill>
              </a:rPr>
              <a:t>(x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*x+y*y&gt;=4) and (x&gt;=-2) </a:t>
            </a:r>
          </a:p>
          <a:p>
            <a:r>
              <a:rPr lang="en-US" sz="2000" b="1">
                <a:solidFill>
                  <a:srgbClr val="0066FF"/>
                </a:solidFill>
                <a:cs typeface="Arial" charset="0"/>
              </a:rPr>
              <a:t>and  (y&gt;=0) and (y&lt;=-x)</a:t>
            </a:r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3"/>
          <a:srcRect l="36993" t="41023" r="20795" b="21844"/>
          <a:stretch>
            <a:fillRect/>
          </a:stretch>
        </p:blipFill>
        <p:spPr bwMode="auto">
          <a:xfrm>
            <a:off x="5292725" y="188913"/>
            <a:ext cx="3455988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895850" y="2565400"/>
            <a:ext cx="424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FF"/>
                </a:solidFill>
              </a:rPr>
              <a:t>(x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*x+y*y&gt;=4) and (x&gt;=-2) </a:t>
            </a:r>
          </a:p>
          <a:p>
            <a:r>
              <a:rPr lang="en-US" sz="2000" b="1">
                <a:solidFill>
                  <a:srgbClr val="0066FF"/>
                </a:solidFill>
                <a:cs typeface="Arial" charset="0"/>
              </a:rPr>
              <a:t>and  (x&lt;=0) and (y&gt;=0) </a:t>
            </a:r>
            <a:r>
              <a:rPr lang="en-US" b="1">
                <a:solidFill>
                  <a:srgbClr val="0066FF"/>
                </a:solidFill>
              </a:rPr>
              <a:t>and (y&lt;=2)</a:t>
            </a:r>
          </a:p>
        </p:txBody>
      </p:sp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500438"/>
            <a:ext cx="24050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900113" y="5949950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66FF"/>
                </a:solidFill>
              </a:rPr>
              <a:t>(x*y&gt;=1) and (x&gt;=-2) and </a:t>
            </a:r>
            <a:r>
              <a:rPr lang="ru-RU" b="1">
                <a:solidFill>
                  <a:srgbClr val="0066FF"/>
                </a:solidFill>
              </a:rPr>
              <a:t>(x&lt;0)</a:t>
            </a:r>
            <a:r>
              <a:rPr lang="ru-RU"/>
              <a:t> </a:t>
            </a:r>
            <a:r>
              <a:rPr lang="ru-RU" sz="2000" b="1">
                <a:solidFill>
                  <a:srgbClr val="0066FF"/>
                </a:solidFill>
              </a:rPr>
              <a:t>and </a:t>
            </a:r>
            <a:r>
              <a:rPr lang="ru-RU" b="1">
                <a:solidFill>
                  <a:srgbClr val="0066FF"/>
                </a:solidFill>
              </a:rPr>
              <a:t>(y&gt;=-2)</a:t>
            </a:r>
            <a:r>
              <a:rPr lang="ru-RU" sz="2000" b="1">
                <a:solidFill>
                  <a:srgbClr val="0066FF"/>
                </a:solidFill>
              </a:rPr>
              <a:t> and (y&lt;0)</a:t>
            </a:r>
          </a:p>
        </p:txBody>
      </p:sp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284538"/>
            <a:ext cx="26638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859338" y="5876925"/>
            <a:ext cx="3667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66FF"/>
                </a:solidFill>
              </a:rPr>
              <a:t>(x*y&lt;=-1) and (x&gt;=-2) and </a:t>
            </a:r>
          </a:p>
          <a:p>
            <a:r>
              <a:rPr lang="ru-RU" b="1">
                <a:solidFill>
                  <a:srgbClr val="0066FF"/>
                </a:solidFill>
              </a:rPr>
              <a:t>(x&lt;0) </a:t>
            </a:r>
            <a:r>
              <a:rPr lang="ru-RU" sz="2000" b="1">
                <a:solidFill>
                  <a:srgbClr val="0066FF"/>
                </a:solidFill>
              </a:rPr>
              <a:t>and </a:t>
            </a:r>
            <a:r>
              <a:rPr lang="ru-RU" b="1">
                <a:solidFill>
                  <a:srgbClr val="0066FF"/>
                </a:solidFill>
              </a:rPr>
              <a:t>(y&gt;0)</a:t>
            </a:r>
            <a:r>
              <a:rPr lang="ru-RU"/>
              <a:t> </a:t>
            </a:r>
            <a:r>
              <a:rPr lang="ru-RU" sz="2000" b="1">
                <a:solidFill>
                  <a:srgbClr val="0066FF"/>
                </a:solidFill>
              </a:rPr>
              <a:t>and </a:t>
            </a:r>
            <a:r>
              <a:rPr lang="ru-RU" b="1">
                <a:solidFill>
                  <a:srgbClr val="0066FF"/>
                </a:solidFill>
              </a:rPr>
              <a:t>(y&lt;=2)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30" grpId="0"/>
      <p:bldP spid="34832" grpId="0"/>
      <p:bldP spid="348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6484" t="54672" r="66454" b="24730"/>
          <a:stretch>
            <a:fillRect/>
          </a:stretch>
        </p:blipFill>
        <p:spPr>
          <a:xfrm>
            <a:off x="539750" y="1196975"/>
            <a:ext cx="4175125" cy="3313113"/>
          </a:xfrm>
          <a:noFill/>
          <a:ln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39838" y="438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24075" y="4797425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66FF"/>
                </a:solidFill>
              </a:rPr>
              <a:t>(</a:t>
            </a:r>
            <a:r>
              <a:rPr lang="en-US" sz="2000" b="1">
                <a:solidFill>
                  <a:srgbClr val="0066FF"/>
                </a:solidFill>
              </a:rPr>
              <a:t>x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*x+y*y&lt;=1</a:t>
            </a:r>
            <a:r>
              <a:rPr lang="ru-RU" sz="2000" b="1">
                <a:solidFill>
                  <a:srgbClr val="0066FF"/>
                </a:solidFill>
                <a:cs typeface="Arial" charset="0"/>
              </a:rPr>
              <a:t>)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  and  ((y&gt;=x) or (x&lt;=0))</a:t>
            </a:r>
            <a:r>
              <a:rPr lang="ru-RU" sz="2000" b="1">
                <a:solidFill>
                  <a:srgbClr val="0066FF"/>
                </a:solidFill>
                <a:cs typeface="Arial" charset="0"/>
              </a:rPr>
              <a:t> </a:t>
            </a:r>
            <a:endParaRPr lang="en-US" sz="2000" b="1">
              <a:solidFill>
                <a:srgbClr val="0066FF"/>
              </a:solidFill>
              <a:cs typeface="Arial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 l="15170" t="23561" r="54039" b="36440"/>
          <a:stretch>
            <a:fillRect/>
          </a:stretch>
        </p:blipFill>
        <p:spPr bwMode="auto">
          <a:xfrm>
            <a:off x="4932363" y="1125538"/>
            <a:ext cx="345598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331913" y="260350"/>
            <a:ext cx="6956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3300"/>
                </a:solidFill>
              </a:rPr>
              <a:t>Использование оператора  </a:t>
            </a:r>
            <a:r>
              <a:rPr lang="en-US" sz="2800" b="1">
                <a:solidFill>
                  <a:srgbClr val="FF3300"/>
                </a:solidFill>
              </a:rPr>
              <a:t>or </a:t>
            </a:r>
            <a:r>
              <a:rPr lang="ru-RU" sz="2800" b="1">
                <a:solidFill>
                  <a:srgbClr val="FF3300"/>
                </a:solidFill>
              </a:rPr>
              <a:t>(«ИЛИ»)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37820" t="54843" r="43269" b="23361"/>
          <a:stretch>
            <a:fillRect/>
          </a:stretch>
        </p:blipFill>
        <p:spPr>
          <a:xfrm>
            <a:off x="900113" y="260350"/>
            <a:ext cx="3311525" cy="2484438"/>
          </a:xfrm>
          <a:noFill/>
          <a:ln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8313" y="765175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 а)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/>
          <a:srcRect l="64743" t="33389" r="17757" b="44302"/>
          <a:stretch>
            <a:fillRect/>
          </a:stretch>
        </p:blipFill>
        <p:spPr bwMode="auto">
          <a:xfrm>
            <a:off x="5724525" y="260350"/>
            <a:ext cx="26638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859338" y="98107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б)</a:t>
            </a: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2"/>
          <a:srcRect l="41537" t="33389" r="39552" b="44815"/>
          <a:stretch>
            <a:fillRect/>
          </a:stretch>
        </p:blipFill>
        <p:spPr bwMode="auto">
          <a:xfrm>
            <a:off x="1258888" y="3284538"/>
            <a:ext cx="3024187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68313" y="3716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в)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787900" y="37163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г)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187450" y="2708275"/>
            <a:ext cx="287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FF"/>
                </a:solidFill>
              </a:rPr>
              <a:t>(x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*x+y*y&lt;=1) and </a:t>
            </a:r>
          </a:p>
          <a:p>
            <a:r>
              <a:rPr lang="ru-RU" sz="2000" b="1">
                <a:solidFill>
                  <a:srgbClr val="0066FF"/>
                </a:solidFill>
                <a:cs typeface="Arial" charset="0"/>
              </a:rPr>
              <a:t>(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(y&gt;=-x) or (y&lt;=x)</a:t>
            </a:r>
            <a:r>
              <a:rPr lang="ru-RU" sz="2000" b="1">
                <a:solidFill>
                  <a:srgbClr val="0066FF"/>
                </a:solidFill>
                <a:cs typeface="Arial" charset="0"/>
              </a:rPr>
              <a:t>)</a:t>
            </a:r>
            <a:endParaRPr lang="en-US" sz="2000" b="1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795963" y="2708275"/>
            <a:ext cx="2303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FF"/>
                </a:solidFill>
              </a:rPr>
              <a:t>(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y&lt;=2-x*x) and </a:t>
            </a:r>
          </a:p>
          <a:p>
            <a:r>
              <a:rPr lang="ru-RU" sz="2000" b="1">
                <a:solidFill>
                  <a:srgbClr val="0066FF"/>
                </a:solidFill>
                <a:cs typeface="Arial" charset="0"/>
              </a:rPr>
              <a:t>(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(y&gt;=x) or (y&gt;=0)</a:t>
            </a:r>
            <a:r>
              <a:rPr lang="ru-RU" sz="2000" b="1">
                <a:solidFill>
                  <a:srgbClr val="0066FF"/>
                </a:solidFill>
                <a:cs typeface="Arial" charset="0"/>
              </a:rPr>
              <a:t>)</a:t>
            </a:r>
            <a:endParaRPr lang="en-US" sz="2000" b="1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476375" y="5805488"/>
            <a:ext cx="2663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FF"/>
                </a:solidFill>
              </a:rPr>
              <a:t>(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y&gt;=x*x-2) and </a:t>
            </a:r>
          </a:p>
          <a:p>
            <a:r>
              <a:rPr lang="ru-RU" sz="2000" b="1">
                <a:solidFill>
                  <a:srgbClr val="0066FF"/>
                </a:solidFill>
                <a:cs typeface="Arial" charset="0"/>
              </a:rPr>
              <a:t>(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(y&lt;=x) or (y&lt;=-x)</a:t>
            </a:r>
            <a:r>
              <a:rPr lang="ru-RU" sz="2000" b="1">
                <a:solidFill>
                  <a:srgbClr val="0066FF"/>
                </a:solidFill>
                <a:cs typeface="Arial" charset="0"/>
              </a:rPr>
              <a:t>)</a:t>
            </a:r>
            <a:endParaRPr lang="en-US" sz="2000" b="1">
              <a:solidFill>
                <a:srgbClr val="0066FF"/>
              </a:solidFill>
              <a:cs typeface="Arial" charset="0"/>
            </a:endParaRPr>
          </a:p>
        </p:txBody>
      </p:sp>
      <p:pic>
        <p:nvPicPr>
          <p:cNvPr id="33810" name="Picture 18"/>
          <p:cNvPicPr>
            <a:picLocks noChangeAspect="1" noChangeArrowheads="1"/>
          </p:cNvPicPr>
          <p:nvPr/>
        </p:nvPicPr>
        <p:blipFill>
          <a:blip r:embed="rId3"/>
          <a:srcRect l="35838" t="29318" r="27531" b="30214"/>
          <a:stretch>
            <a:fillRect/>
          </a:stretch>
        </p:blipFill>
        <p:spPr bwMode="auto">
          <a:xfrm>
            <a:off x="5292725" y="3429000"/>
            <a:ext cx="3240088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5364163" y="5805488"/>
            <a:ext cx="287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FF"/>
                </a:solidFill>
              </a:rPr>
              <a:t>(x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*x+y*y&lt;=1) and </a:t>
            </a:r>
          </a:p>
          <a:p>
            <a:r>
              <a:rPr lang="ru-RU" sz="2000" b="1">
                <a:solidFill>
                  <a:srgbClr val="0066FF"/>
                </a:solidFill>
                <a:cs typeface="Arial" charset="0"/>
              </a:rPr>
              <a:t>(</a:t>
            </a:r>
            <a:r>
              <a:rPr lang="en-US" sz="2000" b="1">
                <a:solidFill>
                  <a:srgbClr val="0066FF"/>
                </a:solidFill>
                <a:cs typeface="Arial" charset="0"/>
              </a:rPr>
              <a:t>(x&lt;=0) or (y&gt;=0)</a:t>
            </a:r>
            <a:r>
              <a:rPr lang="ru-RU" sz="2000" b="1">
                <a:solidFill>
                  <a:srgbClr val="0066FF"/>
                </a:solidFill>
                <a:cs typeface="Arial" charset="0"/>
              </a:rPr>
              <a:t>)</a:t>
            </a:r>
            <a:endParaRPr lang="en-US" sz="2000" b="1">
              <a:solidFill>
                <a:srgbClr val="0066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/>
      <p:bldP spid="33806" grpId="0"/>
      <p:bldP spid="33807" grpId="0"/>
      <p:bldP spid="3381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1187</Words>
  <Application>Microsoft Office PowerPoint</Application>
  <PresentationFormat>Экран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Информатика. ЕГЭ 2014</vt:lpstr>
      <vt:lpstr>Слайд 2</vt:lpstr>
      <vt:lpstr>Слайд 3</vt:lpstr>
      <vt:lpstr>Рассмотрим примеры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111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Грачова_Оксана</dc:creator>
  <cp:lastModifiedBy>Admin</cp:lastModifiedBy>
  <cp:revision>41</cp:revision>
  <dcterms:created xsi:type="dcterms:W3CDTF">2011-04-10T19:49:38Z</dcterms:created>
  <dcterms:modified xsi:type="dcterms:W3CDTF">2013-10-21T17:11:08Z</dcterms:modified>
</cp:coreProperties>
</file>