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65" r:id="rId3"/>
    <p:sldId id="268" r:id="rId4"/>
    <p:sldId id="271" r:id="rId5"/>
    <p:sldId id="264" r:id="rId6"/>
    <p:sldId id="270" r:id="rId7"/>
    <p:sldId id="263" r:id="rId8"/>
    <p:sldId id="273" r:id="rId9"/>
    <p:sldId id="276" r:id="rId10"/>
    <p:sldId id="262" r:id="rId11"/>
    <p:sldId id="258" r:id="rId12"/>
    <p:sldId id="259" r:id="rId13"/>
    <p:sldId id="277" r:id="rId14"/>
    <p:sldId id="278" r:id="rId15"/>
    <p:sldId id="260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FF0000"/>
    <a:srgbClr val="8000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9" autoAdjust="0"/>
  </p:normalViewPr>
  <p:slideViewPr>
    <p:cSldViewPr>
      <p:cViewPr varScale="1">
        <p:scale>
          <a:sx n="120" d="100"/>
          <a:sy n="120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 alt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176CD-0BB7-4511-9C5D-49C122C5E8F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51AEA-DC31-48A4-BBDC-6AB8AE166F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675F-DC83-49D9-8C0C-3729B2B41E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76CC-80F6-4A2C-92BB-6409C3573B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F241-CADE-467B-BED4-85A6A360D6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5713-CD72-448D-805E-C8B688FF16D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2BCA-5D96-41F7-97C3-40A8AB50BC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372E-4A18-4C11-B492-2017F3430C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7480-0BCE-485E-94B0-37E4DCEDD8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097-65D3-4F5C-9ACA-70FA6755D1E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39A3-8EDF-4974-B336-67BC047539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908D7AF-F245-4833-B480-6547FB271C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rucountry.ru/africa/fotoafrica/fotoegipet/16635.jpg?Height=-1" TargetMode="External"/><Relationship Id="rId7" Type="http://schemas.openxmlformats.org/officeDocument/2006/relationships/hyperlink" Target="http://historic.ru/lostcivil/egypt/gallery/pic/egypt0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g-fotki.yandex.ru/get/4/vibpxhgglzd.19b/0_7e3b_4d3c94c5_XL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img0.liveinternet.ru/images/foto/b/3/apps/0/809/809028_img2588_cr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zavr.ru/mif_pic/53.jpg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hlbiznartz.com/hapi.g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ankh.ucoz.ru/Kartush/2794311_hieroglyphics.jpg" TargetMode="External"/><Relationship Id="rId7" Type="http://schemas.openxmlformats.org/officeDocument/2006/relationships/hyperlink" Target="http://art.ioso.ru/seminar2004/projects/ancient/pic/22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prehistoryforkids.archeologia.ru/39/92.gif" TargetMode="Externa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.telegraph.co.uk/telegraph/multimedia/archive/01218/pyramid4_1218007i.jp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img-fotki.yandex.ru/get/11/kvek.0/0_4bfa_8e313937_XL" TargetMode="External"/><Relationship Id="rId7" Type="http://schemas.openxmlformats.org/officeDocument/2006/relationships/hyperlink" Target="http://i.telegraph.co.uk/telegraph/multimedia/archive/01218/pyramid4_1218007i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nicetravel.com.ua/Graphics/CountriesPhotosL/40.j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encyc.yandex.net/illustrations/krugosvet/pictures/a/a5/1007134-0369_026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ecomed.narod.ru/EGIMAGES/piramidy_1.jp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3%D0%B8%D0%BF%D0%B5%D1%82%D1%81%D0%BA%D0%B8%D0%B5_%D0%B8%D0%B5%D1%80%D0%BE%D0%B3%D0%BB%D0%B8%D1%84%D1%8B" TargetMode="External"/><Relationship Id="rId3" Type="http://schemas.openxmlformats.org/officeDocument/2006/relationships/hyperlink" Target="http://img-fotki.yandex.ru/get/17/vibpxhgglzd.c87/0_34d3c_671bee59_X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://terre.sans.frontiere.free.fr/page_a_voir_a_faire/a_voir_a_faire_images/pyramides_5.jp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piter.ru/Egypt/Towns/images/big/Lucsor_hram_s_ug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photostranger.com/gallery/gallery_egypt/luxor/images/038luxor06h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http://all-art.do.am/.s/t/381/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http://all-art.do.am/.s/t/381/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upload.wikimedia.org/wikipedia/commons/thumb/a/a5/Cairo,_Gizeh,_Sphinx_and_Pyramid_of_Khufu,_Egypt,_Oct_2004.jpg/800px-Cairo,_Gizeh,_Sphinx_and_Pyramid_of_Khufu,_Egypt,_Oct_20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http://all-art.do.am/.s/t/381/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maxispb.ru/typo3temp/pics/6a3511cd72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9" name="Picture 5" descr="TR030009067"/>
          <p:cNvPicPr>
            <a:picLocks noChangeAspect="1" noChangeArrowheads="1"/>
          </p:cNvPicPr>
          <p:nvPr/>
        </p:nvPicPr>
        <p:blipFill>
          <a:blip r:embed="rId2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50" name="Text Box 6"/>
          <p:cNvSpPr txBox="1">
            <a:spLocks noChangeArrowheads="1"/>
          </p:cNvSpPr>
          <p:nvPr/>
        </p:nvSpPr>
        <p:spPr bwMode="auto">
          <a:xfrm>
            <a:off x="1497013" y="2070100"/>
            <a:ext cx="6223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6600" b="1" i="1" dirty="0">
                <a:solidFill>
                  <a:srgbClr val="006600"/>
                </a:solidFill>
                <a:latin typeface="Courier New" pitchFamily="49" charset="0"/>
              </a:rPr>
              <a:t>Путешествие </a:t>
            </a:r>
          </a:p>
          <a:p>
            <a:pPr algn="ctr"/>
            <a:r>
              <a:rPr lang="ru-RU" altLang="ru-RU" sz="6600" b="1" i="1" dirty="0">
                <a:solidFill>
                  <a:srgbClr val="006600"/>
                </a:solidFill>
                <a:latin typeface="Courier New" pitchFamily="49" charset="0"/>
              </a:rPr>
              <a:t>по </a:t>
            </a:r>
            <a:r>
              <a:rPr lang="ru-RU" altLang="ru-RU" sz="6600" b="1" i="1" dirty="0" smtClean="0">
                <a:solidFill>
                  <a:srgbClr val="006600"/>
                </a:solidFill>
                <a:latin typeface="Courier New" pitchFamily="49" charset="0"/>
              </a:rPr>
              <a:t>Нилу.</a:t>
            </a:r>
            <a:endParaRPr lang="ru-RU" altLang="ru-RU" sz="6600" b="1" i="1" dirty="0">
              <a:solidFill>
                <a:srgbClr val="0066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5148263" y="0"/>
            <a:ext cx="2519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6600"/>
                </a:solidFill>
              </a:rPr>
              <a:t>Живопись</a:t>
            </a:r>
          </a:p>
        </p:txBody>
      </p:sp>
      <p:pic>
        <p:nvPicPr>
          <p:cNvPr id="503819" name="Picture 11" descr="Картинка 22 из 30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"/>
          <a:stretch>
            <a:fillRect/>
          </a:stretch>
        </p:blipFill>
        <p:spPr bwMode="auto">
          <a:xfrm>
            <a:off x="3419475" y="3429000"/>
            <a:ext cx="57245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3" name="Picture 15" descr="Картинка 64 из 303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8125"/>
          <a:stretch>
            <a:fillRect/>
          </a:stretch>
        </p:blipFill>
        <p:spPr bwMode="auto">
          <a:xfrm>
            <a:off x="0" y="0"/>
            <a:ext cx="4500563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6" name="Picture 8" descr="Картинка 43 из 25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470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25" name="Picture 17" descr="Картинка 323 из 3039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>
            <a:fillRect/>
          </a:stretch>
        </p:blipFill>
        <p:spPr bwMode="auto">
          <a:xfrm>
            <a:off x="4572000" y="476250"/>
            <a:ext cx="4572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 descr="TR010069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2366963" y="188913"/>
            <a:ext cx="6777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3600" b="1">
                <a:solidFill>
                  <a:srgbClr val="006600"/>
                </a:solidFill>
              </a:rPr>
              <a:t>Хапи </a:t>
            </a:r>
            <a:r>
              <a:rPr lang="ru-RU" altLang="ru-RU" sz="2000" b="1"/>
              <a:t>- </a:t>
            </a:r>
            <a:r>
              <a:rPr lang="ru-RU" altLang="ru-RU" sz="2400" b="1"/>
              <a:t>в египтской мифологии бог Нила</a:t>
            </a:r>
            <a:r>
              <a:rPr lang="ru-RU" altLang="ru-RU" sz="2000" b="1"/>
              <a:t>. </a:t>
            </a:r>
          </a:p>
        </p:txBody>
      </p:sp>
      <p:pic>
        <p:nvPicPr>
          <p:cNvPr id="498693" name="Picture 5" descr="Хапи. статуэтка, египет. д.н.э.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284413" cy="655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2484438" y="6381750"/>
            <a:ext cx="325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Статуэтка Хапи</a:t>
            </a:r>
            <a:r>
              <a:rPr lang="ru-RU" altLang="ru-RU"/>
              <a:t> . Др. Египет</a:t>
            </a:r>
          </a:p>
        </p:txBody>
      </p:sp>
      <p:pic>
        <p:nvPicPr>
          <p:cNvPr id="498696" name="Picture 8" descr="Картинка 6 из 11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2301875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02" name="Picture 14" descr="Картинка 17 из 18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4479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703" name="Text Box 15"/>
          <p:cNvSpPr txBox="1">
            <a:spLocks noChangeArrowheads="1"/>
          </p:cNvSpPr>
          <p:nvPr/>
        </p:nvSpPr>
        <p:spPr bwMode="auto">
          <a:xfrm>
            <a:off x="7235825" y="5661025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6600"/>
                </a:solidFill>
              </a:rPr>
              <a:t>Себек</a:t>
            </a:r>
          </a:p>
        </p:txBody>
      </p:sp>
      <p:sp>
        <p:nvSpPr>
          <p:cNvPr id="498704" name="Text Box 16"/>
          <p:cNvSpPr txBox="1">
            <a:spLocks noChangeArrowheads="1"/>
          </p:cNvSpPr>
          <p:nvPr/>
        </p:nvSpPr>
        <p:spPr bwMode="auto">
          <a:xfrm>
            <a:off x="3419475" y="5661025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6600"/>
                </a:solidFill>
              </a:rPr>
              <a:t>Хапи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TR010069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715" name="Picture 3" descr="Картинка 147 из 46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24815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716" name="Picture 4" descr="Картинка 158 из 46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229225"/>
            <a:ext cx="583247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9717" name="Line 5"/>
          <p:cNvSpPr>
            <a:spLocks noChangeShapeType="1"/>
          </p:cNvSpPr>
          <p:nvPr/>
        </p:nvSpPr>
        <p:spPr bwMode="auto">
          <a:xfrm flipV="1">
            <a:off x="4140200" y="508476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9718" name="Line 6"/>
          <p:cNvSpPr>
            <a:spLocks noChangeShapeType="1"/>
          </p:cNvSpPr>
          <p:nvPr/>
        </p:nvSpPr>
        <p:spPr bwMode="auto">
          <a:xfrm>
            <a:off x="1187450" y="5300663"/>
            <a:ext cx="12969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611188" y="4868863"/>
            <a:ext cx="1265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картуш</a:t>
            </a:r>
          </a:p>
        </p:txBody>
      </p:sp>
      <p:sp>
        <p:nvSpPr>
          <p:cNvPr id="499720" name="Text Box 8"/>
          <p:cNvSpPr txBox="1">
            <a:spLocks noChangeArrowheads="1"/>
          </p:cNvSpPr>
          <p:nvPr/>
        </p:nvSpPr>
        <p:spPr bwMode="auto">
          <a:xfrm>
            <a:off x="4211638" y="0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solidFill>
                  <a:srgbClr val="800000"/>
                </a:solidFill>
              </a:rPr>
              <a:t>Иероглефы</a:t>
            </a:r>
            <a:endParaRPr lang="ru-RU" altLang="ru-RU" sz="2400" b="1" dirty="0">
              <a:solidFill>
                <a:srgbClr val="800000"/>
              </a:solidFill>
            </a:endParaRPr>
          </a:p>
        </p:txBody>
      </p:sp>
      <p:pic>
        <p:nvPicPr>
          <p:cNvPr id="499722" name="Picture 10" descr="Картинка 2 из 250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300037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 descr="TR010069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71" name="Picture 3" descr="Картинка 225 из 25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424863" cy="5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РАЗГАДАЙТЕ АНАГРАММЫ: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</a:t>
            </a:r>
            <a:r>
              <a:rPr lang="ru-RU" dirty="0"/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Римапади</a:t>
            </a:r>
            <a:r>
              <a:rPr lang="ru-RU" b="1" dirty="0" smtClean="0"/>
              <a:t> . 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Рафона</a:t>
            </a:r>
            <a:r>
              <a:rPr lang="ru-RU" b="1" dirty="0" smtClean="0"/>
              <a:t> . 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Цреж</a:t>
            </a:r>
            <a:r>
              <a:rPr lang="ru-RU" b="1" dirty="0" smtClean="0"/>
              <a:t> . </a:t>
            </a:r>
          </a:p>
          <a:p>
            <a:r>
              <a:rPr lang="ru-RU" b="1" dirty="0" smtClean="0"/>
              <a:t>4. </a:t>
            </a:r>
            <a:r>
              <a:rPr lang="ru-RU" b="1" dirty="0" err="1" smtClean="0"/>
              <a:t>Гоирефил</a:t>
            </a:r>
            <a:r>
              <a:rPr lang="ru-RU" b="1" dirty="0" smtClean="0"/>
              <a:t> .</a:t>
            </a:r>
          </a:p>
          <a:p>
            <a:r>
              <a:rPr lang="ru-RU" b="1" dirty="0" smtClean="0"/>
              <a:t>5. </a:t>
            </a:r>
            <a:r>
              <a:rPr lang="ru-RU" b="1" dirty="0" err="1" smtClean="0"/>
              <a:t>Керасф</a:t>
            </a:r>
            <a:r>
              <a:rPr lang="ru-RU" b="1" dirty="0" smtClean="0"/>
              <a:t> .</a:t>
            </a:r>
          </a:p>
          <a:p>
            <a:r>
              <a:rPr lang="ru-RU" b="1" dirty="0" smtClean="0"/>
              <a:t>6. </a:t>
            </a:r>
            <a:r>
              <a:rPr lang="ru-RU" b="1" dirty="0" err="1" smtClean="0"/>
              <a:t>Шутарк</a:t>
            </a:r>
            <a:r>
              <a:rPr lang="ru-RU" b="1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6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 descr="TR010069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39" name="Text Box 3"/>
          <p:cNvSpPr txBox="1">
            <a:spLocks noChangeArrowheads="1"/>
          </p:cNvSpPr>
          <p:nvPr/>
        </p:nvSpPr>
        <p:spPr bwMode="auto">
          <a:xfrm>
            <a:off x="3903663" y="268288"/>
            <a:ext cx="20208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800" b="1" dirty="0"/>
              <a:t>Ключ: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3708400" y="1557338"/>
            <a:ext cx="27479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/>
              <a:t>Пирамида</a:t>
            </a:r>
          </a:p>
          <a:p>
            <a:r>
              <a:rPr lang="ru-RU" altLang="ru-RU" sz="4000" b="1" dirty="0"/>
              <a:t>Фараон</a:t>
            </a:r>
          </a:p>
          <a:p>
            <a:r>
              <a:rPr lang="ru-RU" altLang="ru-RU" sz="4000" b="1" dirty="0"/>
              <a:t>Жрец</a:t>
            </a:r>
          </a:p>
          <a:p>
            <a:r>
              <a:rPr lang="ru-RU" altLang="ru-RU" sz="4000" b="1" dirty="0"/>
              <a:t>Фреска</a:t>
            </a:r>
          </a:p>
          <a:p>
            <a:r>
              <a:rPr lang="ru-RU" altLang="ru-RU" sz="4000" b="1" dirty="0"/>
              <a:t>Иероглиф</a:t>
            </a:r>
          </a:p>
          <a:p>
            <a:r>
              <a:rPr lang="ru-RU" altLang="ru-RU" sz="4000" b="1" dirty="0"/>
              <a:t>Картуш</a:t>
            </a:r>
          </a:p>
          <a:p>
            <a:endParaRPr lang="ru-RU" alt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6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10" name="Picture 6" descr="Картинка 459 из 1403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14" name="Picture 10" descr="Картинка 514 из 1403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18" name="Picture 14" descr="Картинка 225 из 25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50768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883" name="Picture 3" descr="1262870190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3995738" y="4276725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CC0000"/>
                </a:solidFill>
              </a:rPr>
              <a:t>Фивы</a:t>
            </a: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3924300" y="1773238"/>
            <a:ext cx="925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CC0000"/>
                </a:solidFill>
              </a:rPr>
              <a:t>Мемфис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4" grpId="0"/>
      <p:bldP spid="5068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59631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800000"/>
                </a:solidFill>
              </a:rPr>
              <a:t>Задание для групп:</a:t>
            </a:r>
          </a:p>
          <a:p>
            <a:endParaRPr lang="ru-RU" altLang="ru-RU" sz="3200" b="1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400" b="1"/>
              <a:t>Используя предложенную вам информацию, слайды </a:t>
            </a:r>
          </a:p>
          <a:p>
            <a:pPr>
              <a:lnSpc>
                <a:spcPct val="150000"/>
              </a:lnSpc>
            </a:pPr>
            <a:r>
              <a:rPr lang="ru-RU" altLang="ru-RU" sz="2400" b="1"/>
              <a:t>презентации, составьте отчет  о развитии того или </a:t>
            </a:r>
          </a:p>
          <a:p>
            <a:pPr>
              <a:lnSpc>
                <a:spcPct val="150000"/>
              </a:lnSpc>
            </a:pPr>
            <a:r>
              <a:rPr lang="ru-RU" altLang="ru-RU" sz="2400" b="1"/>
              <a:t>иного вида искусства, мифологии  в Древнем Египте и презентуйте результаты своего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27" name="Picture 3" descr="Картинка 7 из 2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481763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28" name="Picture 4" descr="Картинка 134 из 25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068638"/>
            <a:ext cx="5724525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6443663" y="260350"/>
            <a:ext cx="2390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Мастабы – первые </a:t>
            </a:r>
          </a:p>
          <a:p>
            <a:r>
              <a:rPr lang="ru-RU" altLang="ru-RU" b="1"/>
              <a:t>сооружения</a:t>
            </a:r>
          </a:p>
          <a:p>
            <a:r>
              <a:rPr lang="ru-RU" altLang="ru-RU" b="1"/>
              <a:t> Древнего Египта</a:t>
            </a: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2547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Первая ступенчатая </a:t>
            </a:r>
          </a:p>
          <a:p>
            <a:r>
              <a:rPr lang="ru-RU" altLang="ru-RU" b="1"/>
              <a:t>пирамида Джосера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9" grpId="0"/>
      <p:bldP spid="5130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0" name="Picture 4" descr="Картинка 466 из 25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4" name="Picture 8" descr="Картинка 341 из 25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69" name="Text Box 13"/>
          <p:cNvSpPr txBox="1">
            <a:spLocks noChangeArrowheads="1"/>
          </p:cNvSpPr>
          <p:nvPr/>
        </p:nvSpPr>
        <p:spPr bwMode="auto">
          <a:xfrm>
            <a:off x="323850" y="5084763"/>
            <a:ext cx="35988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Пирамиды в Гизе – </a:t>
            </a:r>
          </a:p>
          <a:p>
            <a:r>
              <a:rPr lang="ru-RU" altLang="ru-RU" b="1"/>
              <a:t>пирамиды фараонов Хеопса, </a:t>
            </a:r>
          </a:p>
          <a:p>
            <a:r>
              <a:rPr lang="ru-RU" altLang="ru-RU" b="1"/>
              <a:t>Хефрена, Микерина </a:t>
            </a:r>
          </a:p>
        </p:txBody>
      </p:sp>
      <p:pic>
        <p:nvPicPr>
          <p:cNvPr id="505957" name="Picture 101" descr="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617800" y="2012950"/>
            <a:ext cx="2571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5991" name="Group 135"/>
          <p:cNvGraphicFramePr>
            <a:graphicFrameLocks noGrp="1"/>
          </p:cNvGraphicFramePr>
          <p:nvPr/>
        </p:nvGraphicFramePr>
        <p:xfrm>
          <a:off x="-1615617800" y="2012950"/>
          <a:ext cx="27432000" cy="2834005"/>
        </p:xfrm>
        <a:graphic>
          <a:graphicData uri="http://schemas.openxmlformats.org/drawingml/2006/table">
            <a:tbl>
              <a:tblPr/>
              <a:tblGrid>
                <a:gridCol w="27432000"/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Пирамида</a:t>
                      </a:r>
                      <a:br>
                        <a:rPr kumimoji="0" lang="ru-RU" altLang="ru-RU" sz="5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5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</a:t>
                      </a:r>
                      <a:r>
                        <a:rPr kumimoji="0" lang="ru-RU" altLang="ru-RU" sz="5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D0A0A"/>
                          </a:solidFill>
                          <a:effectLst/>
                          <a:latin typeface="Arial" charset="0"/>
                          <a:hlinkClick r:id="rId8" tooltip="Египетские иероглифы"/>
                        </a:rPr>
                        <a:t>иероглифах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AD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5978" name="Group 122"/>
          <p:cNvGraphicFramePr>
            <a:graphicFrameLocks noGrp="1"/>
          </p:cNvGraphicFramePr>
          <p:nvPr/>
        </p:nvGraphicFramePr>
        <p:xfrm>
          <a:off x="-1615617800" y="3871913"/>
          <a:ext cx="27432000" cy="974725"/>
        </p:xfrm>
        <a:graphic>
          <a:graphicData uri="http://schemas.openxmlformats.org/drawingml/2006/table">
            <a:tbl>
              <a:tblPr/>
              <a:tblGrid>
                <a:gridCol w="27432000"/>
              </a:tblGrid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5992" name="Group 136"/>
          <p:cNvGraphicFramePr>
            <a:graphicFrameLocks noGrp="1"/>
          </p:cNvGraphicFramePr>
          <p:nvPr/>
        </p:nvGraphicFramePr>
        <p:xfrm>
          <a:off x="-1615608275" y="3881438"/>
          <a:ext cx="27412950" cy="1402080"/>
        </p:xfrm>
        <a:graphic>
          <a:graphicData uri="http://schemas.openxmlformats.org/drawingml/2006/table">
            <a:tbl>
              <a:tblPr/>
              <a:tblGrid>
                <a:gridCol w="9137650"/>
                <a:gridCol w="9137650"/>
                <a:gridCol w="9137650"/>
              </a:tblGrid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ru-RU" alt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altLang="ru-RU" sz="5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altLang="ru-RU" sz="5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5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mr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5954" name="Picture 98" descr="U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88063" y="4359275"/>
            <a:ext cx="762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956" name="Picture 100" descr="G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25713" y="4359275"/>
            <a:ext cx="2667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959" name="Picture 103" descr="O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63363" y="3917950"/>
            <a:ext cx="2000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TR010069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3" name="Picture 3" descr="Картинка 0 из 133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6696075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107950" y="5661025"/>
            <a:ext cx="2058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Храм Амона - Ра</a:t>
            </a:r>
          </a:p>
          <a:p>
            <a:r>
              <a:rPr lang="ru-RU" altLang="ru-RU" b="1"/>
              <a:t>в Луксоре</a:t>
            </a:r>
          </a:p>
        </p:txBody>
      </p:sp>
      <p:pic>
        <p:nvPicPr>
          <p:cNvPr id="512005" name="Picture 5" descr="Картинка 12 из 133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/>
          <a:stretch>
            <a:fillRect/>
          </a:stretch>
        </p:blipFill>
        <p:spPr bwMode="auto">
          <a:xfrm>
            <a:off x="0" y="-26988"/>
            <a:ext cx="4500563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 descr="TR010069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3" name="Text Box 11"/>
          <p:cNvSpPr txBox="1">
            <a:spLocks noChangeArrowheads="1"/>
          </p:cNvSpPr>
          <p:nvPr/>
        </p:nvSpPr>
        <p:spPr bwMode="auto">
          <a:xfrm>
            <a:off x="3276600" y="115888"/>
            <a:ext cx="2557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6600"/>
                </a:solidFill>
              </a:rPr>
              <a:t>Скульптура</a:t>
            </a:r>
          </a:p>
        </p:txBody>
      </p:sp>
      <p:sp>
        <p:nvSpPr>
          <p:cNvPr id="504850" name="Text Box 18"/>
          <p:cNvSpPr txBox="1">
            <a:spLocks noChangeArrowheads="1"/>
          </p:cNvSpPr>
          <p:nvPr/>
        </p:nvSpPr>
        <p:spPr bwMode="auto">
          <a:xfrm>
            <a:off x="3203575" y="6021388"/>
            <a:ext cx="284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rgbClr val="800000"/>
                </a:solidFill>
              </a:rPr>
              <a:t>C</a:t>
            </a:r>
            <a:r>
              <a:rPr lang="ru-RU" altLang="ru-RU" b="1">
                <a:solidFill>
                  <a:srgbClr val="800000"/>
                </a:solidFill>
              </a:rPr>
              <a:t>татуя Микерина и </a:t>
            </a:r>
            <a:endParaRPr lang="en-US" altLang="ru-RU" b="1">
              <a:solidFill>
                <a:srgbClr val="800000"/>
              </a:solidFill>
            </a:endParaRPr>
          </a:p>
          <a:p>
            <a:r>
              <a:rPr lang="ru-RU" altLang="ru-RU" b="1">
                <a:solidFill>
                  <a:srgbClr val="800000"/>
                </a:solidFill>
              </a:rPr>
              <a:t>царицы Хамерернебти</a:t>
            </a:r>
            <a:r>
              <a:rPr lang="ru-RU" altLang="ru-RU"/>
              <a:t> </a:t>
            </a:r>
          </a:p>
        </p:txBody>
      </p:sp>
      <p:pic>
        <p:nvPicPr>
          <p:cNvPr id="504852" name="Picture 20" descr="288px-MenkauraAndQu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"/>
          <a:stretch>
            <a:fillRect/>
          </a:stretch>
        </p:blipFill>
        <p:spPr bwMode="auto">
          <a:xfrm>
            <a:off x="6092825" y="692150"/>
            <a:ext cx="3051175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54" name="Picture 22" descr="00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"/>
          <a:stretch>
            <a:fillRect/>
          </a:stretch>
        </p:blipFill>
        <p:spPr bwMode="auto">
          <a:xfrm>
            <a:off x="179388" y="115888"/>
            <a:ext cx="252095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55" name="Text Box 23"/>
          <p:cNvSpPr txBox="1">
            <a:spLocks noChangeArrowheads="1"/>
          </p:cNvSpPr>
          <p:nvPr/>
        </p:nvSpPr>
        <p:spPr bwMode="auto">
          <a:xfrm>
            <a:off x="2843213" y="1341438"/>
            <a:ext cx="235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800000"/>
                </a:solidFill>
              </a:rPr>
              <a:t>Статуя царевича </a:t>
            </a:r>
          </a:p>
          <a:p>
            <a:r>
              <a:rPr lang="ru-RU" altLang="ru-RU" b="1" i="1">
                <a:solidFill>
                  <a:srgbClr val="800000"/>
                </a:solidFill>
              </a:rPr>
              <a:t>Каапера</a:t>
            </a:r>
            <a:r>
              <a:rPr lang="ru-RU" altLang="ru-RU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3" grpId="0"/>
      <p:bldP spid="504850" grpId="0"/>
      <p:bldP spid="5048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 descr="TR010069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75" name="Picture 3" descr="Картинка 311 из 25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5435600" y="333375"/>
            <a:ext cx="2928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altLang="ru-RU" b="1" i="1">
                <a:solidFill>
                  <a:srgbClr val="800000"/>
                </a:solidFill>
              </a:rPr>
              <a:t>Большой Сфинкс в Гизе</a:t>
            </a:r>
            <a:r>
              <a:rPr lang="ru-RU" altLang="ru-RU" i="1"/>
              <a:t>.</a:t>
            </a:r>
            <a:r>
              <a:rPr lang="ru-RU" altLang="ru-RU"/>
              <a:t> </a:t>
            </a:r>
          </a:p>
        </p:txBody>
      </p:sp>
      <p:pic>
        <p:nvPicPr>
          <p:cNvPr id="515078" name="Picture 6" descr="i_3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"/>
          <a:stretch>
            <a:fillRect/>
          </a:stretch>
        </p:blipFill>
        <p:spPr bwMode="auto">
          <a:xfrm>
            <a:off x="4211638" y="2868613"/>
            <a:ext cx="4932362" cy="39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6" name="Picture 2" descr="TR010069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b="39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179388" y="188913"/>
            <a:ext cx="3971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altLang="ru-RU" b="1">
                <a:solidFill>
                  <a:srgbClr val="006600"/>
                </a:solidFill>
              </a:rPr>
              <a:t>Статуя Хефрена</a:t>
            </a:r>
            <a:r>
              <a:rPr lang="ru-RU" altLang="ru-RU" b="1"/>
              <a:t> </a:t>
            </a:r>
          </a:p>
          <a:p>
            <a:r>
              <a:rPr lang="ru-RU" altLang="ru-RU"/>
              <a:t>( </a:t>
            </a:r>
            <a:r>
              <a:rPr lang="ru-RU" altLang="ru-RU" sz="1600"/>
              <a:t>сидящий на троне с руками на коленях</a:t>
            </a:r>
            <a:r>
              <a:rPr lang="en-US" altLang="ru-RU" sz="1600"/>
              <a:t>)</a:t>
            </a:r>
            <a:r>
              <a:rPr lang="ru-RU" altLang="ru-RU" sz="1600"/>
              <a:t> </a:t>
            </a:r>
          </a:p>
        </p:txBody>
      </p:sp>
      <p:pic>
        <p:nvPicPr>
          <p:cNvPr id="518150" name="Picture 6" descr="313px-Khaf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179388" y="765175"/>
            <a:ext cx="298132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51" name="Picture 7" descr="Картинка 32 из 771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35388"/>
            <a:ext cx="4284662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152" name="Text Box 8"/>
          <p:cNvSpPr txBox="1">
            <a:spLocks noChangeArrowheads="1"/>
          </p:cNvSpPr>
          <p:nvPr/>
        </p:nvSpPr>
        <p:spPr bwMode="auto">
          <a:xfrm>
            <a:off x="1692275" y="6491288"/>
            <a:ext cx="2792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006600"/>
                </a:solidFill>
              </a:rPr>
              <a:t>Скульптуры в Луксоре</a:t>
            </a:r>
          </a:p>
        </p:txBody>
      </p:sp>
      <p:sp>
        <p:nvSpPr>
          <p:cNvPr id="518153" name="Text Box 9"/>
          <p:cNvSpPr txBox="1">
            <a:spLocks noChangeArrowheads="1"/>
          </p:cNvSpPr>
          <p:nvPr/>
        </p:nvSpPr>
        <p:spPr bwMode="auto">
          <a:xfrm>
            <a:off x="3995738" y="2466975"/>
            <a:ext cx="1843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>
                <a:solidFill>
                  <a:srgbClr val="006600"/>
                </a:solidFill>
              </a:rPr>
              <a:t>«Писец Каи»</a:t>
            </a:r>
            <a:r>
              <a:rPr lang="ru-RU" altLang="ru-RU" sz="2000" b="1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518156" name="Picture 12" descr="clip_image00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5795963" y="71438"/>
            <a:ext cx="3195637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157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РАЗГАДАЙТЕ АНАГРАММЫ: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DimDim</dc:creator>
  <cp:lastModifiedBy>DimDim</cp:lastModifiedBy>
  <cp:revision>8</cp:revision>
  <cp:lastPrinted>1601-01-01T00:00:00Z</cp:lastPrinted>
  <dcterms:created xsi:type="dcterms:W3CDTF">2013-11-21T11:51:30Z</dcterms:created>
  <dcterms:modified xsi:type="dcterms:W3CDTF">2013-11-21T13:18:47Z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