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3" r:id="rId9"/>
    <p:sldId id="271" r:id="rId10"/>
    <p:sldId id="272" r:id="rId11"/>
    <p:sldId id="273" r:id="rId12"/>
    <p:sldId id="264" r:id="rId13"/>
    <p:sldId id="265" r:id="rId14"/>
    <p:sldId id="266" r:id="rId15"/>
    <p:sldId id="267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16.x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search?p=184&amp;ed=1&amp;text=%D1%84%D0%BE%D1%82%D0%BE%20%D0%BD%D0%B5%D0%B7%D0%BD%D0%B0%D0%B9%D0%BA%D0%B8&amp;spsite=fake-008-745057.ru&amp;img_url=media.meta.ua/files/pic/0/25/197/phcc7A1OgX.jpg&amp;rpt=s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search?p=184&amp;ed=1&amp;text=%D1%84%D0%BE%D1%82%D0%BE%20%D0%BD%D0%B5%D0%B7%D0%BD%D0%B0%D0%B9%D0%BA%D0%B8&amp;spsite=fake-008-745057.ru&amp;img_url=media.meta.ua/files/pic/0/25/197/phcc7A1OgX.jpg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812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Тема: «ЦИЛИНДР </a:t>
            </a: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b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ОСЬ </a:t>
            </a: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СИММЕТРИИ ЦИЛИНДРА»</a:t>
            </a:r>
            <a:endParaRPr lang="ru-RU" sz="4400" dirty="0"/>
          </a:p>
        </p:txBody>
      </p:sp>
      <p:pic>
        <p:nvPicPr>
          <p:cNvPr id="4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133600"/>
            <a:ext cx="17875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8956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rot="10800000">
            <a:off x="533400" y="609600"/>
            <a:ext cx="8077200" cy="58674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33400" y="609600"/>
            <a:ext cx="81534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685800" y="609600"/>
            <a:ext cx="7924800" cy="5791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85800" y="6400800"/>
            <a:ext cx="7924800" cy="76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2057400" y="-228600"/>
            <a:ext cx="5562600" cy="7696200"/>
            <a:chOff x="598" y="414"/>
            <a:chExt cx="10800" cy="16020"/>
          </a:xfrm>
        </p:grpSpPr>
        <p:sp>
          <p:nvSpPr>
            <p:cNvPr id="3" name="Oval 5"/>
            <p:cNvSpPr>
              <a:spLocks noChangeArrowheads="1"/>
            </p:cNvSpPr>
            <p:nvPr/>
          </p:nvSpPr>
          <p:spPr bwMode="auto">
            <a:xfrm>
              <a:off x="598" y="414"/>
              <a:ext cx="10800" cy="16020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Oval 6"/>
            <p:cNvSpPr>
              <a:spLocks noChangeArrowheads="1"/>
            </p:cNvSpPr>
            <p:nvPr/>
          </p:nvSpPr>
          <p:spPr bwMode="auto">
            <a:xfrm>
              <a:off x="2218" y="1674"/>
              <a:ext cx="7920" cy="13500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6" name="Прямая соединительная линия 5"/>
          <p:cNvCxnSpPr>
            <a:endCxn id="3" idx="1"/>
          </p:cNvCxnSpPr>
          <p:nvPr/>
        </p:nvCxnSpPr>
        <p:spPr>
          <a:xfrm rot="16200000" flipH="1">
            <a:off x="7334947" y="1428053"/>
            <a:ext cx="281224" cy="16831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1"/>
          </p:cNvCxnSpPr>
          <p:nvPr/>
        </p:nvCxnSpPr>
        <p:spPr>
          <a:xfrm flipH="1" flipV="1">
            <a:off x="7239000" y="1600200"/>
            <a:ext cx="320718" cy="526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1981200" y="4648200"/>
            <a:ext cx="381000" cy="381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Прямая   </a:t>
            </a:r>
            <a:r>
              <a:rPr lang="en-US" dirty="0" smtClean="0"/>
              <a:t>OO</a:t>
            </a:r>
            <a:r>
              <a:rPr lang="en-US" sz="1800" dirty="0" smtClean="0"/>
              <a:t>1</a:t>
            </a:r>
            <a:r>
              <a:rPr lang="ru-RU" dirty="0" smtClean="0"/>
              <a:t>, проходящая через центры оснований цилиндра, называется его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осью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Почему эту ось называют осью симметрии?</a:t>
            </a:r>
            <a:endParaRPr lang="ru-RU" dirty="0"/>
          </a:p>
        </p:txBody>
      </p:sp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3571875" y="3429000"/>
            <a:ext cx="1897063" cy="2432050"/>
            <a:chOff x="6786578" y="3786190"/>
            <a:chExt cx="1897067" cy="2432569"/>
          </a:xfrm>
        </p:grpSpPr>
        <p:pic>
          <p:nvPicPr>
            <p:cNvPr id="5" name="Picture 2" descr="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86578" y="3786190"/>
              <a:ext cx="1897067" cy="2432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7734324" y="3857628"/>
            <a:ext cx="266700" cy="330200"/>
          </p:xfrm>
          <a:graphic>
            <a:graphicData uri="http://schemas.openxmlformats.org/presentationml/2006/ole">
              <p:oleObj spid="_x0000_s4098" name="Equation" r:id="rId4" imgW="266400" imgH="330120" progId="Equation.3">
                <p:embed/>
              </p:oleObj>
            </a:graphicData>
          </a:graphic>
        </p:graphicFrame>
        <p:graphicFrame>
          <p:nvGraphicFramePr>
            <p:cNvPr id="7" name="Object 5"/>
            <p:cNvGraphicFramePr>
              <a:graphicFrameLocks noChangeAspect="1"/>
            </p:cNvGraphicFramePr>
            <p:nvPr/>
          </p:nvGraphicFramePr>
          <p:xfrm>
            <a:off x="7758137" y="5654678"/>
            <a:ext cx="215900" cy="238125"/>
          </p:xfrm>
          <a:graphic>
            <a:graphicData uri="http://schemas.openxmlformats.org/presentationml/2006/ole">
              <p:oleObj spid="_x0000_s4099" name="Equation" r:id="rId5" imgW="241200" imgH="266400" progId="Equation.3">
                <p:embed/>
              </p:oleObj>
            </a:graphicData>
          </a:graphic>
        </p:graphicFrame>
      </p:grpSp>
      <p:sp>
        <p:nvSpPr>
          <p:cNvPr id="8" name="Прямоугольник 7"/>
          <p:cNvSpPr/>
          <p:nvPr/>
        </p:nvSpPr>
        <p:spPr>
          <a:xfrm>
            <a:off x="685800" y="533400"/>
            <a:ext cx="80586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 Понятие ось симметрии цилиндра.</a:t>
            </a:r>
            <a:endParaRPr lang="ru-RU" b="1" dirty="0" smtClean="0"/>
          </a:p>
        </p:txBody>
      </p:sp>
      <p:sp>
        <p:nvSpPr>
          <p:cNvPr id="9" name="Стрелка вправо 8">
            <a:hlinkClick r:id="rId6" action="ppaction://hlinksldjump"/>
            <a:hlinkHover r:id="" action="ppaction://hlinkshowjump?jump=lastslideviewed"/>
          </p:cNvPr>
          <p:cNvSpPr/>
          <p:nvPr/>
        </p:nvSpPr>
        <p:spPr>
          <a:xfrm>
            <a:off x="8077200" y="6172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48768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Множество </a:t>
            </a:r>
            <a:r>
              <a:rPr lang="ru-RU" dirty="0" smtClean="0"/>
              <a:t>всех точек, принадлежащих </a:t>
            </a:r>
            <a:r>
              <a:rPr lang="ru-RU" dirty="0" smtClean="0"/>
              <a:t>боковой поверхности </a:t>
            </a:r>
            <a:r>
              <a:rPr lang="ru-RU" dirty="0" smtClean="0"/>
              <a:t>цилиндра, </a:t>
            </a:r>
            <a:r>
              <a:rPr lang="ru-RU" dirty="0" smtClean="0"/>
              <a:t>называются </a:t>
            </a:r>
            <a:r>
              <a:rPr lang="ru-RU" b="1" i="1" dirty="0" err="1" smtClean="0">
                <a:solidFill>
                  <a:srgbClr val="CC3300"/>
                </a:solidFill>
              </a:rPr>
              <a:t>боково́й</a:t>
            </a:r>
            <a:r>
              <a:rPr lang="ru-RU" b="1" i="1" dirty="0" smtClean="0">
                <a:solidFill>
                  <a:srgbClr val="CC3300"/>
                </a:solidFill>
              </a:rPr>
              <a:t> </a:t>
            </a:r>
            <a:r>
              <a:rPr lang="ru-RU" b="1" i="1" dirty="0" err="1" smtClean="0">
                <a:solidFill>
                  <a:srgbClr val="CC3300"/>
                </a:solidFill>
              </a:rPr>
              <a:t>пове́рхностью</a:t>
            </a:r>
            <a:r>
              <a:rPr lang="ru-RU" b="1" dirty="0" smtClean="0">
                <a:solidFill>
                  <a:srgbClr val="CC3300"/>
                </a:solidFill>
              </a:rPr>
              <a:t> </a:t>
            </a:r>
            <a:r>
              <a:rPr lang="ru-RU" dirty="0" smtClean="0"/>
              <a:t>данного </a:t>
            </a:r>
            <a:r>
              <a:rPr lang="ru-RU" b="1" dirty="0" smtClean="0">
                <a:solidFill>
                  <a:srgbClr val="CC3300"/>
                </a:solidFill>
              </a:rPr>
              <a:t>цилиндра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9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514600"/>
            <a:ext cx="175601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57200" y="304800"/>
            <a:ext cx="8268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Понятие поверхности цилиндра</a:t>
            </a:r>
            <a:endParaRPr lang="ru-RU" sz="36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486400" y="4419600"/>
            <a:ext cx="1524000" cy="1295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3276600" y="5715000"/>
            <a:ext cx="2209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2800" y="5410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Боковая поверхность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0113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Вывод: Полную поверхность цилиндра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составляет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боковая поверхность и два основания – верхнее и нижнее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048000"/>
            <a:ext cx="1828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>
            <a:off x="3048000" y="3048000"/>
            <a:ext cx="1524000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276600" y="5257800"/>
            <a:ext cx="152400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600200" y="3048000"/>
            <a:ext cx="1447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600200" y="6096000"/>
            <a:ext cx="16764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876800" y="3581400"/>
            <a:ext cx="990600" cy="990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67400" y="3581400"/>
            <a:ext cx="1828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0" y="2667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Верхнее основание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00200" y="5715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Нижнее основание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867400" y="3200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Боковая поверхность</a:t>
            </a:r>
            <a:endParaRPr lang="ru-RU" b="1" dirty="0"/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8077200" y="6172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Цилиндр 6"/>
          <p:cNvSpPr/>
          <p:nvPr/>
        </p:nvSpPr>
        <p:spPr>
          <a:xfrm rot="17264095">
            <a:off x="4964053" y="559504"/>
            <a:ext cx="381000" cy="7021540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Цилиндр 5"/>
          <p:cNvSpPr/>
          <p:nvPr/>
        </p:nvSpPr>
        <p:spPr>
          <a:xfrm rot="17264095">
            <a:off x="5222249" y="924460"/>
            <a:ext cx="381000" cy="7021540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Какую форму имеют предметы, изображенные на рисунке?</a:t>
            </a:r>
            <a:endParaRPr lang="ru-RU" dirty="0"/>
          </a:p>
        </p:txBody>
      </p:sp>
      <p:sp>
        <p:nvSpPr>
          <p:cNvPr id="4" name="Цилиндр 3"/>
          <p:cNvSpPr/>
          <p:nvPr/>
        </p:nvSpPr>
        <p:spPr>
          <a:xfrm>
            <a:off x="3733800" y="2057400"/>
            <a:ext cx="1905000" cy="3657600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/>
          <p:cNvSpPr/>
          <p:nvPr/>
        </p:nvSpPr>
        <p:spPr>
          <a:xfrm>
            <a:off x="2667000" y="4800600"/>
            <a:ext cx="381000" cy="838200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>
                <a:hlinkClick r:id="rId2" action="ppaction://hlinksldjump"/>
              </a:rPr>
              <a:t>Цилиндр </a:t>
            </a:r>
            <a:r>
              <a:rPr lang="ru-RU" b="1" dirty="0" smtClean="0">
                <a:hlinkClick r:id="rId2" action="ppaction://hlinksldjump"/>
              </a:rPr>
              <a:t>как </a:t>
            </a:r>
            <a:r>
              <a:rPr lang="ru-RU" b="1" dirty="0" smtClean="0">
                <a:hlinkClick r:id="rId2" action="ppaction://hlinksldjump"/>
              </a:rPr>
              <a:t>геометрическое тело.</a:t>
            </a:r>
            <a:endParaRPr lang="ru-RU" b="1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>
                <a:hlinkClick r:id="rId3" action="ppaction://hlinksldjump"/>
              </a:rPr>
              <a:t>Основные </a:t>
            </a:r>
            <a:r>
              <a:rPr lang="ru-RU" b="1" dirty="0" smtClean="0">
                <a:hlinkClick r:id="rId3" action="ppaction://hlinksldjump"/>
              </a:rPr>
              <a:t>элементы цилиндра.</a:t>
            </a:r>
            <a:endParaRPr lang="ru-RU" b="1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>
                <a:hlinkClick r:id="rId4" action="ppaction://hlinksldjump"/>
              </a:rPr>
              <a:t>Ось симметрии </a:t>
            </a:r>
            <a:r>
              <a:rPr lang="ru-RU" b="1" dirty="0" smtClean="0">
                <a:hlinkClick r:id="rId4" action="ppaction://hlinksldjump"/>
              </a:rPr>
              <a:t>цилиндра.</a:t>
            </a:r>
            <a:endParaRPr lang="ru-RU" b="1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>
                <a:hlinkClick r:id="rId5" action="ppaction://hlinksldjump"/>
              </a:rPr>
              <a:t>Полная </a:t>
            </a:r>
            <a:r>
              <a:rPr lang="ru-RU" b="1" dirty="0" smtClean="0">
                <a:hlinkClick r:id="rId5" action="ppaction://hlinksldjump"/>
              </a:rPr>
              <a:t>поверхность цилиндра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Домашнее задание: выучить определение полной поверхности цилиндра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 урока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Назовите ещё предметы, имеющие форму цилиндра.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http://im3-tub.yandex.net/i?id=3522538&amp;tov=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86000"/>
            <a:ext cx="2209800" cy="3071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5" name="Picture 14" descr="Рисунок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29718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4600" y="32004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0" y="1752600"/>
            <a:ext cx="6553200" cy="4525963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/>
              <a:t>Познакомиться с понятием </a:t>
            </a:r>
            <a:r>
              <a:rPr lang="ru-RU" b="1" dirty="0" smtClean="0"/>
              <a:t>цилиндра как геометрического тела.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/>
              <a:t>Рассмотреть основные </a:t>
            </a:r>
            <a:r>
              <a:rPr lang="ru-RU" b="1" dirty="0" smtClean="0"/>
              <a:t>элементы цилиндра.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/>
              <a:t>Изучить </a:t>
            </a:r>
            <a:r>
              <a:rPr lang="ru-RU" b="1" dirty="0" smtClean="0"/>
              <a:t>ось симметрии цилиндра.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ru-RU" b="1" dirty="0" smtClean="0"/>
              <a:t>Научиться определять полную поверхность </a:t>
            </a:r>
            <a:r>
              <a:rPr lang="ru-RU" b="1" dirty="0" smtClean="0"/>
              <a:t>цилиндра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урока:</a:t>
            </a:r>
            <a:endParaRPr lang="ru-RU" dirty="0"/>
          </a:p>
        </p:txBody>
      </p:sp>
      <p:pic>
        <p:nvPicPr>
          <p:cNvPr id="4" name="Рисунок 3" descr="http://im3-tub.yandex.net/i?id=3522538&amp;tov=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09800"/>
            <a:ext cx="2209800" cy="3071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4572000" y="3429000"/>
            <a:ext cx="1219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называются тела, изображенные на рисунке</a:t>
            </a:r>
            <a:endParaRPr lang="ru-RU" dirty="0"/>
          </a:p>
        </p:txBody>
      </p:sp>
      <p:sp>
        <p:nvSpPr>
          <p:cNvPr id="5" name="Куб 4"/>
          <p:cNvSpPr/>
          <p:nvPr/>
        </p:nvSpPr>
        <p:spPr>
          <a:xfrm>
            <a:off x="1905000" y="3352800"/>
            <a:ext cx="990600" cy="1905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Цилиндр 6"/>
          <p:cNvSpPr/>
          <p:nvPr/>
        </p:nvSpPr>
        <p:spPr>
          <a:xfrm>
            <a:off x="3276600" y="2286000"/>
            <a:ext cx="990600" cy="2209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4572000" y="1524000"/>
            <a:ext cx="1219200" cy="2209800"/>
          </a:xfrm>
          <a:prstGeom prst="flowChartExtra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4419600" y="4876800"/>
            <a:ext cx="1447800" cy="1219200"/>
            <a:chOff x="4648200" y="1752600"/>
            <a:chExt cx="1828800" cy="1600200"/>
          </a:xfrm>
        </p:grpSpPr>
        <p:sp>
          <p:nvSpPr>
            <p:cNvPr id="10" name="Куб 9"/>
            <p:cNvSpPr/>
            <p:nvPr/>
          </p:nvSpPr>
          <p:spPr>
            <a:xfrm>
              <a:off x="4648200" y="1752600"/>
              <a:ext cx="1828800" cy="1600200"/>
            </a:xfrm>
            <a:prstGeom prst="cub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4648200" y="1752600"/>
              <a:ext cx="1828800" cy="1600200"/>
              <a:chOff x="4648200" y="1752600"/>
              <a:chExt cx="1828800" cy="1600200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4458494" y="2323306"/>
                <a:ext cx="1142206" cy="79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4610100" y="2933700"/>
                <a:ext cx="457200" cy="381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5029200" y="2895600"/>
                <a:ext cx="1447800" cy="762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Группа 43"/>
          <p:cNvGrpSpPr/>
          <p:nvPr/>
        </p:nvGrpSpPr>
        <p:grpSpPr>
          <a:xfrm>
            <a:off x="6248400" y="3276600"/>
            <a:ext cx="1219200" cy="1828800"/>
            <a:chOff x="6781800" y="1676400"/>
            <a:chExt cx="1676400" cy="2209800"/>
          </a:xfrm>
        </p:grpSpPr>
        <p:sp>
          <p:nvSpPr>
            <p:cNvPr id="21" name="Блок-схема: извлечение 20"/>
            <p:cNvSpPr/>
            <p:nvPr/>
          </p:nvSpPr>
          <p:spPr>
            <a:xfrm>
              <a:off x="6781800" y="1676400"/>
              <a:ext cx="1676400" cy="2209800"/>
            </a:xfrm>
            <a:prstGeom prst="flowChartExtra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6781800" y="1676400"/>
              <a:ext cx="1676400" cy="2209800"/>
              <a:chOff x="6781800" y="1676400"/>
              <a:chExt cx="1676400" cy="2209800"/>
            </a:xfrm>
          </p:grpSpPr>
          <p:cxnSp>
            <p:nvCxnSpPr>
              <p:cNvPr id="24" name="Прямая соединительная линия 23"/>
              <p:cNvCxnSpPr>
                <a:stCxn id="21" idx="0"/>
              </p:cNvCxnSpPr>
              <p:nvPr/>
            </p:nvCxnSpPr>
            <p:spPr>
              <a:xfrm rot="16200000" flipH="1">
                <a:off x="6705600" y="2590800"/>
                <a:ext cx="1828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>
                <a:stCxn id="21" idx="0"/>
              </p:cNvCxnSpPr>
              <p:nvPr/>
            </p:nvCxnSpPr>
            <p:spPr>
              <a:xfrm rot="16200000" flipH="1">
                <a:off x="6896100" y="2400300"/>
                <a:ext cx="1600200" cy="1524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0800000" flipV="1">
                <a:off x="6781800" y="3276600"/>
                <a:ext cx="990600" cy="5334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7772400" y="3276600"/>
                <a:ext cx="685800" cy="6096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Группа 44"/>
          <p:cNvGrpSpPr/>
          <p:nvPr/>
        </p:nvGrpSpPr>
        <p:grpSpPr>
          <a:xfrm>
            <a:off x="6934200" y="1752600"/>
            <a:ext cx="2209800" cy="2286000"/>
            <a:chOff x="4876800" y="3886994"/>
            <a:chExt cx="3048000" cy="2971800"/>
          </a:xfrm>
        </p:grpSpPr>
        <p:sp>
          <p:nvSpPr>
            <p:cNvPr id="31" name="Овал 30"/>
            <p:cNvSpPr/>
            <p:nvPr/>
          </p:nvSpPr>
          <p:spPr>
            <a:xfrm>
              <a:off x="5410200" y="4495800"/>
              <a:ext cx="1981200" cy="1905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914900" y="5372100"/>
              <a:ext cx="2971800" cy="1588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4876800" y="5410200"/>
              <a:ext cx="3048000" cy="7620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>
              <a:endCxn id="31" idx="5"/>
            </p:cNvCxnSpPr>
            <p:nvPr/>
          </p:nvCxnSpPr>
          <p:spPr>
            <a:xfrm>
              <a:off x="6400800" y="5486400"/>
              <a:ext cx="700460" cy="6354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8305800" y="2819400"/>
            <a:ext cx="152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ru-RU" sz="2400" b="1" dirty="0"/>
          </a:p>
        </p:txBody>
      </p:sp>
      <p:pic>
        <p:nvPicPr>
          <p:cNvPr id="46" name="Picture 5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81400"/>
            <a:ext cx="172872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7" grpId="0" animBg="1"/>
      <p:bldP spid="8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Понятие цилиндра как геометрического тела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геометрические тела, напоминают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вам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dirty="0"/>
          </a:p>
        </p:txBody>
      </p:sp>
      <p:pic>
        <p:nvPicPr>
          <p:cNvPr id="1026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09600"/>
            <a:ext cx="1388971" cy="114300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ntCD1\ClipArt6\j029783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276600"/>
            <a:ext cx="1524000" cy="1125859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ntCD1\ClipArt2\j021515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2590800"/>
            <a:ext cx="1230139" cy="2057400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ntCD1\ClipArt6\j029003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1905000"/>
            <a:ext cx="1260695" cy="1493380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ntCD1\ClipArt8\j0343103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5105400"/>
            <a:ext cx="1219200" cy="1334109"/>
          </a:xfrm>
          <a:prstGeom prst="rect">
            <a:avLst/>
          </a:prstGeom>
          <a:noFill/>
        </p:spPr>
      </p:pic>
      <p:pic>
        <p:nvPicPr>
          <p:cNvPr id="1032" name="Picture 8" descr="C:\Program Files\Microsoft Office\Media\CntCD1\ClipArt4\j0246113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06208" y="5181600"/>
            <a:ext cx="2212199" cy="1066800"/>
          </a:xfrm>
          <a:prstGeom prst="rect">
            <a:avLst/>
          </a:prstGeom>
          <a:noFill/>
        </p:spPr>
      </p:pic>
      <p:pic>
        <p:nvPicPr>
          <p:cNvPr id="1034" name="Picture 10" descr="C:\Program Files\Microsoft Office\Media\CntCD1\ClipArt6\j0296173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" y="5105400"/>
            <a:ext cx="1940446" cy="1295400"/>
          </a:xfrm>
          <a:prstGeom prst="rect">
            <a:avLst/>
          </a:prstGeom>
          <a:noFill/>
        </p:spPr>
      </p:pic>
      <p:pic>
        <p:nvPicPr>
          <p:cNvPr id="1036" name="Picture 12" descr="C:\Program Files\Microsoft Office\Media\CntCD1\ClipArt3\j0232897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62400" y="3124200"/>
            <a:ext cx="1783533" cy="1865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2800" y="1752600"/>
            <a:ext cx="5334000" cy="4114800"/>
          </a:xfrm>
        </p:spPr>
        <p:txBody>
          <a:bodyPr/>
          <a:lstStyle/>
          <a:p>
            <a:r>
              <a:rPr lang="ru-RU" b="1" dirty="0" smtClean="0"/>
              <a:t>Параллелепипеда</a:t>
            </a:r>
          </a:p>
          <a:p>
            <a:r>
              <a:rPr lang="ru-RU" b="1" dirty="0" smtClean="0"/>
              <a:t>Шара</a:t>
            </a:r>
          </a:p>
          <a:p>
            <a:r>
              <a:rPr lang="ru-RU" b="1" dirty="0" smtClean="0"/>
              <a:t>Цилиндра</a:t>
            </a:r>
          </a:p>
          <a:p>
            <a:r>
              <a:rPr lang="ru-RU" b="1" dirty="0" smtClean="0"/>
              <a:t>Конуса</a:t>
            </a:r>
          </a:p>
          <a:p>
            <a:r>
              <a:rPr lang="ru-RU" b="1" dirty="0" smtClean="0"/>
              <a:t>Куба</a:t>
            </a:r>
          </a:p>
          <a:p>
            <a:r>
              <a:rPr lang="ru-RU" b="1" dirty="0" smtClean="0"/>
              <a:t>Пирамиды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Приведите примеры предметов, которые имеют форму:</a:t>
            </a:r>
            <a:endParaRPr lang="ru-RU" dirty="0"/>
          </a:p>
        </p:txBody>
      </p:sp>
      <p:pic>
        <p:nvPicPr>
          <p:cNvPr id="4" name="Picture 5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172872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81200" y="5181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Какие предметы вы изготовляете на уроках труда? Какую геометрическую форму они имеют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Рассмотрите рисунок.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5410200"/>
            <a:ext cx="7664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Эти геометрические тела - цилиндры</a:t>
            </a:r>
            <a:endParaRPr lang="ru-RU" sz="3600" dirty="0"/>
          </a:p>
        </p:txBody>
      </p:sp>
      <p:pic>
        <p:nvPicPr>
          <p:cNvPr id="6" name="Picture 2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0"/>
            <a:ext cx="1897063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276600"/>
            <a:ext cx="3200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Цилиндр 9"/>
          <p:cNvSpPr/>
          <p:nvPr/>
        </p:nvSpPr>
        <p:spPr>
          <a:xfrm>
            <a:off x="3657600" y="1143000"/>
            <a:ext cx="990600" cy="41910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Hover r:id="" action="ppaction://hlinkshowjump?jump=lastslideviewed"/>
          </p:cNvPr>
          <p:cNvSpPr/>
          <p:nvPr/>
        </p:nvSpPr>
        <p:spPr>
          <a:xfrm>
            <a:off x="7696200" y="617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ru-RU" dirty="0" smtClean="0"/>
              <a:t>Круги с центрами  О  и  О</a:t>
            </a:r>
            <a:r>
              <a:rPr lang="ru-RU" sz="2000" dirty="0" smtClean="0"/>
              <a:t>1</a:t>
            </a:r>
            <a:r>
              <a:rPr lang="ru-RU" dirty="0" smtClean="0"/>
              <a:t>  называются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нижним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верхним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основаниями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/>
              <a:t>цилиндра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Основные элементы цилиндра</a:t>
            </a:r>
            <a:endParaRPr lang="ru-RU" dirty="0"/>
          </a:p>
        </p:txBody>
      </p:sp>
      <p:grpSp>
        <p:nvGrpSpPr>
          <p:cNvPr id="6" name="Группа 3"/>
          <p:cNvGrpSpPr>
            <a:grpSpLocks/>
          </p:cNvGrpSpPr>
          <p:nvPr/>
        </p:nvGrpSpPr>
        <p:grpSpPr bwMode="auto">
          <a:xfrm>
            <a:off x="1828800" y="3124200"/>
            <a:ext cx="1928812" cy="2482850"/>
            <a:chOff x="3571868" y="3071810"/>
            <a:chExt cx="1928826" cy="2483030"/>
          </a:xfrm>
        </p:grpSpPr>
        <p:pic>
          <p:nvPicPr>
            <p:cNvPr id="7" name="Picture 2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71868" y="3071810"/>
              <a:ext cx="1928826" cy="2483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4572000" y="3176588"/>
            <a:ext cx="266700" cy="330200"/>
          </p:xfrm>
          <a:graphic>
            <a:graphicData uri="http://schemas.openxmlformats.org/presentationml/2006/ole">
              <p:oleObj spid="_x0000_s1026" name="Equation" r:id="rId4" imgW="266400" imgH="330120" progId="Equation.3">
                <p:embed/>
              </p:oleObj>
            </a:graphicData>
          </a:graphic>
        </p:graphicFrame>
        <p:graphicFrame>
          <p:nvGraphicFramePr>
            <p:cNvPr id="9" name="Object 3"/>
            <p:cNvGraphicFramePr>
              <a:graphicFrameLocks noChangeAspect="1"/>
            </p:cNvGraphicFramePr>
            <p:nvPr/>
          </p:nvGraphicFramePr>
          <p:xfrm>
            <a:off x="4595813" y="4973638"/>
            <a:ext cx="215900" cy="238125"/>
          </p:xfrm>
          <a:graphic>
            <a:graphicData uri="http://schemas.openxmlformats.org/presentationml/2006/ole">
              <p:oleObj spid="_x0000_s1027" name="Equation" r:id="rId5" imgW="241200" imgH="266400" progId="Equation.3">
                <p:embed/>
              </p:oleObj>
            </a:graphicData>
          </a:graphic>
        </p:graphicFrame>
      </p:grpSp>
      <p:pic>
        <p:nvPicPr>
          <p:cNvPr id="10" name="Picture 14" descr="Рисунок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28194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право 10">
            <a:hlinkClick r:id="rId7" action="ppaction://hlinksldjump"/>
          </p:cNvPr>
          <p:cNvSpPr/>
          <p:nvPr/>
        </p:nvSpPr>
        <p:spPr>
          <a:xfrm>
            <a:off x="8077200" y="6172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4525963"/>
          </a:xfrm>
        </p:spPr>
        <p:txBody>
          <a:bodyPr/>
          <a:lstStyle/>
          <a:p>
            <a:r>
              <a:rPr lang="ru-RU" dirty="0" smtClean="0"/>
              <a:t>Отрезок перпендикуляра  </a:t>
            </a:r>
            <a:r>
              <a:rPr lang="en-US" dirty="0" smtClean="0"/>
              <a:t>H</a:t>
            </a:r>
            <a:r>
              <a:rPr lang="ru-RU" dirty="0" smtClean="0"/>
              <a:t>, опущенный из любой точки верхнего основания на плоскость нижнего основания цилиндра,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   а также длина этого отрезка, называется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высото́й</a:t>
            </a:r>
            <a:r>
              <a:rPr lang="ru-RU" b="1" dirty="0" smtClean="0"/>
              <a:t> </a:t>
            </a:r>
            <a:r>
              <a:rPr lang="ru-RU" dirty="0" smtClean="0"/>
              <a:t>цилиндра.</a:t>
            </a:r>
          </a:p>
          <a:p>
            <a:endParaRPr lang="ru-RU" dirty="0"/>
          </a:p>
        </p:txBody>
      </p: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2667000" y="3657600"/>
            <a:ext cx="1908175" cy="2470150"/>
            <a:chOff x="6357950" y="3929066"/>
            <a:chExt cx="1908180" cy="2470817"/>
          </a:xfrm>
        </p:grpSpPr>
        <p:pic>
          <p:nvPicPr>
            <p:cNvPr id="5" name="Picture 2" descr="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57950" y="3929066"/>
              <a:ext cx="1908180" cy="2470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7045325" y="5070475"/>
            <a:ext cx="258763" cy="215900"/>
          </p:xfrm>
          <a:graphic>
            <a:graphicData uri="http://schemas.openxmlformats.org/presentationml/2006/ole">
              <p:oleObj spid="_x0000_s3074" name="Equation" r:id="rId4" imgW="291960" imgH="241200" progId="Equation.3">
                <p:embed/>
              </p:oleObj>
            </a:graphicData>
          </a:graphic>
        </p:graphicFrame>
      </p:grpSp>
      <p:pic>
        <p:nvPicPr>
          <p:cNvPr id="7" name="Picture 14" descr="Рисунок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2971800"/>
            <a:ext cx="23177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Гимнастика для глаз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143000" y="3429000"/>
            <a:ext cx="7086600" cy="15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264</TotalTime>
  <Words>221</Words>
  <PresentationFormat>Экран (4:3)</PresentationFormat>
  <Paragraphs>43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Открытая</vt:lpstr>
      <vt:lpstr>Equation</vt:lpstr>
      <vt:lpstr>Тема: «ЦИЛИНДР    ОСЬ СИММЕТРИИ ЦИЛИНДРА»</vt:lpstr>
      <vt:lpstr>Цель урока:</vt:lpstr>
      <vt:lpstr>Как называются тела, изображенные на рисунке</vt:lpstr>
      <vt:lpstr> 1. Понятие цилиндра как геометрического тела Какие геометрические тела, напоминают   вам:</vt:lpstr>
      <vt:lpstr>Приведите примеры предметов, которые имеют форму:</vt:lpstr>
      <vt:lpstr>Рассмотрите рисунок. </vt:lpstr>
      <vt:lpstr>2. Основные элементы цилиндра</vt:lpstr>
      <vt:lpstr>Слайд 8</vt:lpstr>
      <vt:lpstr>Гимнастика для глаз</vt:lpstr>
      <vt:lpstr>Слайд 10</vt:lpstr>
      <vt:lpstr>Слайд 11</vt:lpstr>
      <vt:lpstr>Слайд 12</vt:lpstr>
      <vt:lpstr>Слайд 13</vt:lpstr>
      <vt:lpstr>Вывод: Полную поверхность цилиндра составляет боковая поверхность и два основания – верхнее и нижнее</vt:lpstr>
      <vt:lpstr>Какую форму имеют предметы, изображенные на рисунке?</vt:lpstr>
      <vt:lpstr>Итог урока</vt:lpstr>
      <vt:lpstr>Назовите ещё предметы, имеющие форму цилиндра.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ЦИЛИНДР</dc:title>
  <cp:lastModifiedBy>Zver</cp:lastModifiedBy>
  <cp:revision>26</cp:revision>
  <dcterms:modified xsi:type="dcterms:W3CDTF">2012-01-26T15:15:55Z</dcterms:modified>
</cp:coreProperties>
</file>