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4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43C09-C4CA-4C29-BF7C-CBA3CE3D7E22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7F1DA-8CD9-48E3-ADD1-83802AE66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381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AD61B5-16B6-425E-B2E7-FC476F357D7D}" type="slidenum">
              <a:rPr lang="ru-RU" smtClean="0"/>
              <a:pPr eaLnBrk="1" hangingPunct="1"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7F1DA-8CD9-48E3-ADD1-83802AE66A4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272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&#1041;&#1054;&#1056;&#1054;&#1044;&#1048;&#1053;&#1057;&#1050;&#1040;&#1071;%20&#1041;&#1048;&#1058;&#1042;&#1040;.&#1043;&#1048;&#1052;&#1053;%20&#1056;&#1059;&#1057;&#1057;&#1050;&#1054;&#1052;&#1059;%20&#1042;&#1054;&#1048;&#1053;&#1057;&#1058;&#1042;&#1059;!%201812.avi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31.xml"/><Relationship Id="rId18" Type="http://schemas.openxmlformats.org/officeDocument/2006/relationships/slide" Target="slide41.xml"/><Relationship Id="rId3" Type="http://schemas.openxmlformats.org/officeDocument/2006/relationships/audio" Target="../media/audio1.wav"/><Relationship Id="rId21" Type="http://schemas.openxmlformats.org/officeDocument/2006/relationships/slide" Target="slide27.xml"/><Relationship Id="rId7" Type="http://schemas.openxmlformats.org/officeDocument/2006/relationships/slide" Target="slide39.xml"/><Relationship Id="rId12" Type="http://schemas.openxmlformats.org/officeDocument/2006/relationships/slide" Target="slide33.xml"/><Relationship Id="rId17" Type="http://schemas.openxmlformats.org/officeDocument/2006/relationships/slide" Target="slide35.xml"/><Relationship Id="rId2" Type="http://schemas.openxmlformats.org/officeDocument/2006/relationships/notesSlide" Target="../notesSlides/notesSlide1.xml"/><Relationship Id="rId16" Type="http://schemas.openxmlformats.org/officeDocument/2006/relationships/slide" Target="slide25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29.xml"/><Relationship Id="rId5" Type="http://schemas.openxmlformats.org/officeDocument/2006/relationships/slide" Target="slide3.xml"/><Relationship Id="rId15" Type="http://schemas.openxmlformats.org/officeDocument/2006/relationships/slide" Target="slide37.xml"/><Relationship Id="rId23" Type="http://schemas.openxmlformats.org/officeDocument/2006/relationships/slide" Target="slide23.xml"/><Relationship Id="rId10" Type="http://schemas.openxmlformats.org/officeDocument/2006/relationships/slide" Target="slide17.xml"/><Relationship Id="rId19" Type="http://schemas.openxmlformats.org/officeDocument/2006/relationships/slide" Target="slide11.xml"/><Relationship Id="rId4" Type="http://schemas.openxmlformats.org/officeDocument/2006/relationships/slide" Target="slide7.xml"/><Relationship Id="rId9" Type="http://schemas.openxmlformats.org/officeDocument/2006/relationships/slide" Target="slide9.xml"/><Relationship Id="rId14" Type="http://schemas.openxmlformats.org/officeDocument/2006/relationships/slide" Target="slide19.xml"/><Relationship Id="rId22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4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&#1043;&#1077;&#1085;&#1077;&#1088;&#1072;&#1083;&#1099;%201812%20&#1075;&#1086;&#1076;&#1072;.wmv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1"/>
            <a:ext cx="8784976" cy="5415880"/>
          </a:xfrm>
          <a:extLst/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ru-RU" sz="28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«Есть память, которой не будет забвенья,</a:t>
            </a:r>
            <a:br>
              <a:rPr lang="ru-RU" sz="28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 И слава, которой не будет конца…»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28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28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Героям 1812 года посвящается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ru-RU" sz="4800" i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48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32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Автор: учитель истории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3200" i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                   ГБОУ СОШ </a:t>
            </a:r>
            <a:r>
              <a:rPr lang="ru-RU" sz="3200" i="1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с.Рысайкино</a:t>
            </a:r>
            <a:endParaRPr lang="ru-RU" sz="3200" i="1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3200" i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                   Гареева </a:t>
            </a:r>
            <a:r>
              <a:rPr lang="ru-RU" sz="3200" i="1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Алия</a:t>
            </a:r>
            <a:r>
              <a:rPr lang="ru-RU" sz="32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М.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9053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239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indent="-914400" eaLnBrk="1" hangingPunct="1">
              <a:buFont typeface="Wingdings 2" pitchFamily="18" charset="2"/>
              <a:buNone/>
              <a:defRPr/>
            </a:pPr>
            <a:r>
              <a:rPr lang="ru-RU" sz="3600" dirty="0" smtClean="0"/>
              <a:t>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 eaLnBrk="1" hangingPunct="1">
              <a:buFont typeface="Wingdings 2" pitchFamily="18" charset="2"/>
              <a:buNone/>
              <a:defRPr/>
            </a:pPr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12 июня</a:t>
            </a:r>
          </a:p>
          <a:p>
            <a:pPr marL="914400" indent="-914400" eaLnBrk="1" hangingPunct="1">
              <a:buFont typeface="Wingdings 2" pitchFamily="18" charset="2"/>
              <a:buNone/>
              <a:defRPr/>
            </a:pP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914400" eaLnBrk="1" hangingPunct="1">
              <a:buFont typeface="Wingdings 2" pitchFamily="18" charset="2"/>
              <a:buNone/>
              <a:defRPr/>
            </a:pPr>
            <a:endParaRPr lang="ru-RU" sz="3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914400" eaLnBrk="1" hangingPunct="1">
              <a:buFont typeface="Wingdings 2" pitchFamily="18" charset="2"/>
              <a:buNone/>
              <a:defRPr/>
            </a:pP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914400" eaLnBrk="1" hangingPunct="1">
              <a:buFont typeface="Wingdings 2" pitchFamily="18" charset="2"/>
              <a:buNone/>
              <a:defRPr/>
            </a:pP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9438" y="5929313"/>
            <a:ext cx="17145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Назад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7276848"/>
      </p:ext>
    </p:extLst>
  </p:cSld>
  <p:clrMapOvr>
    <a:masterClrMapping/>
  </p:clrMapOvr>
  <p:transition spd="slow">
    <p:whee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235743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37515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Что такое ополчение?</a:t>
            </a: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2200" y="5836882"/>
            <a:ext cx="19288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Ответ: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0036827"/>
      </p:ext>
    </p:extLst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2027238"/>
            <a:ext cx="8229600" cy="42640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Войско, создаваемое в помощь регулярной армии на добровольных началах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6563" y="6143625"/>
            <a:ext cx="15367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Назад: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2438344"/>
      </p:ext>
    </p:extLst>
  </p:cSld>
  <p:clrMapOvr>
    <a:masterClrMapping/>
  </p:clrMapOvr>
  <p:transition spd="slow">
    <p:wheel spokes="2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549275"/>
            <a:ext cx="8964612" cy="2159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каком сражении Отечественной войны 1812 г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идёт 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речь в воспоминаниях его участника Никиты </a:t>
            </a:r>
            <a:r>
              <a:rPr lang="ru-RU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Муравьёва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2349500"/>
            <a:ext cx="8507413" cy="3975100"/>
          </a:xfrm>
        </p:spPr>
        <p:txBody>
          <a:bodyPr>
            <a:normAutofit lnSpcReduction="10000"/>
          </a:bodyPr>
          <a:lstStyle/>
          <a:p>
            <a:pPr marL="0" indent="0">
              <a:buFont typeface="Wingdings 2" pitchFamily="18" charset="2"/>
              <a:buNone/>
              <a:defRPr/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“Таким образом, кончилось главное побоище, в котором русские приобрели бессмертную славу. Подобной битвы, может быть, нет другого примера в летописях всего света. Одних пушечных выстрелов было выпущено французами 70 000...Во всей России отслужили благодарственные молебствия...”.</a:t>
            </a:r>
          </a:p>
          <a:p>
            <a:pPr marL="95250" lvl="4" indent="-95250" algn="just">
              <a:buFont typeface="Wingdings 2" pitchFamily="18" charset="2"/>
              <a:buNone/>
              <a:defRPr/>
            </a:pP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6074619"/>
            <a:ext cx="18367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Ответ: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8042213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</a:pPr>
            <a:endParaRPr lang="ru-RU" sz="4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2" pitchFamily="18" charset="2"/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           Бородинское сражение</a:t>
            </a:r>
            <a:endParaRPr lang="ru-RU" sz="4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0" y="6000750"/>
            <a:ext cx="15367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Назад: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175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492918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ru-RU" sz="2800" b="1" dirty="0" smtClean="0">
              <a:solidFill>
                <a:srgbClr val="0B539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6169025"/>
          </a:xfrm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ru-RU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 и при каких обстоятельствах произнёс эти слова?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должен был остановить выбор на том, кого наметил голос народа, я умываю руки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2.  «Самое страшное и всех моих сражений – это то, которое я дал под Москвой. Французы в нем показали себя достойными одержать победу, а русские оказались достойными быть непобедимыми».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 потерей Москвы еще не потеряна Россия, с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потерей же 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армии Россия потеряна».</a:t>
            </a:r>
            <a:endParaRPr lang="ru-RU" sz="28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 2" pitchFamily="18" charset="2"/>
              <a:buAutoNum type="arabicPeriod"/>
              <a:defRPr/>
            </a:pPr>
            <a:endParaRPr lang="ru-RU" sz="2800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  <a:defRPr/>
            </a:pPr>
            <a:endParaRPr lang="ru-RU" sz="2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572250" y="6286500"/>
            <a:ext cx="19288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Ответ: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4398012"/>
      </p:ext>
    </p:extLst>
  </p:cSld>
  <p:clrMapOvr>
    <a:masterClrMapping/>
  </p:clrMapOvr>
  <p:transition spd="slow">
    <p:zoom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64293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</a:t>
            </a: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3" name="Содержимое 5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324475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2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Эти слова произнёс Александр</a:t>
            </a:r>
            <a:r>
              <a:rPr lang="en-US" sz="2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ru-RU" sz="2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когда подписал указ о назначении М. И. Кутузова главнокомандующим.</a:t>
            </a:r>
          </a:p>
          <a:p>
            <a:pPr marL="0" indent="0">
              <a:buFont typeface="Wingdings 2" pitchFamily="18" charset="2"/>
              <a:buNone/>
            </a:pPr>
            <a:endParaRPr lang="ru-RU" sz="2800" b="1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2" pitchFamily="18" charset="2"/>
              <a:buNone/>
            </a:pPr>
            <a:r>
              <a:rPr lang="ru-RU" sz="2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 Слова Наполеона после Бородинского сражения.</a:t>
            </a:r>
          </a:p>
          <a:p>
            <a:pPr marL="0" indent="0">
              <a:buFont typeface="Wingdings 2" pitchFamily="18" charset="2"/>
              <a:buNone/>
            </a:pPr>
            <a:endParaRPr lang="ru-RU" sz="2800" b="1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2" pitchFamily="18" charset="2"/>
              <a:buNone/>
            </a:pPr>
            <a:r>
              <a:rPr lang="ru-RU" sz="2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 М. И. Кутузов на военном совете в Филях.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43688" y="6143625"/>
            <a:ext cx="15367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Назад: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2429643"/>
      </p:ext>
    </p:extLst>
  </p:cSld>
  <p:clrMapOvr>
    <a:masterClrMapping/>
  </p:clrMapOvr>
  <p:transition spd="slow">
    <p:pull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50" y="571500"/>
            <a:ext cx="8501063" cy="12763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i="1" u="sng" dirty="0" smtClean="0"/>
              <a:t> </a:t>
            </a:r>
            <a:endParaRPr lang="ru-RU" sz="3600" b="1" i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07" name="Содержимое 11"/>
          <p:cNvSpPr>
            <a:spLocks noGrp="1"/>
          </p:cNvSpPr>
          <p:nvPr>
            <p:ph sz="quarter" idx="2"/>
          </p:nvPr>
        </p:nvSpPr>
        <p:spPr>
          <a:xfrm>
            <a:off x="428625" y="1857375"/>
            <a:ext cx="8258175" cy="4503738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40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Кого сменил князь Кутузов на посту главнокомандующего русской армией в августе 1812 года?</a:t>
            </a:r>
            <a:br>
              <a:rPr lang="ru-RU" sz="40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375" y="6000750"/>
            <a:ext cx="20716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Ответ: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4347555"/>
      </p:ext>
    </p:extLst>
  </p:cSld>
  <p:clrMapOvr>
    <a:masterClrMapping/>
  </p:clrMapOvr>
  <p:transition spd="slow">
    <p:zoom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03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2" name="Содержимое 9"/>
          <p:cNvSpPr>
            <a:spLocks noGrp="1"/>
          </p:cNvSpPr>
          <p:nvPr>
            <p:ph sz="quarter" idx="2"/>
          </p:nvPr>
        </p:nvSpPr>
        <p:spPr>
          <a:xfrm>
            <a:off x="419100" y="839788"/>
            <a:ext cx="8329613" cy="5453062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  <a:defRPr/>
            </a:pP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Михаил Богданович Барклай-де-Толли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0813" y="6000750"/>
            <a:ext cx="2286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Назад: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3" name="Picture 5" descr="C:\Users\Учитель\Pictures\генералы\p28_barklay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8" y="1547813"/>
            <a:ext cx="3944937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40188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4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написал эти строки?</a:t>
            </a:r>
            <a:br>
              <a:rPr lang="ru-RU" sz="44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smtClean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00813" y="6143625"/>
            <a:ext cx="145584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Ответ: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7" name="Прямоугольник 1"/>
          <p:cNvSpPr>
            <a:spLocks noChangeArrowheads="1"/>
          </p:cNvSpPr>
          <p:nvPr/>
        </p:nvSpPr>
        <p:spPr bwMode="auto">
          <a:xfrm>
            <a:off x="827088" y="2551113"/>
            <a:ext cx="784936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«Напрасно ждал Наполеон,</a:t>
            </a:r>
          </a:p>
          <a:p>
            <a:r>
              <a:rPr lang="ru-RU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последним счастьем упоенный, Москвы коленопреклоненной</a:t>
            </a:r>
          </a:p>
          <a:p>
            <a:r>
              <a:rPr lang="ru-RU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 ключами старого Кремля...».</a:t>
            </a:r>
          </a:p>
          <a:p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828403"/>
      </p:ext>
    </p:extLst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492635"/>
              </p:ext>
            </p:extLst>
          </p:nvPr>
        </p:nvGraphicFramePr>
        <p:xfrm>
          <a:off x="0" y="142875"/>
          <a:ext cx="9144000" cy="6715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3768"/>
                <a:gridCol w="1445288"/>
                <a:gridCol w="1291016"/>
                <a:gridCol w="1368152"/>
                <a:gridCol w="1296144"/>
                <a:gridCol w="1259632"/>
              </a:tblGrid>
              <a:tr h="1755097">
                <a:tc>
                  <a:txBody>
                    <a:bodyPr/>
                    <a:lstStyle/>
                    <a:p>
                      <a:pPr algn="ctr"/>
                      <a:endParaRPr lang="ru-RU" sz="32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32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Персоналии</a:t>
                      </a:r>
                      <a:endParaRPr lang="ru-RU" sz="32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i="0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10</a:t>
                      </a:r>
                      <a:endParaRPr lang="ru-RU" sz="6600" i="0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u="sng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5" action="ppaction://hlinksldjump"/>
                        </a:rPr>
                        <a:t>20</a:t>
                      </a:r>
                      <a:endParaRPr lang="ru-RU" sz="6600" u="sng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6" action="ppaction://hlinksldjump"/>
                        </a:rPr>
                        <a:t>30</a:t>
                      </a:r>
                      <a:endParaRPr lang="ru-RU" sz="6600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7" action="ppaction://hlinksldjump"/>
                        </a:rPr>
                        <a:t>40</a:t>
                      </a:r>
                      <a:endParaRPr lang="ru-RU" sz="6600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8" action="ppaction://hlinksldjump"/>
                        </a:rPr>
                        <a:t>50</a:t>
                      </a:r>
                      <a:endParaRPr lang="ru-RU" sz="6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55097">
                <a:tc>
                  <a:txBody>
                    <a:bodyPr/>
                    <a:lstStyle/>
                    <a:p>
                      <a:pPr algn="ctr"/>
                      <a:endParaRPr lang="ru-RU" sz="3200" b="1" i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32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События</a:t>
                      </a:r>
                      <a:endParaRPr lang="ru-RU" sz="3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9" action="ppaction://hlinksldjump"/>
                        </a:rPr>
                        <a:t>10</a:t>
                      </a:r>
                      <a:endParaRPr lang="ru-RU" sz="6600" b="1" u="none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10" action="ppaction://hlinksldjump"/>
                        </a:rPr>
                        <a:t>20</a:t>
                      </a:r>
                      <a:endParaRPr lang="ru-RU" sz="6600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11" action="ppaction://hlinksldjump"/>
                        </a:rPr>
                        <a:t>30</a:t>
                      </a:r>
                      <a:endParaRPr lang="ru-RU" sz="6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12" action="ppaction://hlinksldjump"/>
                        </a:rPr>
                        <a:t>40</a:t>
                      </a:r>
                      <a:endParaRPr lang="ru-RU" sz="6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13" action="ppaction://hlinksldjump"/>
                        </a:rPr>
                        <a:t>50</a:t>
                      </a:r>
                      <a:endParaRPr lang="ru-RU" sz="6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49835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3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14" action="ppaction://hlinksldjump"/>
                        </a:rPr>
                        <a:t>10</a:t>
                      </a:r>
                      <a:endParaRPr lang="ru-RU" sz="6600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15" action="ppaction://hlinksldjump"/>
                        </a:rPr>
                        <a:t>20</a:t>
                      </a:r>
                      <a:endParaRPr lang="ru-RU" sz="6600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16" action="ppaction://hlinksldjump"/>
                        </a:rPr>
                        <a:t>30</a:t>
                      </a:r>
                      <a:endParaRPr lang="ru-RU" sz="6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17" action="ppaction://hlinksldjump"/>
                        </a:rPr>
                        <a:t>40</a:t>
                      </a:r>
                      <a:endParaRPr lang="ru-RU" sz="6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18" action="ppaction://hlinksldjump"/>
                        </a:rPr>
                        <a:t>50</a:t>
                      </a:r>
                      <a:endParaRPr lang="ru-RU" sz="6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55097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Понятия,</a:t>
                      </a:r>
                      <a:r>
                        <a:rPr lang="ru-RU" sz="32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факты</a:t>
                      </a:r>
                      <a:endParaRPr lang="ru-RU" sz="3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19" action="ppaction://hlinksldjump"/>
                        </a:rPr>
                        <a:t>10</a:t>
                      </a:r>
                      <a:endParaRPr lang="ru-RU" sz="6600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20" action="ppaction://hlinksldjump"/>
                        </a:rPr>
                        <a:t>20</a:t>
                      </a:r>
                      <a:endParaRPr lang="ru-RU" sz="6600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21" action="ppaction://hlinksldjump"/>
                        </a:rPr>
                        <a:t>30</a:t>
                      </a:r>
                      <a:endParaRPr lang="ru-RU" sz="6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22" action="ppaction://hlinksldjump"/>
                        </a:rPr>
                        <a:t>40</a:t>
                      </a:r>
                      <a:endParaRPr lang="ru-RU" sz="6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23" action="ppaction://hlinksldjump"/>
                        </a:rPr>
                        <a:t>50</a:t>
                      </a:r>
                      <a:endParaRPr lang="ru-RU" sz="6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5868032"/>
      </p:ext>
    </p:extLst>
  </p:cSld>
  <p:clrMapOvr>
    <a:masterClrMapping/>
  </p:clrMapOvr>
  <p:transition spd="slow">
    <p:zoom/>
    <p:sndAc>
      <p:stSnd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</a:t>
            </a:r>
            <a:endParaRPr lang="ru-RU" sz="4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468313" y="1754188"/>
            <a:ext cx="8229600" cy="4389437"/>
          </a:xfrm>
        </p:spPr>
        <p:txBody>
          <a:bodyPr/>
          <a:lstStyle/>
          <a:p>
            <a:r>
              <a:rPr lang="ru-RU" sz="4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 С. Пушкин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6563" y="6143625"/>
            <a:ext cx="13700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Назад: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2001790"/>
      </p:ext>
    </p:extLst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571500"/>
            <a:ext cx="8229600" cy="133350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8229600" cy="450056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Офицер, состоящий при военном начальнике для выполнения его поручений</a:t>
            </a:r>
            <a:endParaRPr lang="ru-RU" sz="44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15063" y="6072188"/>
            <a:ext cx="145584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Ответ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: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6563000"/>
      </p:ext>
    </p:extLst>
  </p:cSld>
  <p:clrMapOvr>
    <a:masterClrMapping/>
  </p:clrMapOvr>
  <p:transition spd="slow">
    <p:whee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92868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</a:t>
            </a:r>
            <a:endParaRPr lang="ru-RU" sz="4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650" y="2420938"/>
            <a:ext cx="8229600" cy="107156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Адъютант</a:t>
            </a:r>
            <a:endParaRPr 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43688" y="6215063"/>
            <a:ext cx="13700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Назад: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5980710"/>
      </p:ext>
    </p:extLst>
  </p:cSld>
  <p:clrMapOvr>
    <a:masterClrMapping/>
  </p:clrMapOvr>
  <p:transition spd="slow">
    <p:wheel spokes="2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9366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031163" cy="3222029"/>
          </a:xfrm>
          <a:extLst/>
        </p:spPr>
        <p:txBody>
          <a:bodyPr/>
          <a:lstStyle/>
          <a:p>
            <a:pPr marL="95250" lvl="8" indent="-95250" algn="ctr">
              <a:buFontTx/>
              <a:buNone/>
              <a:defRPr/>
            </a:pP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Сколько орлов можно видеть на памятнике "Благодарная Россия героям 1812 года", что в городе Смоленске?</a:t>
            </a:r>
          </a:p>
          <a:p>
            <a:pPr marL="2286000" lvl="8" indent="0" algn="ctr">
              <a:buFontTx/>
              <a:buNone/>
              <a:defRPr/>
            </a:pP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0" y="6215063"/>
            <a:ext cx="145584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Ответ: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7234696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6356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5" name="Объект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5013325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Wingdings 2" pitchFamily="18" charset="2"/>
              <a:buNone/>
            </a:pPr>
            <a:r>
              <a:rPr lang="ru-RU" sz="2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6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Двух 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36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(эти орлы символизируют две русские армии – П. Багратиона и М. Барклая де Толли, соединившиеся в Смоленске.)</a:t>
            </a:r>
            <a:br>
              <a:rPr lang="ru-RU" sz="36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smtClean="0"/>
          </a:p>
        </p:txBody>
      </p:sp>
      <p:pic>
        <p:nvPicPr>
          <p:cNvPr id="28676" name="Picture 24" descr="C:\Users\Учитель\Pictures\генералы\na_zemle_s_16449707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341438"/>
            <a:ext cx="3600450" cy="4802187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6643688" y="6143625"/>
            <a:ext cx="13700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Назад: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7039048"/>
      </p:ext>
    </p:extLst>
  </p:cSld>
  <p:clrMapOvr>
    <a:masterClrMapping/>
  </p:clrMapOvr>
  <p:transition spd="slow">
    <p:whee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569325" cy="2159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Какой 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из данных памятников не имеет отношения к войне 1812 года?</a:t>
            </a:r>
            <a:br>
              <a:rPr lang="ru-RU" sz="4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214313" y="2060575"/>
            <a:ext cx="8786812" cy="4654550"/>
          </a:xfrm>
        </p:spPr>
        <p:txBody>
          <a:bodyPr/>
          <a:lstStyle/>
          <a:p>
            <a:pPr marL="742950" indent="-742950">
              <a:buFont typeface="Wingdings 2" pitchFamily="18" charset="2"/>
              <a:buAutoNum type="arabicPeriod"/>
            </a:pPr>
            <a:r>
              <a:rPr lang="ru-RU" sz="3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Храм Христа Спасителя в Москве</a:t>
            </a:r>
          </a:p>
          <a:p>
            <a:pPr marL="742950" indent="-742950">
              <a:buFont typeface="Wingdings 2" pitchFamily="18" charset="2"/>
              <a:buAutoNum type="arabicPeriod"/>
            </a:pPr>
            <a:r>
              <a:rPr lang="ru-RU" sz="3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Московские триумфальные ворота в Санкт-Петербурге</a:t>
            </a:r>
          </a:p>
          <a:p>
            <a:pPr marL="742950" indent="-742950">
              <a:buFont typeface="Calibri" pitchFamily="34" charset="0"/>
              <a:buAutoNum type="arabicPeriod"/>
            </a:pPr>
            <a:r>
              <a:rPr lang="ru-RU" sz="3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Александровская колонна в Санкт-Петербурге  </a:t>
            </a:r>
          </a:p>
          <a:p>
            <a:pPr marL="742950" indent="-742950">
              <a:buFont typeface="Calibri" pitchFamily="34" charset="0"/>
              <a:buAutoNum type="arabicPeriod"/>
            </a:pPr>
            <a:r>
              <a:rPr lang="ru-RU" sz="3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Триумфальная арка в Москве  </a:t>
            </a:r>
          </a:p>
          <a:p>
            <a:pPr marL="742950" indent="-742950">
              <a:buFont typeface="Calibri" pitchFamily="34" charset="0"/>
              <a:buAutoNum type="arabicPeriod"/>
            </a:pPr>
            <a:r>
              <a:rPr lang="ru-RU" sz="3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Московский Манеж.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0" y="5929313"/>
            <a:ext cx="145584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Ответ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: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042257"/>
      </p:ext>
    </p:extLst>
  </p:cSld>
  <p:clrMapOvr>
    <a:masterClrMapping/>
  </p:clrMapOvr>
  <p:transition spd="slow">
    <p:pull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357188"/>
            <a:ext cx="8229600" cy="866775"/>
          </a:xfrm>
        </p:spPr>
        <p:txBody>
          <a:bodyPr/>
          <a:lstStyle/>
          <a:p>
            <a:pPr algn="ctr"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395288" y="1428750"/>
            <a:ext cx="8640762" cy="542925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44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Московские триумфальные ворота в Санкт-Петербурге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43688" y="6072188"/>
            <a:ext cx="13700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Назад: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6842971"/>
      </p:ext>
    </p:extLst>
  </p:cSld>
  <p:clrMapOvr>
    <a:masterClrMapping/>
  </p:clrMapOvr>
  <p:transition spd="slow">
    <p:pull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2060575"/>
            <a:ext cx="8229600" cy="2654300"/>
          </a:xfrm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Продолжите поговорку: </a:t>
            </a:r>
            <a:endParaRPr lang="ru-RU" sz="4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Пришел Кутузов …..»? </a:t>
            </a:r>
            <a:endParaRPr lang="ru-RU" sz="4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020" y="6000750"/>
            <a:ext cx="160332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Ответ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: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8071839"/>
      </p:ext>
    </p:extLst>
  </p:cSld>
  <p:clrMapOvr>
    <a:masterClrMapping/>
  </p:clrMapOvr>
  <p:transition spd="slow">
    <p:zoom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64293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981075"/>
            <a:ext cx="8643937" cy="5343525"/>
          </a:xfrm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endParaRPr lang="ru-RU" sz="3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  <a:defRPr/>
            </a:pP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Пришел Кутузов </a:t>
            </a:r>
            <a:endParaRPr lang="ru-RU" sz="4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бить французов.» </a:t>
            </a:r>
            <a:endParaRPr lang="ru-RU" sz="4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6500" y="6072188"/>
            <a:ext cx="13700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Назад: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1358"/>
      </p:ext>
    </p:extLst>
  </p:cSld>
  <p:clrMapOvr>
    <a:masterClrMapping/>
  </p:clrMapOvr>
  <p:transition spd="slow">
    <p:zoom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72188" y="6215063"/>
            <a:ext cx="16303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Ответ: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Какому  событию войны 1812 года посвящено это полотно? </a:t>
            </a:r>
            <a:endParaRPr lang="ru-RU" sz="4000" smtClean="0"/>
          </a:p>
        </p:txBody>
      </p:sp>
      <p:pic>
        <p:nvPicPr>
          <p:cNvPr id="33796" name="Picture 5" descr="C:\Users\Учитель\Pictures\_thumb_6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0" y="1935163"/>
            <a:ext cx="7813040" cy="4389437"/>
          </a:xfrm>
          <a:noFill/>
        </p:spPr>
      </p:pic>
    </p:spTree>
    <p:extLst>
      <p:ext uri="{BB962C8B-B14F-4D97-AF65-F5344CB8AC3E}">
        <p14:creationId xmlns:p14="http://schemas.microsoft.com/office/powerpoint/2010/main" val="3520621224"/>
      </p:ext>
    </p:extLst>
  </p:cSld>
  <p:clrMapOvr>
    <a:masterClrMapping/>
  </p:clrMapOvr>
  <p:transition spd="slow">
    <p:wheel spokes="2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86563" y="6072188"/>
            <a:ext cx="183673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088" y="908050"/>
            <a:ext cx="7796212" cy="3478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  <a:defRPr/>
            </a:pP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начала войны 1812 г. он командовал ополчением, а затем стал главнокомандующим русской армией</a:t>
            </a:r>
          </a:p>
        </p:txBody>
      </p:sp>
    </p:spTree>
    <p:extLst>
      <p:ext uri="{BB962C8B-B14F-4D97-AF65-F5344CB8AC3E}">
        <p14:creationId xmlns:p14="http://schemas.microsoft.com/office/powerpoint/2010/main" val="18019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2488"/>
          </a:xfrm>
        </p:spPr>
        <p:txBody>
          <a:bodyPr/>
          <a:lstStyle/>
          <a:p>
            <a:pPr algn="ctr"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19" name="Объект 5"/>
          <p:cNvSpPr>
            <a:spLocks noGrp="1"/>
          </p:cNvSpPr>
          <p:nvPr>
            <p:ph idx="1"/>
          </p:nvPr>
        </p:nvSpPr>
        <p:spPr>
          <a:xfrm>
            <a:off x="457200" y="1700213"/>
            <a:ext cx="8686800" cy="4624387"/>
          </a:xfrm>
        </p:spPr>
        <p:txBody>
          <a:bodyPr/>
          <a:lstStyle/>
          <a:p>
            <a:r>
              <a:rPr lang="ru-RU" sz="32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Кившенко А.Д. «Военный совет в Филях» 1812 г.,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0" y="6143625"/>
            <a:ext cx="13700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Назад: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0431520"/>
      </p:ext>
    </p:extLst>
  </p:cSld>
  <p:clrMapOvr>
    <a:masterClrMapping/>
  </p:clrMapOvr>
  <p:transition spd="slow">
    <p:wheel spokes="2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1428750"/>
            <a:ext cx="8535987" cy="3584575"/>
          </a:xfrm>
        </p:spPr>
        <p:txBody>
          <a:bodyPr/>
          <a:lstStyle/>
          <a:p>
            <a:pPr algn="ctr">
              <a:defRPr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Торжественная закладка какого московского храма произошла в день 25-летия Бородинского сражения (в 1837 году)?</a:t>
            </a:r>
            <a:br>
              <a:rPr lang="ru-RU" sz="4000" b="1" i="1" dirty="0">
                <a:latin typeface="Times New Roman" pitchFamily="18" charset="0"/>
                <a:cs typeface="Times New Roman" pitchFamily="18" charset="0"/>
              </a:rPr>
            </a:br>
            <a:endParaRPr lang="ru-RU" sz="4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8224" y="5845176"/>
            <a:ext cx="160492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Ответ: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436240"/>
      </p:ext>
    </p:extLst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239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Храм Христа Спасителя 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b="1" smtClean="0"/>
              <a:t>  </a:t>
            </a:r>
            <a:r>
              <a:rPr lang="ru-RU" b="1" i="1" smtClean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3750" y="6215063"/>
            <a:ext cx="13700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Назад: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69" name="Picture 5" descr="C:\Users\Учитель\Pictures\генералы\hram_1_previ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65263"/>
            <a:ext cx="6624637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084940"/>
      </p:ext>
    </p:extLst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Расставьте в хронологической последовательности события 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Объект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Wingdings 2" pitchFamily="18" charset="2"/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А) Покрылась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пепелом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Москва! 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Дымятся терема, святыни; 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До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облак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взорваны твердыни”. (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В.Капнист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Б) “Желая овладеть вселенной,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Он шёл Россию покорить” (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К.Рылеев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В) Но Бог помог – стал ропот ниже,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И скоро силою вещей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Мы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очутилися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Париже,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А русский царь главой царей” (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А.С.Пушкин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Г) “И молвил он, сверкнув очами: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“Ребята! не Москва ль за нами?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Умрёмте ж под Москвой,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Как наши братья умирали!” (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М.Лермонтов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9375" y="6072188"/>
            <a:ext cx="145584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Ответ: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4948112"/>
      </p:ext>
    </p:extLst>
  </p:cSld>
  <p:clrMapOvr>
    <a:masterClrMapping/>
  </p:clrMapOvr>
  <p:transition spd="slow">
    <p:split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Ответ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5" name="Объект 2"/>
          <p:cNvSpPr>
            <a:spLocks noGrp="1"/>
          </p:cNvSpPr>
          <p:nvPr>
            <p:ph idx="1"/>
          </p:nvPr>
        </p:nvSpPr>
        <p:spPr>
          <a:xfrm>
            <a:off x="457200" y="2924175"/>
            <a:ext cx="8229600" cy="3400425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40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БГАВ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9375" y="6072188"/>
            <a:ext cx="13700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Назад: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8423580"/>
      </p:ext>
    </p:extLst>
  </p:cSld>
  <p:clrMapOvr>
    <a:masterClrMapping/>
  </p:clrMapOvr>
  <p:transition spd="slow">
    <p:split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60232" y="5903718"/>
            <a:ext cx="160332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Ответ: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39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0325"/>
          </a:xfrm>
        </p:spPr>
        <p:txBody>
          <a:bodyPr>
            <a:normAutofit fontScale="90000"/>
          </a:bodyPr>
          <a:lstStyle/>
          <a:p>
            <a:endParaRPr lang="ru-RU" smtClean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68313" y="908050"/>
            <a:ext cx="8567737" cy="541655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endParaRPr lang="ru-RU" dirty="0" smtClean="0"/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Назовите 4 басни И. А. Крылова, посвященных Отечественной войне 1812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года? </a:t>
            </a:r>
          </a:p>
          <a:p>
            <a:pPr>
              <a:defRPr/>
            </a:pPr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384345"/>
      </p:ext>
    </p:extLst>
  </p:cSld>
  <p:clrMapOvr>
    <a:masterClrMapping/>
  </p:clrMapOvr>
  <p:transition spd="slow">
    <p:strips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000125"/>
          </a:xfrm>
        </p:spPr>
        <p:txBody>
          <a:bodyPr/>
          <a:lstStyle/>
          <a:p>
            <a:pPr algn="ctr"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929187"/>
          </a:xfrm>
        </p:spPr>
        <p:txBody>
          <a:bodyPr/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800" b="1" i="1" dirty="0" smtClean="0"/>
              <a:t> </a:t>
            </a: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«Кот и повар», «Раздел», «Ворона и Курица», «Волк на псарне», «Обоз», «Щука и Кот». </a:t>
            </a:r>
          </a:p>
          <a:p>
            <a:pPr>
              <a:defRPr/>
            </a:pPr>
            <a:endParaRPr lang="ru-RU" sz="4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43688" y="6072188"/>
            <a:ext cx="13700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Назад: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6156660"/>
      </p:ext>
    </p:extLst>
  </p:cSld>
  <p:clrMapOvr>
    <a:masterClrMapping/>
  </p:clrMapOvr>
  <p:transition spd="slow">
    <p:strip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mtClean="0"/>
              <a:t/>
            </a:r>
            <a:br>
              <a:rPr lang="ru-RU" smtClean="0"/>
            </a:br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1987" name="Объект 1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27625"/>
          </a:xfrm>
        </p:spPr>
        <p:txBody>
          <a:bodyPr/>
          <a:lstStyle/>
          <a:p>
            <a:pPr fontAlgn="t"/>
            <a:r>
              <a:rPr lang="ru-RU" sz="36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2011 отмечали 200-летие со дня строительства Казанского собора. В 1812 году сюда были доставлены почетные трофеи: военные французские знамена и личный жезл наполеоновского маршала Даву. Здесь же был похоронен фельдмаршал М. И. Кутузов. В каком городе находится этот собор?</a:t>
            </a:r>
            <a:endParaRPr lang="ru-RU" sz="3600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0" y="6215063"/>
            <a:ext cx="145584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Ответ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: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3860182"/>
      </p:ext>
    </p:extLst>
  </p:cSld>
  <p:clrMapOvr>
    <a:masterClrMapping/>
  </p:clrMapOvr>
  <p:transition spd="slow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548681"/>
            <a:ext cx="9036050" cy="115212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Казанский собор в Санкт-Петербурге</a:t>
            </a:r>
            <a:b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1" name="Picture 24" descr="C:\Users\Учитель\Pictures\1548446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83961"/>
            <a:ext cx="7620000" cy="3291840"/>
          </a:xfrm>
        </p:spPr>
      </p:pic>
      <p:sp>
        <p:nvSpPr>
          <p:cNvPr id="4" name="TextBox 3"/>
          <p:cNvSpPr txBox="1"/>
          <p:nvPr/>
        </p:nvSpPr>
        <p:spPr>
          <a:xfrm>
            <a:off x="6929438" y="6215063"/>
            <a:ext cx="12493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Назад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7309346"/>
      </p:ext>
    </p:extLst>
  </p:cSld>
  <p:clrMapOvr>
    <a:masterClrMapping/>
  </p:clrMapOvr>
  <p:transition spd="slow">
    <p:strip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229600" cy="642938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rgbClr val="B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b="1" i="1" dirty="0" smtClean="0">
              <a:solidFill>
                <a:srgbClr val="B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Знаменитый гусар, поэт и    партизан.</a:t>
            </a:r>
            <a:endParaRPr lang="ru-RU" sz="5400" dirty="0" smtClean="0"/>
          </a:p>
          <a:p>
            <a:pPr marL="0" indent="0">
              <a:buFont typeface="Wingdings 2" pitchFamily="18" charset="2"/>
              <a:buNone/>
              <a:defRPr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285081" y="6061497"/>
            <a:ext cx="145584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Ответ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" action="ppaction://noaction"/>
              </a:rPr>
              <a:t>: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2431788"/>
      </p:ext>
    </p:extLst>
  </p:cSld>
  <p:clrMapOvr>
    <a:masterClrMapping/>
  </p:clrMapOvr>
  <p:transition spd="slow">
    <p:plu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00813" y="6143625"/>
            <a:ext cx="12858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Назад</a:t>
            </a:r>
            <a:endParaRPr lang="ru-RU" sz="2400" b="1" i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2714625" y="214313"/>
            <a:ext cx="321468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400" b="1" i="1">
                <a:solidFill>
                  <a:srgbClr val="C00000"/>
                </a:solidFill>
              </a:rPr>
              <a:t>Ответ:</a:t>
            </a:r>
          </a:p>
        </p:txBody>
      </p:sp>
      <p:pic>
        <p:nvPicPr>
          <p:cNvPr id="8196" name="Picture 8" descr="C:\Users\Учитель\Pictures\kutuzo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25538"/>
            <a:ext cx="3441700" cy="451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3105150"/>
            <a:ext cx="3960813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Михаил Илларионович         Голенищев-Кутузов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366796"/>
      </p:ext>
    </p:extLst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7143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152525"/>
            <a:ext cx="8229600" cy="5324475"/>
          </a:xfrm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Денис Васильевич  Давыдов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ru-RU" sz="3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29500" y="6215063"/>
            <a:ext cx="13700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Назад: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061" name="Picture 9" descr="C:\Users\Учитель\Pictures\генералы\hm5_8_4_6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019175"/>
            <a:ext cx="3024188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366511"/>
      </p:ext>
    </p:extLst>
  </p:cSld>
  <p:clrMapOvr>
    <a:masterClrMapping/>
  </p:clrMapOvr>
  <p:transition spd="slow">
    <p:plu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714375"/>
            <a:ext cx="8715375" cy="5214938"/>
          </a:xfrm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ru-RU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Кому посвящено 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стихотворение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 Цветаевой «Генералам Двенадцатого года»? Какова история создания этого стихотворения? В каком кинофильме звучал романс на стихи </a:t>
            </a:r>
            <a:r>
              <a:rPr lang="ru-RU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М.Цветаевой</a:t>
            </a:r>
            <a:r>
              <a:rPr lang="ru-RU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00875" y="6215063"/>
            <a:ext cx="145584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Ответ: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6024364"/>
      </p:ext>
    </p:extLst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98" y="884572"/>
            <a:ext cx="5256212" cy="5518150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ru-RU" sz="1800" dirty="0" smtClean="0"/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2800" dirty="0">
                <a:solidFill>
                  <a:srgbClr val="FF0000"/>
                </a:solidFill>
                <a:hlinkClick r:id="rId3" action="ppaction://hlinkfile"/>
              </a:rPr>
              <a:t>«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Генералам Двенадцатого года»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посвящено Александру Алексеевичу Тучкову, герою Отечественной войны 1812 года, погибшему на Бородинском поле.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Песня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стихи Марины Цветаевой и музыку Андрея Петрова звучит в фильме Эльдара Рязанова «О бедном гусаре замолвите слово…» (1980).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8" name="Объект 5"/>
          <p:cNvSpPr>
            <a:spLocks noGrp="1"/>
          </p:cNvSpPr>
          <p:nvPr>
            <p:ph sz="half" idx="2"/>
          </p:nvPr>
        </p:nvSpPr>
        <p:spPr>
          <a:xfrm>
            <a:off x="5219700" y="1354138"/>
            <a:ext cx="3467100" cy="4595812"/>
          </a:xfrm>
        </p:spPr>
        <p:txBody>
          <a:bodyPr>
            <a:normAutofit lnSpcReduction="10000"/>
          </a:bodyPr>
          <a:lstStyle/>
          <a:p>
            <a:endParaRPr lang="ru-RU" smtClean="0"/>
          </a:p>
        </p:txBody>
      </p:sp>
      <p:sp>
        <p:nvSpPr>
          <p:cNvPr id="4" name="TextBox 3"/>
          <p:cNvSpPr txBox="1"/>
          <p:nvPr/>
        </p:nvSpPr>
        <p:spPr>
          <a:xfrm>
            <a:off x="6643688" y="6143625"/>
            <a:ext cx="13700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Назад: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110" name="Picture 6" descr="C:\Users\Учитель\Pictures\генералы\2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908050"/>
            <a:ext cx="3382963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417519"/>
      </p:ext>
    </p:extLst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Кто это???</a:t>
            </a:r>
            <a:endParaRPr lang="ru-RU" dirty="0"/>
          </a:p>
        </p:txBody>
      </p:sp>
      <p:sp>
        <p:nvSpPr>
          <p:cNvPr id="9219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Война – дело мужское. Но история войны 1812 года сохранили имена двух женщин, которые сражались на равне с мужчинами. Как звали этих дам.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192" y="5845141"/>
            <a:ext cx="17954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Ответ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15087"/>
      </p:ext>
    </p:extLst>
  </p:cSld>
  <p:clrMapOvr>
    <a:masterClrMapping/>
  </p:clrMapOvr>
  <p:transition spd="slow">
    <p:wheel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6477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hangingPunct="1">
              <a:defRPr/>
            </a:pPr>
            <a:endParaRPr lang="ru-RU" sz="4000" b="1" dirty="0" smtClean="0"/>
          </a:p>
          <a:p>
            <a:pPr eaLnBrk="1" hangingPunct="1">
              <a:defRPr/>
            </a:pPr>
            <a:endParaRPr lang="ru-RU" sz="4000" b="1" dirty="0"/>
          </a:p>
          <a:p>
            <a:pPr eaLnBrk="1" hangingPunct="1">
              <a:defRPr/>
            </a:pPr>
            <a:endParaRPr lang="ru-RU" sz="4000" b="1" dirty="0" smtClean="0"/>
          </a:p>
          <a:p>
            <a:pPr eaLnBrk="1" hangingPunct="1">
              <a:defRPr/>
            </a:pPr>
            <a:endParaRPr lang="ru-RU" sz="4000" b="1" dirty="0"/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ru-RU" sz="2800" b="1" dirty="0" smtClean="0"/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Надежда Андреевна 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Дурова </a:t>
            </a:r>
            <a:endParaRPr lang="ru-RU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4038600" cy="5235575"/>
          </a:xfrm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endParaRPr lang="ru-RU" sz="2400" b="1" dirty="0" smtClean="0"/>
          </a:p>
          <a:p>
            <a:pPr marL="0" indent="0">
              <a:buFont typeface="Wingdings 2" pitchFamily="18" charset="2"/>
              <a:buNone/>
              <a:defRPr/>
            </a:pPr>
            <a:endParaRPr lang="ru-RU" sz="2400" b="1" dirty="0"/>
          </a:p>
          <a:p>
            <a:pPr marL="0" indent="0">
              <a:buFont typeface="Wingdings 2" pitchFamily="18" charset="2"/>
              <a:buNone/>
              <a:defRPr/>
            </a:pPr>
            <a:endParaRPr lang="ru-RU" sz="2400" b="1" dirty="0" smtClean="0"/>
          </a:p>
          <a:p>
            <a:pPr marL="0" indent="0">
              <a:buFont typeface="Wingdings 2" pitchFamily="18" charset="2"/>
              <a:buNone/>
              <a:defRPr/>
            </a:pPr>
            <a:endParaRPr lang="ru-RU" sz="2400" b="1" dirty="0"/>
          </a:p>
          <a:p>
            <a:pPr marL="0" indent="0">
              <a:buFont typeface="Wingdings 2" pitchFamily="18" charset="2"/>
              <a:buNone/>
              <a:defRPr/>
            </a:pPr>
            <a:endParaRPr lang="ru-RU" sz="2400" b="1" dirty="0" smtClean="0"/>
          </a:p>
          <a:p>
            <a:pPr marL="0" indent="0">
              <a:buFont typeface="Wingdings 2" pitchFamily="18" charset="2"/>
              <a:buNone/>
              <a:defRPr/>
            </a:pPr>
            <a:endParaRPr lang="ru-RU" sz="2400" b="1" dirty="0"/>
          </a:p>
          <a:p>
            <a:pPr marL="0" indent="0">
              <a:buFont typeface="Wingdings 2" pitchFamily="18" charset="2"/>
              <a:buNone/>
              <a:defRPr/>
            </a:pPr>
            <a:endParaRPr lang="ru-RU" sz="2400" b="1" dirty="0" smtClean="0"/>
          </a:p>
          <a:p>
            <a:pPr marL="0" indent="0">
              <a:buFont typeface="Wingdings 2" pitchFamily="18" charset="2"/>
              <a:buNone/>
              <a:defRPr/>
            </a:pPr>
            <a:endParaRPr lang="ru-RU" sz="2400" b="1" dirty="0"/>
          </a:p>
          <a:p>
            <a:pPr marL="0" indent="0">
              <a:buFont typeface="Wingdings 2" pitchFamily="18" charset="2"/>
              <a:buNone/>
              <a:defRPr/>
            </a:pP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Василиса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Кожина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7938" y="6072188"/>
            <a:ext cx="14001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Назад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6" name="Picture 5" descr="C:\Users\Учитель\Pictures\генералы\du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36613"/>
            <a:ext cx="28797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6" descr="C:\Users\Учитель\Pictures\генералы\1347207505_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836613"/>
            <a:ext cx="35242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590156"/>
      </p:ext>
    </p:extLst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3779837"/>
          </a:xfrm>
        </p:spPr>
        <p:txBody>
          <a:bodyPr/>
          <a:lstStyle/>
          <a:p>
            <a:pPr marL="0" indent="0" algn="just" eaLnBrk="1" hangingPunct="1">
              <a:buFont typeface="Wingdings 2" pitchFamily="18" charset="2"/>
              <a:buNone/>
              <a:defRPr/>
            </a:pP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Полководец, командующий 2-й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русской армией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во время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Бородинского сражения 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командовал левым флангом и был смертельно ранен.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7938" y="5929313"/>
            <a:ext cx="1857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Ответ:</a:t>
            </a:r>
            <a:endParaRPr lang="ru-RU" sz="3200" b="1" i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5319369"/>
      </p:ext>
    </p:extLst>
  </p:cSld>
  <p:clrMapOvr>
    <a:masterClrMapping/>
  </p:clrMapOvr>
  <p:transition spd="slow">
    <p:split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524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i="1" smtClean="0">
                <a:solidFill>
                  <a:srgbClr val="C00000"/>
                </a:solidFill>
              </a:rPr>
              <a:t>Ответ: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4088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ru-RU" sz="5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4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П.И.Багратион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84168" y="6072188"/>
            <a:ext cx="2531195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Назад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3" name="Picture 7" descr="C:\Users\Учитель\Pictures\генералы\hm5_8_4_4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440" y="1268759"/>
            <a:ext cx="3744912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903702"/>
      </p:ext>
    </p:extLst>
  </p:cSld>
  <p:clrMapOvr>
    <a:masterClrMapping/>
  </p:clrMapOvr>
  <p:transition spd="slow">
    <p:split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286000"/>
            <a:ext cx="8286750" cy="30876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В какой из дней 1812 года многоязычная «великая армия» Наполеона вторглась в пределы Российской империи?</a:t>
            </a:r>
            <a:r>
              <a:rPr lang="ru-RU" sz="5400" b="1" dirty="0"/>
              <a:t/>
            </a:r>
            <a:br>
              <a:rPr lang="ru-RU" sz="5400" b="1" dirty="0"/>
            </a:br>
            <a:endParaRPr lang="ru-RU" sz="5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00813" y="6143625"/>
            <a:ext cx="183673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Ответ: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6" name="Прямоугольник 2"/>
          <p:cNvSpPr>
            <a:spLocks noChangeArrowheads="1"/>
          </p:cNvSpPr>
          <p:nvPr/>
        </p:nvSpPr>
        <p:spPr bwMode="auto">
          <a:xfrm>
            <a:off x="468313" y="3232150"/>
            <a:ext cx="76533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4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/>
          </a:p>
        </p:txBody>
      </p:sp>
    </p:spTree>
    <p:extLst>
      <p:ext uri="{BB962C8B-B14F-4D97-AF65-F5344CB8AC3E}">
        <p14:creationId xmlns:p14="http://schemas.microsoft.com/office/powerpoint/2010/main" val="640477790"/>
      </p:ext>
    </p:extLst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</TotalTime>
  <Words>826</Words>
  <Application>Microsoft Office PowerPoint</Application>
  <PresentationFormat>Экран (4:3)</PresentationFormat>
  <Paragraphs>211</Paragraphs>
  <Slides>42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Кто это???</vt:lpstr>
      <vt:lpstr>Ответ:</vt:lpstr>
      <vt:lpstr>Презентация PowerPoint</vt:lpstr>
      <vt:lpstr>Ответ:</vt:lpstr>
      <vt:lpstr>В какой из дней 1812 года многоязычная «великая армия» Наполеона вторглась в пределы Российской империи? </vt:lpstr>
      <vt:lpstr>Ответ:</vt:lpstr>
      <vt:lpstr> </vt:lpstr>
      <vt:lpstr>Ответ:</vt:lpstr>
      <vt:lpstr>О каком сражении Отечественной войны 1812 г. идёт речь в воспоминаниях его участника Никиты Муравьёва: </vt:lpstr>
      <vt:lpstr>Ответ:</vt:lpstr>
      <vt:lpstr>  </vt:lpstr>
      <vt:lpstr>Ответ:</vt:lpstr>
      <vt:lpstr> </vt:lpstr>
      <vt:lpstr> </vt:lpstr>
      <vt:lpstr>Кто написал эти строки? </vt:lpstr>
      <vt:lpstr>Ответ:</vt:lpstr>
      <vt:lpstr>Презентация PowerPoint</vt:lpstr>
      <vt:lpstr>Ответ:</vt:lpstr>
      <vt:lpstr>Презентация PowerPoint</vt:lpstr>
      <vt:lpstr>Ответ:</vt:lpstr>
      <vt:lpstr> Какой из данных памятников не имеет отношения к войне 1812 года?  </vt:lpstr>
      <vt:lpstr>Ответ:</vt:lpstr>
      <vt:lpstr>Презентация PowerPoint</vt:lpstr>
      <vt:lpstr>Ответ:</vt:lpstr>
      <vt:lpstr>Какому  событию войны 1812 года посвящено это полотно? </vt:lpstr>
      <vt:lpstr>Ответ:</vt:lpstr>
      <vt:lpstr>Торжественная закладка какого московского храма произошла в день 25-летия Бородинского сражения (в 1837 году)? </vt:lpstr>
      <vt:lpstr>Храм Христа Спасителя </vt:lpstr>
      <vt:lpstr>Расставьте в хронологической последовательности события </vt:lpstr>
      <vt:lpstr> Ответ</vt:lpstr>
      <vt:lpstr>Презентация PowerPoint</vt:lpstr>
      <vt:lpstr>Ответ:</vt:lpstr>
      <vt:lpstr>  </vt:lpstr>
      <vt:lpstr> Ответ: Казанский собор в Санкт-Петербурге </vt:lpstr>
      <vt:lpstr> </vt:lpstr>
      <vt:lpstr>Ответ: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10</cp:revision>
  <dcterms:created xsi:type="dcterms:W3CDTF">2013-02-10T12:31:19Z</dcterms:created>
  <dcterms:modified xsi:type="dcterms:W3CDTF">2013-02-14T07:30:01Z</dcterms:modified>
</cp:coreProperties>
</file>