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98" r:id="rId3"/>
  </p:sldMasterIdLst>
  <p:notesMasterIdLst>
    <p:notesMasterId r:id="rId19"/>
  </p:notesMasterIdLst>
  <p:sldIdLst>
    <p:sldId id="273" r:id="rId4"/>
    <p:sldId id="281" r:id="rId5"/>
    <p:sldId id="274" r:id="rId6"/>
    <p:sldId id="275" r:id="rId7"/>
    <p:sldId id="282" r:id="rId8"/>
    <p:sldId id="279" r:id="rId9"/>
    <p:sldId id="276" r:id="rId10"/>
    <p:sldId id="277" r:id="rId11"/>
    <p:sldId id="287" r:id="rId12"/>
    <p:sldId id="283" r:id="rId13"/>
    <p:sldId id="284" r:id="rId14"/>
    <p:sldId id="285" r:id="rId15"/>
    <p:sldId id="286" r:id="rId16"/>
    <p:sldId id="280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48F40-F584-4D97-9A24-D130AC625EC8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3957F-6689-45E6-83AA-86E831332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483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3957F-6689-45E6-83AA-86E831332D9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1C1C1C"/>
              </a:solidFill>
            </a:endParaRPr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1C1C1C"/>
              </a:solidFill>
            </a:endParaRP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9E7C118-95C9-47E3-902B-BB1086072BCD}" type="slidenum">
              <a:rPr lang="ru-RU">
                <a:solidFill>
                  <a:srgbClr val="1C1C1C"/>
                </a:solidFill>
              </a:rPr>
              <a:pPr/>
              <a:t>‹#›</a:t>
            </a:fld>
            <a:endParaRPr lang="ru-RU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899204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6E7AD-78AF-4362-9876-7E622833F5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13713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D3948-6C6B-4D37-8A23-D7150007363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809758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35CB90-F0B9-4D7F-B20C-B1F850DAF02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532236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1C1C1C"/>
              </a:solidFill>
            </a:endParaRPr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1C1C1C"/>
              </a:solidFill>
            </a:endParaRP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9E7C118-95C9-47E3-902B-BB1086072BCD}" type="slidenum">
              <a:rPr lang="ru-RU">
                <a:solidFill>
                  <a:srgbClr val="1C1C1C"/>
                </a:solidFill>
              </a:rPr>
              <a:pPr/>
              <a:t>‹#›</a:t>
            </a:fld>
            <a:endParaRPr lang="ru-RU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899204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76B41-C422-4FFA-9D90-641FCD784D1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612372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1B439-25FF-402D-A7D8-62385C5F4E9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526073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94197-FE27-4FCC-ACC9-01EC3AC292C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696117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6E011-A253-4BCA-A450-807DD8EC2E3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491449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E5987-3CB3-4286-BF53-783607FB670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777449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50452-3DAC-4A71-9962-991804AAB10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84661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76B41-C422-4FFA-9D90-641FCD784D1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612372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AA292-7773-4465-A015-BF93D7A8D8A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203675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9B4A4-40A3-45EB-B933-7331B97748E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514353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6E7AD-78AF-4362-9876-7E622833F5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13713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D3948-6C6B-4D37-8A23-D7150007363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809758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35CB90-F0B9-4D7F-B20C-B1F850DAF02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53223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b="1">
                <a:solidFill>
                  <a:srgbClr val="000000"/>
                </a:solidFill>
              </a:endParaRPr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1C1C1C"/>
              </a:solidFill>
            </a:endParaRPr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1C1C1C"/>
              </a:solidFill>
            </a:endParaRP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9E7C118-95C9-47E3-902B-BB1086072BCD}" type="slidenum">
              <a:rPr lang="ru-RU">
                <a:solidFill>
                  <a:srgbClr val="1C1C1C"/>
                </a:solidFill>
              </a:rPr>
              <a:pPr/>
              <a:t>‹#›</a:t>
            </a:fld>
            <a:endParaRPr lang="ru-RU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774505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76B41-C422-4FFA-9D90-641FCD784D1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534129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1B439-25FF-402D-A7D8-62385C5F4E9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344679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94197-FE27-4FCC-ACC9-01EC3AC292C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419037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6E011-A253-4BCA-A450-807DD8EC2E3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827793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1B439-25FF-402D-A7D8-62385C5F4E9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526073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E5987-3CB3-4286-BF53-783607FB670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5421725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50452-3DAC-4A71-9962-991804AAB10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853644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AA292-7773-4465-A015-BF93D7A8D8A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036365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9B4A4-40A3-45EB-B933-7331B97748E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8406446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6E7AD-78AF-4362-9876-7E622833F50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8190879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D3948-6C6B-4D37-8A23-D7150007363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704778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35CB90-F0B9-4D7F-B20C-B1F850DAF02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380523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94197-FE27-4FCC-ACC9-01EC3AC292C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696117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6E011-A253-4BCA-A450-807DD8EC2E3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491449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E5987-3CB3-4286-BF53-783607FB670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77744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50452-3DAC-4A71-9962-991804AAB10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84661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AA292-7773-4465-A015-BF93D7A8D8A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203675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9B4A4-40A3-45EB-B933-7331B97748E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51435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15DBC8-E764-46A6-98E9-5987D2F1D624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492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15DBC8-E764-46A6-98E9-5987D2F1D624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492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>
              <a:solidFill>
                <a:srgbClr val="000000"/>
              </a:solidFill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15DBC8-E764-46A6-98E9-5987D2F1D624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16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6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50;&#1086;&#1076;&#1080;&#1088;&#1086;&#1074;&#1072;&#1085;&#1080;&#1077;%20&#1080;&#1085;&#1092;&#1086;&#1088;&#1084;&#1072;&#1094;&#1080;&#1080;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9552" y="0"/>
            <a:ext cx="7537648" cy="1124744"/>
          </a:xfrm>
        </p:spPr>
        <p:txBody>
          <a:bodyPr/>
          <a:lstStyle/>
          <a:p>
            <a:r>
              <a:rPr lang="ru-RU" sz="5400" b="1" dirty="0" smtClean="0"/>
              <a:t>    Сегодня на уроке:</a:t>
            </a:r>
            <a:endParaRPr lang="ru-RU" sz="5400" b="1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052736"/>
            <a:ext cx="8424936" cy="4205064"/>
          </a:xfrm>
        </p:spPr>
        <p:txBody>
          <a:bodyPr/>
          <a:lstStyle/>
          <a:p>
            <a:pPr algn="l"/>
            <a:r>
              <a:rPr lang="ru-RU" sz="5400" b="1" dirty="0" smtClean="0">
                <a:solidFill>
                  <a:srgbClr val="CC0000"/>
                </a:solidFill>
              </a:rPr>
              <a:t>  </a:t>
            </a:r>
            <a:r>
              <a:rPr lang="ru-RU" sz="4000" b="1" dirty="0" smtClean="0">
                <a:solidFill>
                  <a:srgbClr val="CC0000"/>
                </a:solidFill>
              </a:rPr>
              <a:t>1. Проверочный тест</a:t>
            </a:r>
          </a:p>
          <a:p>
            <a:pPr algn="l"/>
            <a:r>
              <a:rPr lang="ru-RU" sz="4000" b="1" dirty="0">
                <a:solidFill>
                  <a:srgbClr val="CC0000"/>
                </a:solidFill>
              </a:rPr>
              <a:t> </a:t>
            </a:r>
            <a:r>
              <a:rPr lang="ru-RU" sz="4000" b="1" dirty="0" smtClean="0">
                <a:solidFill>
                  <a:srgbClr val="CC0000"/>
                </a:solidFill>
              </a:rPr>
              <a:t>  2. Устная работа</a:t>
            </a:r>
          </a:p>
          <a:p>
            <a:pPr algn="l"/>
            <a:r>
              <a:rPr lang="ru-RU" sz="4000" b="1" dirty="0">
                <a:solidFill>
                  <a:srgbClr val="CC0000"/>
                </a:solidFill>
              </a:rPr>
              <a:t> </a:t>
            </a:r>
            <a:r>
              <a:rPr lang="ru-RU" sz="4000" b="1" dirty="0" smtClean="0">
                <a:solidFill>
                  <a:srgbClr val="CC0000"/>
                </a:solidFill>
              </a:rPr>
              <a:t>  3. Работа в группах</a:t>
            </a:r>
          </a:p>
          <a:p>
            <a:pPr algn="l"/>
            <a:r>
              <a:rPr lang="ru-RU" sz="4000" b="1" dirty="0">
                <a:solidFill>
                  <a:srgbClr val="CC0000"/>
                </a:solidFill>
              </a:rPr>
              <a:t> </a:t>
            </a:r>
            <a:r>
              <a:rPr lang="ru-RU" sz="4000" b="1" dirty="0" smtClean="0">
                <a:solidFill>
                  <a:srgbClr val="CC0000"/>
                </a:solidFill>
              </a:rPr>
              <a:t>  4. Открытие новых знаний</a:t>
            </a:r>
          </a:p>
          <a:p>
            <a:pPr algn="l"/>
            <a:r>
              <a:rPr lang="ru-RU" sz="4000" b="1" dirty="0">
                <a:solidFill>
                  <a:srgbClr val="CC0000"/>
                </a:solidFill>
              </a:rPr>
              <a:t> </a:t>
            </a:r>
            <a:r>
              <a:rPr lang="ru-RU" sz="4000" b="1" dirty="0" smtClean="0">
                <a:solidFill>
                  <a:srgbClr val="CC0000"/>
                </a:solidFill>
              </a:rPr>
              <a:t>  5. </a:t>
            </a:r>
            <a:r>
              <a:rPr lang="ru-RU" sz="4000" b="1" dirty="0">
                <a:solidFill>
                  <a:srgbClr val="CC0000"/>
                </a:solidFill>
              </a:rPr>
              <a:t>П</a:t>
            </a:r>
            <a:r>
              <a:rPr lang="ru-RU" sz="4000" b="1" dirty="0" smtClean="0">
                <a:solidFill>
                  <a:srgbClr val="CC0000"/>
                </a:solidFill>
              </a:rPr>
              <a:t>рактика за компьютером</a:t>
            </a:r>
          </a:p>
          <a:p>
            <a:pPr algn="l"/>
            <a:r>
              <a:rPr lang="ru-RU" sz="4000" b="1" dirty="0">
                <a:solidFill>
                  <a:srgbClr val="CC0000"/>
                </a:solidFill>
              </a:rPr>
              <a:t> </a:t>
            </a:r>
            <a:r>
              <a:rPr lang="ru-RU" sz="4000" b="1" dirty="0" smtClean="0">
                <a:solidFill>
                  <a:srgbClr val="CC0000"/>
                </a:solidFill>
              </a:rPr>
              <a:t>  6. Самостоятельная работа</a:t>
            </a:r>
          </a:p>
          <a:p>
            <a:pPr algn="l"/>
            <a:r>
              <a:rPr lang="ru-RU" sz="4000" b="1" dirty="0">
                <a:solidFill>
                  <a:srgbClr val="CC0000"/>
                </a:solidFill>
              </a:rPr>
              <a:t> </a:t>
            </a:r>
            <a:r>
              <a:rPr lang="ru-RU" sz="4000" b="1" dirty="0" smtClean="0">
                <a:solidFill>
                  <a:srgbClr val="CC0000"/>
                </a:solidFill>
              </a:rPr>
              <a:t>  7. Итог урока</a:t>
            </a:r>
          </a:p>
          <a:p>
            <a:pPr algn="l"/>
            <a:endParaRPr lang="ru-RU" sz="40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56983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9396536" cy="1558503"/>
          </a:xfrm>
        </p:spPr>
        <p:txBody>
          <a:bodyPr/>
          <a:lstStyle/>
          <a:p>
            <a:r>
              <a:rPr lang="ru-RU" sz="5400" b="1" dirty="0" smtClean="0"/>
              <a:t>Самостоятельная работа</a:t>
            </a:r>
            <a:br>
              <a:rPr lang="ru-RU" sz="5400" b="1" dirty="0" smtClean="0"/>
            </a:br>
            <a:r>
              <a:rPr lang="ru-RU" sz="5400" b="1" dirty="0" smtClean="0"/>
              <a:t>       ( рабочая тетрадь)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8376" y="193899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   </a:t>
            </a:r>
            <a:r>
              <a:rPr lang="ru-RU" sz="4800" b="1" dirty="0" smtClean="0">
                <a:solidFill>
                  <a:srgbClr val="002060"/>
                </a:solidFill>
              </a:rPr>
              <a:t>стр. </a:t>
            </a:r>
            <a:r>
              <a:rPr lang="ru-RU" sz="4800" b="1" dirty="0" smtClean="0">
                <a:solidFill>
                  <a:srgbClr val="C00000"/>
                </a:solidFill>
              </a:rPr>
              <a:t>61</a:t>
            </a:r>
            <a:endParaRPr lang="ru-RU" sz="4800" b="1" dirty="0">
              <a:solidFill>
                <a:srgbClr val="C00000"/>
              </a:solidFill>
              <a:hlinkClick r:id="rId2" action="ppaction://hlinksldjump"/>
            </a:endParaRPr>
          </a:p>
          <a:p>
            <a:r>
              <a:rPr lang="ru-RU" sz="4000" b="1" dirty="0" smtClean="0">
                <a:solidFill>
                  <a:srgbClr val="C00000"/>
                </a:solidFill>
                <a:hlinkClick r:id="rId3" action="ppaction://hlinksldjump"/>
              </a:rPr>
              <a:t>№88 а</a:t>
            </a:r>
            <a:r>
              <a:rPr lang="ru-RU" sz="4000" b="1" dirty="0">
                <a:solidFill>
                  <a:srgbClr val="C00000"/>
                </a:solidFill>
                <a:hlinkClick r:id="rId3" action="ppaction://hlinksldjump"/>
              </a:rPr>
              <a:t>) </a:t>
            </a:r>
            <a:endParaRPr lang="ru-RU" sz="4000" b="1" dirty="0" smtClean="0">
              <a:solidFill>
                <a:srgbClr val="C00000"/>
              </a:solidFill>
              <a:hlinkClick r:id="rId2" action="ppaction://hlinksldjump"/>
            </a:endParaRPr>
          </a:p>
          <a:p>
            <a:r>
              <a:rPr lang="ru-RU" sz="4000" b="1" dirty="0" smtClean="0">
                <a:solidFill>
                  <a:srgbClr val="C00000"/>
                </a:solidFill>
                <a:hlinkClick r:id="rId4" action="ppaction://hlinksldjump"/>
              </a:rPr>
              <a:t>№89</a:t>
            </a:r>
            <a:endParaRPr lang="ru-RU" sz="4000" b="1" dirty="0" smtClean="0">
              <a:solidFill>
                <a:srgbClr val="C00000"/>
              </a:solidFill>
              <a:hlinkClick r:id="rId2" action="ppaction://hlinksldjump"/>
            </a:endParaRPr>
          </a:p>
          <a:p>
            <a:r>
              <a:rPr lang="ru-RU" sz="4000" b="1" dirty="0" smtClean="0">
                <a:solidFill>
                  <a:srgbClr val="C00000"/>
                </a:solidFill>
                <a:hlinkClick r:id="rId5" action="ppaction://hlinksldjump"/>
              </a:rPr>
              <a:t>№91</a:t>
            </a:r>
            <a:endParaRPr lang="ru-RU" sz="4000" b="1" dirty="0">
              <a:solidFill>
                <a:srgbClr val="C00000"/>
              </a:solidFill>
              <a:hlinkClick r:id="rId2" action="ppaction://hlinksldjump"/>
            </a:endParaRPr>
          </a:p>
        </p:txBody>
      </p:sp>
      <p:sp>
        <p:nvSpPr>
          <p:cNvPr id="5" name="Стрелка вправо с вырезом 4">
            <a:hlinkClick r:id="rId2" action="ppaction://hlinksldjump"/>
          </p:cNvPr>
          <p:cNvSpPr/>
          <p:nvPr/>
        </p:nvSpPr>
        <p:spPr bwMode="auto">
          <a:xfrm>
            <a:off x="7668344" y="6021288"/>
            <a:ext cx="1152128" cy="476672"/>
          </a:xfrm>
          <a:prstGeom prst="notchedRight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4523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61"/>
            <a:ext cx="7793037" cy="1462087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-396552" y="1952195"/>
            <a:ext cx="9828584" cy="41148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                       </a:t>
            </a:r>
            <a:r>
              <a:rPr lang="ru-RU" sz="4400" b="1" dirty="0" smtClean="0">
                <a:solidFill>
                  <a:srgbClr val="C00000"/>
                </a:solidFill>
              </a:rPr>
              <a:t>№88</a:t>
            </a:r>
          </a:p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</a:rPr>
              <a:t>а</a:t>
            </a:r>
            <a:r>
              <a:rPr lang="ru-RU" sz="4400" b="1" dirty="0" smtClean="0">
                <a:solidFill>
                  <a:srgbClr val="C00000"/>
                </a:solidFill>
              </a:rPr>
              <a:t>) Кукушка кукушонку сшила капюшон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548680"/>
            <a:ext cx="44823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kern="0" dirty="0" smtClean="0">
                <a:solidFill>
                  <a:srgbClr val="333399"/>
                </a:solidFill>
                <a:ea typeface="+mj-ea"/>
                <a:cs typeface="+mj-cs"/>
              </a:rPr>
              <a:t> </a:t>
            </a:r>
            <a:r>
              <a:rPr lang="ru-RU" sz="5400" b="1" kern="0" dirty="0" smtClean="0">
                <a:solidFill>
                  <a:srgbClr val="333399"/>
                </a:solidFill>
                <a:ea typeface="+mj-ea"/>
                <a:cs typeface="+mj-cs"/>
              </a:rPr>
              <a:t> </a:t>
            </a:r>
            <a:r>
              <a:rPr lang="ru-RU" sz="5400" b="1" kern="0" dirty="0" smtClean="0">
                <a:solidFill>
                  <a:srgbClr val="333399"/>
                </a:solidFill>
                <a:ea typeface="+mj-ea"/>
                <a:cs typeface="+mj-cs"/>
              </a:rPr>
              <a:t>Проверим</a:t>
            </a:r>
            <a:r>
              <a:rPr lang="ru-RU" sz="5400" b="1" kern="0" dirty="0" smtClean="0">
                <a:solidFill>
                  <a:srgbClr val="333399"/>
                </a:solidFill>
                <a:ea typeface="+mj-ea"/>
                <a:cs typeface="+mj-cs"/>
              </a:rPr>
              <a:t>:</a:t>
            </a:r>
            <a:endParaRPr lang="ru-RU" dirty="0"/>
          </a:p>
        </p:txBody>
      </p:sp>
      <p:sp>
        <p:nvSpPr>
          <p:cNvPr id="8" name="5-конечная звезда 7">
            <a:hlinkClick r:id="rId2" action="ppaction://hlinksldjump"/>
          </p:cNvPr>
          <p:cNvSpPr/>
          <p:nvPr/>
        </p:nvSpPr>
        <p:spPr bwMode="auto">
          <a:xfrm>
            <a:off x="611560" y="5589240"/>
            <a:ext cx="914400" cy="914400"/>
          </a:xfrm>
          <a:prstGeom prst="star5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0550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61"/>
            <a:ext cx="7793037" cy="1462087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-468560" y="2060848"/>
            <a:ext cx="9828584" cy="4114800"/>
          </a:xfrm>
        </p:spPr>
        <p:txBody>
          <a:bodyPr/>
          <a:lstStyle/>
          <a:p>
            <a:pPr marL="0" indent="0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                         №89</a:t>
            </a:r>
          </a:p>
          <a:p>
            <a:pPr marL="0" indent="0">
              <a:buNone/>
            </a:pP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         а) На нет и суда нет</a:t>
            </a:r>
          </a:p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</a:rPr>
              <a:t>б</a:t>
            </a:r>
            <a:r>
              <a:rPr lang="ru-RU" sz="4400" b="1" dirty="0" smtClean="0">
                <a:solidFill>
                  <a:srgbClr val="C00000"/>
                </a:solidFill>
              </a:rPr>
              <a:t>) Конец – делу венец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548680"/>
            <a:ext cx="44823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kern="0" dirty="0" smtClean="0">
                <a:solidFill>
                  <a:srgbClr val="333399"/>
                </a:solidFill>
                <a:ea typeface="+mj-ea"/>
                <a:cs typeface="+mj-cs"/>
              </a:rPr>
              <a:t>  Проверим</a:t>
            </a:r>
            <a:r>
              <a:rPr lang="ru-RU" sz="5400" b="1" kern="0" dirty="0" smtClean="0">
                <a:solidFill>
                  <a:srgbClr val="333399"/>
                </a:solidFill>
                <a:ea typeface="+mj-ea"/>
                <a:cs typeface="+mj-cs"/>
              </a:rPr>
              <a:t>:</a:t>
            </a:r>
            <a:endParaRPr lang="ru-RU" dirty="0"/>
          </a:p>
        </p:txBody>
      </p:sp>
      <p:sp>
        <p:nvSpPr>
          <p:cNvPr id="8" name="5-конечная звезда 7">
            <a:hlinkClick r:id="rId2" action="ppaction://hlinksldjump"/>
          </p:cNvPr>
          <p:cNvSpPr/>
          <p:nvPr/>
        </p:nvSpPr>
        <p:spPr bwMode="auto">
          <a:xfrm>
            <a:off x="611560" y="5589240"/>
            <a:ext cx="914400" cy="914400"/>
          </a:xfrm>
          <a:prstGeom prst="star5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5235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61"/>
            <a:ext cx="7793037" cy="1462087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-252536" y="2114085"/>
            <a:ext cx="9828584" cy="436361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                      </a:t>
            </a:r>
            <a:r>
              <a:rPr lang="ru-RU" sz="4400" b="1" dirty="0" smtClean="0">
                <a:solidFill>
                  <a:srgbClr val="C00000"/>
                </a:solidFill>
              </a:rPr>
              <a:t>№91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Трудно в учении, легко в бою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548680"/>
            <a:ext cx="40751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kern="0" dirty="0" smtClean="0">
                <a:solidFill>
                  <a:srgbClr val="333399"/>
                </a:solidFill>
                <a:ea typeface="+mj-ea"/>
                <a:cs typeface="+mj-cs"/>
              </a:rPr>
              <a:t>Проверим:</a:t>
            </a:r>
            <a:endParaRPr lang="ru-RU" dirty="0"/>
          </a:p>
        </p:txBody>
      </p:sp>
      <p:sp>
        <p:nvSpPr>
          <p:cNvPr id="8" name="5-конечная звезда 7">
            <a:hlinkClick r:id="rId2" action="ppaction://hlinksldjump"/>
          </p:cNvPr>
          <p:cNvSpPr/>
          <p:nvPr/>
        </p:nvSpPr>
        <p:spPr bwMode="auto">
          <a:xfrm>
            <a:off x="611560" y="5589240"/>
            <a:ext cx="914400" cy="914400"/>
          </a:xfrm>
          <a:prstGeom prst="star5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5235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261920" cy="1008112"/>
          </a:xfrm>
        </p:spPr>
        <p:txBody>
          <a:bodyPr/>
          <a:lstStyle/>
          <a:p>
            <a:r>
              <a:rPr lang="ru-RU" smtClean="0"/>
              <a:t>     </a:t>
            </a:r>
            <a:r>
              <a:rPr lang="ru-RU" sz="5400" b="1" smtClean="0"/>
              <a:t>Домашнее </a:t>
            </a:r>
            <a:r>
              <a:rPr lang="ru-RU" sz="5400" b="1" dirty="0" smtClean="0"/>
              <a:t>задание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776864" cy="2976736"/>
          </a:xfrm>
        </p:spPr>
        <p:txBody>
          <a:bodyPr/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стр.46 – 48</a:t>
            </a:r>
          </a:p>
          <a:p>
            <a:r>
              <a:rPr lang="ru-RU" sz="4400" b="1" dirty="0" smtClean="0">
                <a:solidFill>
                  <a:srgbClr val="C00000"/>
                </a:solidFill>
              </a:rPr>
              <a:t>     стр.53, вопросы 1-4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4597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«</a:t>
            </a:r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Лесенка достижений</a:t>
            </a:r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5184775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Сегодня на уроке я научился…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Мне было интересно..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Мне было трудно…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Я понял(а), что…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Я почувствовал(а), что…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Больше всего мне понравилось…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Своей работой на уроке я доволен (не совсем, не доволен), потому что…</a:t>
            </a: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44675"/>
            <a:ext cx="179387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916113"/>
            <a:ext cx="1617662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983104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50938" y="-387423"/>
            <a:ext cx="7793037" cy="2592287"/>
          </a:xfrm>
        </p:spPr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</a:rPr>
              <a:t>      </a:t>
            </a:r>
            <a:r>
              <a:rPr lang="ru-RU" sz="5400" b="1" dirty="0" smtClean="0"/>
              <a:t>Устная </a:t>
            </a:r>
            <a:r>
              <a:rPr lang="ru-RU" sz="5400" b="1" dirty="0"/>
              <a:t>работа</a:t>
            </a:r>
            <a:br>
              <a:rPr lang="ru-RU" sz="5400" b="1" dirty="0"/>
            </a:br>
            <a:endParaRPr lang="ru-RU" sz="5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5576" y="1556792"/>
            <a:ext cx="8855968" cy="4647729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 Что </a:t>
            </a:r>
            <a:r>
              <a:rPr lang="ru-RU" sz="4000" b="1" dirty="0">
                <a:solidFill>
                  <a:srgbClr val="C00000"/>
                </a:solidFill>
              </a:rPr>
              <a:t>изучает информатика?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По </a:t>
            </a:r>
            <a:r>
              <a:rPr lang="ru-RU" sz="4000" b="1" dirty="0">
                <a:solidFill>
                  <a:srgbClr val="C00000"/>
                </a:solidFill>
              </a:rPr>
              <a:t>какой схеме происходит </a:t>
            </a:r>
            <a:r>
              <a:rPr lang="ru-RU" sz="4000" b="1" dirty="0" smtClean="0">
                <a:solidFill>
                  <a:srgbClr val="C00000"/>
                </a:solidFill>
              </a:rPr>
              <a:t>       передача </a:t>
            </a:r>
            <a:r>
              <a:rPr lang="ru-RU" sz="4000" b="1" dirty="0">
                <a:solidFill>
                  <a:srgbClr val="C00000"/>
                </a:solidFill>
              </a:rPr>
              <a:t>информации?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Как </a:t>
            </a:r>
            <a:r>
              <a:rPr lang="ru-RU" sz="4000" b="1" dirty="0">
                <a:solidFill>
                  <a:srgbClr val="C00000"/>
                </a:solidFill>
              </a:rPr>
              <a:t>информация может поступать от источника </a:t>
            </a:r>
            <a:r>
              <a:rPr lang="ru-RU" sz="4000" b="1" dirty="0" smtClean="0">
                <a:solidFill>
                  <a:srgbClr val="C00000"/>
                </a:solidFill>
              </a:rPr>
              <a:t>к приемнику</a:t>
            </a:r>
            <a:r>
              <a:rPr lang="ru-RU" sz="4000" b="1" dirty="0">
                <a:solidFill>
                  <a:srgbClr val="C00000"/>
                </a:solidFill>
              </a:rPr>
              <a:t>? 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Каким </a:t>
            </a:r>
            <a:r>
              <a:rPr lang="ru-RU" sz="4000" b="1" dirty="0">
                <a:solidFill>
                  <a:srgbClr val="C00000"/>
                </a:solidFill>
              </a:rPr>
              <a:t>может быть сигнал?</a:t>
            </a:r>
          </a:p>
          <a:p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79455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76400" y="533400"/>
            <a:ext cx="6400800" cy="1828800"/>
          </a:xfrm>
        </p:spPr>
        <p:txBody>
          <a:bodyPr/>
          <a:lstStyle/>
          <a:p>
            <a:endParaRPr lang="ru-RU" sz="5400" b="1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988840"/>
            <a:ext cx="8226177" cy="2016224"/>
          </a:xfrm>
        </p:spPr>
        <p:txBody>
          <a:bodyPr/>
          <a:lstStyle/>
          <a:p>
            <a:r>
              <a:rPr lang="ru-RU" sz="5400" dirty="0" smtClean="0">
                <a:latin typeface="Times New Roman"/>
                <a:ea typeface="Times New Roman"/>
              </a:rPr>
              <a:t> </a:t>
            </a:r>
            <a:r>
              <a:rPr lang="ru-RU" sz="6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Е ПЛУЗ НСЖСЕ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56983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590800"/>
            <a:ext cx="7719070" cy="12954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C0000"/>
                </a:solidFill>
              </a:rPr>
              <a:t>Код </a:t>
            </a:r>
            <a:r>
              <a:rPr lang="ru-RU" sz="4000" b="1" dirty="0">
                <a:solidFill>
                  <a:srgbClr val="CC0000"/>
                </a:solidFill>
              </a:rPr>
              <a:t>– </a:t>
            </a:r>
            <a:r>
              <a:rPr lang="ru-RU" sz="4000" b="1" dirty="0"/>
              <a:t>это система условных </a:t>
            </a:r>
            <a:r>
              <a:rPr lang="ru-RU" sz="4000" b="1" dirty="0" smtClean="0"/>
              <a:t>знаков для представления информации.</a:t>
            </a:r>
            <a:endParaRPr lang="ru-RU" sz="4000" b="1" dirty="0">
              <a:solidFill>
                <a:srgbClr val="CC0000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933056"/>
            <a:ext cx="8305800" cy="3168352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CC0000"/>
                </a:solidFill>
              </a:rPr>
              <a:t>  </a:t>
            </a:r>
            <a:r>
              <a:rPr lang="ru-RU" sz="4000" b="1" dirty="0" smtClean="0">
                <a:solidFill>
                  <a:srgbClr val="CC0000"/>
                </a:solidFill>
              </a:rPr>
              <a:t>Кодирование – </a:t>
            </a:r>
            <a:r>
              <a:rPr lang="ru-RU" sz="4000" b="1" dirty="0" smtClean="0">
                <a:solidFill>
                  <a:schemeClr val="tx2"/>
                </a:solidFill>
              </a:rPr>
              <a:t>это представление информации с помощью некоторого </a:t>
            </a:r>
            <a:r>
              <a:rPr lang="ru-RU" sz="4000" b="1" dirty="0" smtClean="0">
                <a:solidFill>
                  <a:srgbClr val="FF0000"/>
                </a:solidFill>
              </a:rPr>
              <a:t>кода.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  </a:t>
            </a:r>
            <a:r>
              <a:rPr lang="ru-RU" sz="4000" b="1" dirty="0" smtClean="0">
                <a:solidFill>
                  <a:srgbClr val="C00000"/>
                </a:solidFill>
              </a:rPr>
              <a:t>Декодирование - ?</a:t>
            </a:r>
            <a:endParaRPr lang="ru-RU" sz="4000" b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</a:pPr>
            <a:endParaRPr lang="ru-RU" sz="4000" b="1" dirty="0">
              <a:solidFill>
                <a:srgbClr val="CC0000"/>
              </a:solidFill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362200" y="304800"/>
            <a:ext cx="46688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>
                <a:solidFill>
                  <a:srgbClr val="C00000"/>
                </a:solidFill>
              </a:rPr>
              <a:t>Словарь</a:t>
            </a:r>
          </a:p>
        </p:txBody>
      </p:sp>
      <p:pic>
        <p:nvPicPr>
          <p:cNvPr id="46085" name="Picture 5" descr="ag00428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52400"/>
            <a:ext cx="2057400" cy="1631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595021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9088"/>
            <a:ext cx="7488831" cy="62198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="" xmlns:p14="http://schemas.microsoft.com/office/powerpoint/2010/main" val="2650438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76400" y="533400"/>
            <a:ext cx="6400800" cy="1828800"/>
          </a:xfrm>
        </p:spPr>
        <p:txBody>
          <a:bodyPr/>
          <a:lstStyle/>
          <a:p>
            <a:endParaRPr lang="ru-RU" sz="5400" b="1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988840"/>
            <a:ext cx="8226177" cy="2016224"/>
          </a:xfrm>
        </p:spPr>
        <p:txBody>
          <a:bodyPr/>
          <a:lstStyle/>
          <a:p>
            <a:r>
              <a:rPr lang="ru-RU" sz="5400" dirty="0" smtClean="0">
                <a:latin typeface="Times New Roman"/>
                <a:ea typeface="Times New Roman"/>
              </a:rPr>
              <a:t> </a:t>
            </a:r>
            <a:r>
              <a:rPr lang="ru-RU" sz="6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Е ПЛУЗ НСЖСЕ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17397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6872808" cy="3649960"/>
          </a:xfrm>
        </p:spPr>
        <p:txBody>
          <a:bodyPr/>
          <a:lstStyle/>
          <a:p>
            <a:pPr lvl="0">
              <a:buClr>
                <a:srgbClr val="3333CC"/>
              </a:buClr>
            </a:pPr>
            <a:r>
              <a:rPr lang="ru-RU" sz="6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 МИРЕ КОДОВ</a:t>
            </a:r>
            <a:endParaRPr lang="ru-RU" sz="6000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4691" y="746983"/>
            <a:ext cx="6192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kern="0" dirty="0" smtClean="0">
                <a:solidFill>
                  <a:srgbClr val="333399"/>
                </a:solidFill>
                <a:ea typeface="+mj-ea"/>
                <a:cs typeface="+mj-cs"/>
              </a:rPr>
              <a:t>     Тема </a:t>
            </a:r>
            <a:r>
              <a:rPr lang="ru-RU" sz="5400" b="1" kern="0" dirty="0">
                <a:solidFill>
                  <a:srgbClr val="333399"/>
                </a:solidFill>
                <a:ea typeface="+mj-ea"/>
                <a:cs typeface="+mj-cs"/>
              </a:rPr>
              <a:t>урока: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25494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4313"/>
            <a:ext cx="8476431" cy="1462087"/>
          </a:xfrm>
        </p:spPr>
        <p:txBody>
          <a:bodyPr/>
          <a:lstStyle/>
          <a:p>
            <a:pPr algn="ctr"/>
            <a:r>
              <a:rPr lang="ru-RU" sz="5400" b="1" dirty="0" smtClean="0"/>
              <a:t>Цель урока: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9001000" cy="5328592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НАУЧИТЬСЯ КОДИРОВАТЬ И ДЕКОДИРОВАТЬ ИНФОРМАЦИЮ</a:t>
            </a:r>
          </a:p>
          <a:p>
            <a:endParaRPr lang="ru-RU" sz="4000" b="1" dirty="0" smtClean="0">
              <a:solidFill>
                <a:srgbClr val="C00000"/>
              </a:solidFill>
            </a:endParaRPr>
          </a:p>
          <a:p>
            <a:r>
              <a:rPr lang="ru-RU" sz="4000" b="1" dirty="0" smtClean="0">
                <a:solidFill>
                  <a:srgbClr val="C00000"/>
                </a:solidFill>
              </a:rPr>
              <a:t>НАУЧИТЬСЯ САМОСТОЯТЕЛЬНО ПРИНИМАТЬ РЕШЕНИЯ</a:t>
            </a:r>
          </a:p>
          <a:p>
            <a:endParaRPr lang="ru-RU" dirty="0"/>
          </a:p>
        </p:txBody>
      </p:sp>
      <p:sp>
        <p:nvSpPr>
          <p:cNvPr id="5" name="5-конечная звезда 4">
            <a:hlinkClick r:id="rId3" action="ppaction://hlinkfile"/>
          </p:cNvPr>
          <p:cNvSpPr/>
          <p:nvPr/>
        </p:nvSpPr>
        <p:spPr bwMode="auto">
          <a:xfrm>
            <a:off x="395536" y="5943600"/>
            <a:ext cx="914400" cy="9144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002060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2468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675456"/>
            <a:ext cx="7793037" cy="3168351"/>
          </a:xfrm>
        </p:spPr>
        <p:txBody>
          <a:bodyPr/>
          <a:lstStyle/>
          <a:p>
            <a:pPr algn="ctr"/>
            <a:r>
              <a:rPr lang="ru-RU" sz="5400" b="1" dirty="0" smtClean="0"/>
              <a:t>Практическая работа</a:t>
            </a:r>
            <a:endParaRPr lang="ru-RU" sz="54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492896"/>
            <a:ext cx="6048672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254</Words>
  <Application>Microsoft Office PowerPoint</Application>
  <PresentationFormat>Экран (4:3)</PresentationFormat>
  <Paragraphs>56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Палитра</vt:lpstr>
      <vt:lpstr>1_Палитра</vt:lpstr>
      <vt:lpstr>2_Палитра</vt:lpstr>
      <vt:lpstr>    Сегодня на уроке:</vt:lpstr>
      <vt:lpstr>      Устная работа </vt:lpstr>
      <vt:lpstr>Слайд 3</vt:lpstr>
      <vt:lpstr>Код – это система условных знаков для представления информации.</vt:lpstr>
      <vt:lpstr>Слайд 5</vt:lpstr>
      <vt:lpstr>Слайд 6</vt:lpstr>
      <vt:lpstr>Слайд 7</vt:lpstr>
      <vt:lpstr>Цель урока:</vt:lpstr>
      <vt:lpstr>Практическая работа</vt:lpstr>
      <vt:lpstr>Самостоятельная работа        ( рабочая тетрадь)</vt:lpstr>
      <vt:lpstr> </vt:lpstr>
      <vt:lpstr> </vt:lpstr>
      <vt:lpstr> </vt:lpstr>
      <vt:lpstr>     Домашнее задание</vt:lpstr>
      <vt:lpstr>  «Лесенка достижений»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36</cp:revision>
  <dcterms:created xsi:type="dcterms:W3CDTF">2013-10-13T07:56:08Z</dcterms:created>
  <dcterms:modified xsi:type="dcterms:W3CDTF">2013-10-15T11:45:53Z</dcterms:modified>
</cp:coreProperties>
</file>