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34" autoAdjust="0"/>
    <p:restoredTop sz="94660"/>
  </p:normalViewPr>
  <p:slideViewPr>
    <p:cSldViewPr>
      <p:cViewPr>
        <p:scale>
          <a:sx n="100" d="100"/>
          <a:sy n="100" d="100"/>
        </p:scale>
        <p:origin x="-28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E8C98-774D-4501-AE72-A4C30D4CDBE0}" type="datetimeFigureOut">
              <a:rPr lang="ru-RU" smtClean="0"/>
              <a:t>27.10.2011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B0097-F1BA-4413-8F90-9A19CE764D1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B0097-F1BA-4413-8F90-9A19CE764D1E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10B9-C23E-4BB5-8DB5-1D673BC12B4B}" type="datetimeFigureOut">
              <a:rPr lang="ru-RU" smtClean="0"/>
              <a:pPr/>
              <a:t>27.10.2011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CE6-CBE9-4B7D-8E30-6CE6BFF5A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10B9-C23E-4BB5-8DB5-1D673BC12B4B}" type="datetimeFigureOut">
              <a:rPr lang="ru-RU" smtClean="0"/>
              <a:pPr/>
              <a:t>27.10.2011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CE6-CBE9-4B7D-8E30-6CE6BFF5A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10B9-C23E-4BB5-8DB5-1D673BC12B4B}" type="datetimeFigureOut">
              <a:rPr lang="ru-RU" smtClean="0"/>
              <a:pPr/>
              <a:t>27.10.2011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CE6-CBE9-4B7D-8E30-6CE6BFF5A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10B9-C23E-4BB5-8DB5-1D673BC12B4B}" type="datetimeFigureOut">
              <a:rPr lang="ru-RU" smtClean="0"/>
              <a:pPr/>
              <a:t>27.10.2011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CE6-CBE9-4B7D-8E30-6CE6BFF5A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10B9-C23E-4BB5-8DB5-1D673BC12B4B}" type="datetimeFigureOut">
              <a:rPr lang="ru-RU" smtClean="0"/>
              <a:pPr/>
              <a:t>27.10.2011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CE6-CBE9-4B7D-8E30-6CE6BFF5A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10B9-C23E-4BB5-8DB5-1D673BC12B4B}" type="datetimeFigureOut">
              <a:rPr lang="ru-RU" smtClean="0"/>
              <a:pPr/>
              <a:t>27.10.2011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CE6-CBE9-4B7D-8E30-6CE6BFF5A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10B9-C23E-4BB5-8DB5-1D673BC12B4B}" type="datetimeFigureOut">
              <a:rPr lang="ru-RU" smtClean="0"/>
              <a:pPr/>
              <a:t>27.10.2011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CE6-CBE9-4B7D-8E30-6CE6BFF5A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10B9-C23E-4BB5-8DB5-1D673BC12B4B}" type="datetimeFigureOut">
              <a:rPr lang="ru-RU" smtClean="0"/>
              <a:pPr/>
              <a:t>27.10.2011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CE6-CBE9-4B7D-8E30-6CE6BFF5A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10B9-C23E-4BB5-8DB5-1D673BC12B4B}" type="datetimeFigureOut">
              <a:rPr lang="ru-RU" smtClean="0"/>
              <a:pPr/>
              <a:t>27.10.2011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CE6-CBE9-4B7D-8E30-6CE6BFF5A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10B9-C23E-4BB5-8DB5-1D673BC12B4B}" type="datetimeFigureOut">
              <a:rPr lang="ru-RU" smtClean="0"/>
              <a:pPr/>
              <a:t>27.10.2011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CE6-CBE9-4B7D-8E30-6CE6BFF5A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10B9-C23E-4BB5-8DB5-1D673BC12B4B}" type="datetimeFigureOut">
              <a:rPr lang="ru-RU" smtClean="0"/>
              <a:pPr/>
              <a:t>27.10.2011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CCE6-CBE9-4B7D-8E30-6CE6BFF5A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610B9-C23E-4BB5-8DB5-1D673BC12B4B}" type="datetimeFigureOut">
              <a:rPr lang="ru-RU" smtClean="0"/>
              <a:pPr/>
              <a:t>27.10.2011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0CCE6-CBE9-4B7D-8E30-6CE6BFF5A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Овал 33"/>
          <p:cNvSpPr/>
          <p:nvPr/>
        </p:nvSpPr>
        <p:spPr>
          <a:xfrm>
            <a:off x="928662" y="6143644"/>
            <a:ext cx="500066" cy="285752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3643306" y="3071810"/>
            <a:ext cx="642942" cy="571504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2786050" y="4786322"/>
            <a:ext cx="642942" cy="571504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3" name="Rectangle 22"/>
          <p:cNvSpPr>
            <a:spLocks noChangeArrowheads="1"/>
          </p:cNvSpPr>
          <p:nvPr/>
        </p:nvSpPr>
        <p:spPr bwMode="auto">
          <a:xfrm>
            <a:off x="3643306" y="3214686"/>
            <a:ext cx="46434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а)  АВ             б)    ВС        в)  АС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г)  другой ответ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5000628" y="2143116"/>
            <a:ext cx="642942" cy="571504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5143504" y="642918"/>
            <a:ext cx="642942" cy="571504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1071538" y="428604"/>
            <a:ext cx="80724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87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Треугольник называется прямоугольным, если у него один из углов: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87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а)  45°             б) 180°              в) 60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°           г) 90°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8750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87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Найдите прямоугольный треугольник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8750" algn="l"/>
              </a:tabLs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Тест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285720" y="2357430"/>
            <a:ext cx="64294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а)                         б)                                      в)                          г)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142844" y="2643182"/>
            <a:ext cx="572554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Назовите прилежащий катет угла А в треугольнике АВС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214282" y="1428736"/>
            <a:ext cx="5643602" cy="857256"/>
            <a:chOff x="214282" y="1428736"/>
            <a:chExt cx="5643602" cy="857256"/>
          </a:xfrm>
        </p:grpSpPr>
        <p:sp>
          <p:nvSpPr>
            <p:cNvPr id="35" name="Прямоугольный треугольник 34"/>
            <p:cNvSpPr/>
            <p:nvPr/>
          </p:nvSpPr>
          <p:spPr>
            <a:xfrm>
              <a:off x="4714876" y="1428736"/>
              <a:ext cx="1143008" cy="785818"/>
            </a:xfrm>
            <a:prstGeom prst="rt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Трапеция 35"/>
            <p:cNvSpPr/>
            <p:nvPr/>
          </p:nvSpPr>
          <p:spPr>
            <a:xfrm>
              <a:off x="214282" y="1500174"/>
              <a:ext cx="1143008" cy="714380"/>
            </a:xfrm>
            <a:prstGeom prst="trapezoid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Равнобедренный треугольник 36"/>
            <p:cNvSpPr/>
            <p:nvPr/>
          </p:nvSpPr>
          <p:spPr>
            <a:xfrm>
              <a:off x="1643042" y="1500174"/>
              <a:ext cx="1071570" cy="785818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араллелограмм 37"/>
            <p:cNvSpPr/>
            <p:nvPr/>
          </p:nvSpPr>
          <p:spPr>
            <a:xfrm>
              <a:off x="3143240" y="1571612"/>
              <a:ext cx="1214446" cy="642942"/>
            </a:xfrm>
            <a:prstGeom prst="parallelogram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9" name="Прямоугольный треугольник 38"/>
          <p:cNvSpPr/>
          <p:nvPr/>
        </p:nvSpPr>
        <p:spPr>
          <a:xfrm rot="10800000">
            <a:off x="1500166" y="3214686"/>
            <a:ext cx="1857388" cy="928694"/>
          </a:xfrm>
          <a:prstGeom prst="rtTriangl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1142976" y="3143248"/>
            <a:ext cx="2786082" cy="1369464"/>
            <a:chOff x="1142976" y="3143248"/>
            <a:chExt cx="2786082" cy="1369464"/>
          </a:xfrm>
        </p:grpSpPr>
        <p:sp>
          <p:nvSpPr>
            <p:cNvPr id="40" name="TextBox 39"/>
            <p:cNvSpPr txBox="1"/>
            <p:nvPr/>
          </p:nvSpPr>
          <p:spPr>
            <a:xfrm>
              <a:off x="1142976" y="3143248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А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357554" y="3143248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</a:t>
              </a:r>
              <a:endParaRPr lang="ru-RU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286116" y="4143380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С</a:t>
              </a:r>
              <a:endParaRPr lang="ru-RU" dirty="0"/>
            </a:p>
          </p:txBody>
        </p:sp>
      </p:grp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142844" y="4643446"/>
            <a:ext cx="900115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 По предыдущему чертежу найдите гипотенузу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 а) ВС         б) АВ       в)  АС         г) другой ответ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Косинус угла это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а) сумма катетов;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произведение прилежащего катета на гипотенузу;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в) отношение прилежащего катета к гипотенузе;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г) разность прилежащего катета и гипотенузы.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2" grpId="0" animBg="1"/>
      <p:bldP spid="33" grpId="0" animBg="1"/>
      <p:bldP spid="43" grpId="0"/>
      <p:bldP spid="31" grpId="0" animBg="1"/>
      <p:bldP spid="30" grpId="0" animBg="1"/>
      <p:bldP spid="2077" grpId="0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8229600" cy="4454525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Задача №1</a:t>
            </a:r>
          </a:p>
          <a:p>
            <a:pPr lvl="0">
              <a:buNone/>
            </a:pP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Дано: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Треугольник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угол С в нем равен 90º.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перпендикулярно</a:t>
            </a:r>
          </a:p>
          <a:p>
            <a:pPr lv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= 4 см,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= 2 см,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= 6 см. Найти косинус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угла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Решение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714620"/>
            <a:ext cx="70009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1 способ: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из треугольника АСД (угол Д = 90°)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= АД/АС = 2/4 = 1/2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2 способ: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из треугольника АВС (угол С = 90°)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= АС/АВ = 4/8 = 1/2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2571767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Задача №2</a:t>
            </a:r>
          </a:p>
          <a:p>
            <a:pPr lvl="0">
              <a:buNone/>
            </a:pPr>
            <a:r>
              <a:rPr lang="ru-RU" sz="4200" u="sng" dirty="0" smtClean="0">
                <a:latin typeface="Times New Roman" pitchFamily="18" charset="0"/>
                <a:cs typeface="Times New Roman" pitchFamily="18" charset="0"/>
              </a:rPr>
              <a:t>Дано: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Треугольник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= 5 см,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= 8 см. 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Найти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косинус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угла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4200" dirty="0" smtClean="0"/>
          </a:p>
          <a:p>
            <a:pPr>
              <a:buNone/>
            </a:pPr>
            <a:r>
              <a:rPr lang="ru-RU" sz="4200" dirty="0" smtClean="0"/>
              <a:t> </a:t>
            </a:r>
          </a:p>
          <a:p>
            <a:pPr>
              <a:buNone/>
            </a:pPr>
            <a:r>
              <a:rPr lang="ru-RU" sz="4200" dirty="0" smtClean="0"/>
              <a:t>Р</a:t>
            </a:r>
            <a:r>
              <a:rPr lang="ru-RU" sz="4200" b="1" dirty="0" smtClean="0"/>
              <a:t>ешение</a:t>
            </a:r>
          </a:p>
          <a:p>
            <a:pPr>
              <a:buNone/>
            </a:pPr>
            <a:endParaRPr lang="ru-RU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714752"/>
            <a:ext cx="81439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Треугольник АВС – равнобедренный. </a:t>
            </a:r>
          </a:p>
          <a:p>
            <a:pPr>
              <a:buNone/>
            </a:pPr>
            <a:r>
              <a:rPr lang="ru-RU" sz="2000" dirty="0" smtClean="0"/>
              <a:t>Проводится дополнительные построение: ВД  перпендикулярно   АС.</a:t>
            </a:r>
          </a:p>
          <a:p>
            <a:pPr>
              <a:buNone/>
            </a:pPr>
            <a:r>
              <a:rPr lang="ru-RU" sz="2000" dirty="0" smtClean="0"/>
              <a:t>ВД является высотой, медианой. </a:t>
            </a:r>
          </a:p>
          <a:p>
            <a:pPr>
              <a:buNone/>
            </a:pPr>
            <a:r>
              <a:rPr lang="ru-RU" sz="2000" dirty="0" smtClean="0"/>
              <a:t>АД = 8/2 = 4 см</a:t>
            </a:r>
          </a:p>
          <a:p>
            <a:pPr>
              <a:buNone/>
            </a:pPr>
            <a:r>
              <a:rPr lang="en-US" sz="2000" dirty="0" err="1" smtClean="0"/>
              <a:t>cos</a:t>
            </a:r>
            <a:r>
              <a:rPr lang="en-US" sz="2000" dirty="0" smtClean="0"/>
              <a:t> </a:t>
            </a:r>
            <a:r>
              <a:rPr lang="ru-RU" sz="2000" dirty="0" smtClean="0"/>
              <a:t>А = АД/АВ = 4/5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2786081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Задача №3</a:t>
            </a:r>
          </a:p>
          <a:p>
            <a:pPr lvl="0">
              <a:buNone/>
            </a:pPr>
            <a:r>
              <a:rPr lang="ru-RU" sz="4200" u="sng" dirty="0" smtClean="0">
                <a:latin typeface="Times New Roman" pitchFamily="18" charset="0"/>
                <a:cs typeface="Times New Roman" pitchFamily="18" charset="0"/>
              </a:rPr>
              <a:t>Дано: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Треугольник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, угол С = 90º,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PK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– средняя линия,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PDCK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прямоугольник,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= 26 см,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PK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= 5 см. 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Найти косинус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угла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A.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200" dirty="0" smtClean="0"/>
          </a:p>
          <a:p>
            <a:pPr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ешение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380125"/>
            <a:ext cx="814393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  </a:t>
            </a:r>
            <a:r>
              <a:rPr lang="ru-RU" sz="2000" i="1" dirty="0" smtClean="0"/>
              <a:t>1 способ:</a:t>
            </a:r>
            <a:r>
              <a:rPr lang="ru-RU" sz="2000" dirty="0" smtClean="0"/>
              <a:t> треугольник АРД – прямоугольный. Т. к. РК – средняя линяя, то      </a:t>
            </a:r>
          </a:p>
          <a:p>
            <a:r>
              <a:rPr lang="ru-RU" sz="2000" dirty="0" smtClean="0"/>
              <a:t>       АР = АВ : 2 = 26 : 2 = 13см</a:t>
            </a:r>
          </a:p>
          <a:p>
            <a:r>
              <a:rPr lang="ru-RU" sz="2000" dirty="0" smtClean="0"/>
              <a:t>       АС = 2 × РК=2 × 5=10 см;  АД = РК = 5 см.</a:t>
            </a:r>
          </a:p>
          <a:p>
            <a:r>
              <a:rPr lang="ru-RU" sz="2000" dirty="0" smtClean="0"/>
              <a:t>       </a:t>
            </a:r>
            <a:r>
              <a:rPr lang="en-US" sz="2000" dirty="0" err="1" smtClean="0"/>
              <a:t>cos</a:t>
            </a:r>
            <a:r>
              <a:rPr lang="en-US" sz="2000" dirty="0" smtClean="0"/>
              <a:t> </a:t>
            </a:r>
            <a:r>
              <a:rPr lang="ru-RU" sz="2000" dirty="0" smtClean="0"/>
              <a:t>А = АД/АР  = 5/13</a:t>
            </a:r>
          </a:p>
          <a:p>
            <a:endParaRPr lang="ru-RU" sz="2000" dirty="0" smtClean="0"/>
          </a:p>
          <a:p>
            <a:r>
              <a:rPr lang="ru-RU" sz="2000" i="1" dirty="0" smtClean="0"/>
              <a:t>2 способ:</a:t>
            </a:r>
            <a:r>
              <a:rPr lang="ru-RU" sz="2000" dirty="0" smtClean="0"/>
              <a:t> треугольник АВС – прямоугольный, т. к. угол С = 90.</a:t>
            </a:r>
          </a:p>
          <a:p>
            <a:r>
              <a:rPr lang="ru-RU" sz="2000" dirty="0" smtClean="0"/>
              <a:t>       </a:t>
            </a:r>
            <a:r>
              <a:rPr lang="en-US" sz="2000" dirty="0" err="1" smtClean="0"/>
              <a:t>cos</a:t>
            </a:r>
            <a:r>
              <a:rPr lang="en-US" sz="2000" dirty="0" smtClean="0"/>
              <a:t> </a:t>
            </a:r>
            <a:r>
              <a:rPr lang="ru-RU" sz="2000" dirty="0" smtClean="0"/>
              <a:t>А = АС/АВ = 10/26 = 5/13</a:t>
            </a:r>
          </a:p>
          <a:p>
            <a:endParaRPr lang="ru-RU" sz="2000" dirty="0" smtClean="0"/>
          </a:p>
          <a:p>
            <a:r>
              <a:rPr lang="ru-RU" sz="2000" dirty="0" smtClean="0"/>
              <a:t> </a:t>
            </a:r>
          </a:p>
          <a:p>
            <a:pPr>
              <a:buNone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329642" cy="3071834"/>
          </a:xfrm>
        </p:spPr>
        <p:txBody>
          <a:bodyPr>
            <a:normAutofit fontScale="32500" lnSpcReduction="20000"/>
          </a:bodyPr>
          <a:lstStyle/>
          <a:p>
            <a:pPr lvl="0">
              <a:buNone/>
            </a:pPr>
            <a:endParaRPr lang="ru-RU" sz="6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Задача №4</a:t>
            </a:r>
          </a:p>
          <a:p>
            <a:pPr lvl="0">
              <a:buNone/>
            </a:pPr>
            <a:r>
              <a:rPr lang="ru-RU" sz="6200" u="sng" dirty="0" smtClean="0">
                <a:latin typeface="Times New Roman" pitchFamily="18" charset="0"/>
                <a:cs typeface="Times New Roman" pitchFamily="18" charset="0"/>
              </a:rPr>
              <a:t>Дано: 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Отрезки 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CD 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пересекаются в точке 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BC 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перпендикулярно</a:t>
            </a:r>
          </a:p>
          <a:p>
            <a:pPr lvl="0">
              <a:buNone/>
            </a:pP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перпендикулярно 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BO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= 10 см, 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= 6 см, 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= 5 см.</a:t>
            </a:r>
          </a:p>
          <a:p>
            <a:pPr lvl="0"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Найти косинус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угла 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A.</a:t>
            </a:r>
            <a:endParaRPr lang="ru-RU" sz="6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ешение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500438"/>
            <a:ext cx="81439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 </a:t>
            </a:r>
          </a:p>
          <a:p>
            <a:r>
              <a:rPr lang="ru-RU" sz="2000" dirty="0" smtClean="0"/>
              <a:t> </a:t>
            </a:r>
          </a:p>
          <a:p>
            <a:pPr>
              <a:buNone/>
            </a:pPr>
            <a:endParaRPr lang="ru-RU" sz="2000" dirty="0" smtClean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785786" y="3571876"/>
            <a:ext cx="728667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Применяем свойство внутренних накрест лежащих углов при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параллельных ВС и АД и секущей АВ.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Угол А = углу В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=  ВС/ВО = 3/5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3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329642" cy="3071834"/>
          </a:xfrm>
        </p:spPr>
        <p:txBody>
          <a:bodyPr>
            <a:normAutofit fontScale="47500" lnSpcReduction="20000"/>
          </a:bodyPr>
          <a:lstStyle/>
          <a:p>
            <a:pPr lvl="0">
              <a:buNone/>
            </a:pPr>
            <a:endParaRPr lang="ru-RU" sz="6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Задача №5</a:t>
            </a:r>
          </a:p>
          <a:p>
            <a:pPr lvl="0">
              <a:buNone/>
            </a:pP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Дано: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– трапеция.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BC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параллельно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CD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перпендикулярно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= 4 см, </a:t>
            </a:r>
          </a:p>
          <a:p>
            <a:pPr lvl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= 5 см,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= 8 см. Найти косинус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угла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ешение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500438"/>
            <a:ext cx="81439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 </a:t>
            </a:r>
          </a:p>
          <a:p>
            <a:r>
              <a:rPr lang="ru-RU" sz="2000" dirty="0" smtClean="0"/>
              <a:t> </a:t>
            </a:r>
          </a:p>
          <a:p>
            <a:pPr>
              <a:buNone/>
            </a:pPr>
            <a:endParaRPr lang="ru-RU" sz="2000" dirty="0" smtClean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785786" y="3929066"/>
            <a:ext cx="942975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         Проводим ВК (ВК перпендикулярно АД; К Є АД)</a:t>
            </a:r>
          </a:p>
          <a:p>
            <a:r>
              <a:rPr lang="ru-RU" sz="2000" dirty="0" smtClean="0"/>
              <a:t>         АК = АД - КД = 8- 5 =3 см                    </a:t>
            </a:r>
            <a:r>
              <a:rPr lang="ru-RU" sz="2000" b="1" dirty="0" smtClean="0">
                <a:solidFill>
                  <a:srgbClr val="00B050"/>
                </a:solidFill>
              </a:rPr>
              <a:t>Нам неизвестно АВ</a:t>
            </a:r>
            <a:r>
              <a:rPr lang="ru-RU" sz="2000" b="1" dirty="0" smtClean="0"/>
              <a:t>. 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385</Words>
  <Application>Microsoft Office PowerPoint</Application>
  <PresentationFormat>Экран (4:3)</PresentationFormat>
  <Paragraphs>94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Ломинсон Изя</dc:creator>
  <cp:lastModifiedBy>User</cp:lastModifiedBy>
  <cp:revision>16</cp:revision>
  <dcterms:created xsi:type="dcterms:W3CDTF">2011-10-25T16:57:19Z</dcterms:created>
  <dcterms:modified xsi:type="dcterms:W3CDTF">2011-10-27T17:52:44Z</dcterms:modified>
</cp:coreProperties>
</file>