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54" r:id="rId2"/>
  </p:sldMasterIdLst>
  <p:notesMasterIdLst>
    <p:notesMasterId r:id="rId41"/>
  </p:notesMasterIdLst>
  <p:handoutMasterIdLst>
    <p:handoutMasterId r:id="rId42"/>
  </p:handoutMasterIdLst>
  <p:sldIdLst>
    <p:sldId id="286" r:id="rId3"/>
    <p:sldId id="287" r:id="rId4"/>
    <p:sldId id="288" r:id="rId5"/>
    <p:sldId id="289" r:id="rId6"/>
    <p:sldId id="290" r:id="rId7"/>
    <p:sldId id="291" r:id="rId8"/>
    <p:sldId id="256" r:id="rId9"/>
    <p:sldId id="257" r:id="rId10"/>
    <p:sldId id="259" r:id="rId11"/>
    <p:sldId id="294" r:id="rId12"/>
    <p:sldId id="265" r:id="rId13"/>
    <p:sldId id="293" r:id="rId14"/>
    <p:sldId id="297" r:id="rId15"/>
    <p:sldId id="296" r:id="rId16"/>
    <p:sldId id="298" r:id="rId17"/>
    <p:sldId id="300" r:id="rId18"/>
    <p:sldId id="299" r:id="rId19"/>
    <p:sldId id="280" r:id="rId20"/>
    <p:sldId id="267" r:id="rId21"/>
    <p:sldId id="269" r:id="rId22"/>
    <p:sldId id="260" r:id="rId23"/>
    <p:sldId id="277" r:id="rId24"/>
    <p:sldId id="278" r:id="rId25"/>
    <p:sldId id="301" r:id="rId26"/>
    <p:sldId id="279" r:id="rId27"/>
    <p:sldId id="303" r:id="rId28"/>
    <p:sldId id="302" r:id="rId29"/>
    <p:sldId id="305" r:id="rId30"/>
    <p:sldId id="307" r:id="rId31"/>
    <p:sldId id="306" r:id="rId32"/>
    <p:sldId id="304" r:id="rId33"/>
    <p:sldId id="308" r:id="rId34"/>
    <p:sldId id="310" r:id="rId35"/>
    <p:sldId id="309" r:id="rId36"/>
    <p:sldId id="281" r:id="rId37"/>
    <p:sldId id="282" r:id="rId38"/>
    <p:sldId id="284" r:id="rId39"/>
    <p:sldId id="285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558" autoAdjust="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D58F123-E58B-4349-8810-1E801AC487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3580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A519EF-1C8F-460D-94FD-A353206986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39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58703F-DD94-4367-AA6F-79787D772DF6}" type="slidenum">
              <a:rPr lang="ru-RU" smtClean="0">
                <a:latin typeface="Times New Roman" pitchFamily="18" charset="0"/>
              </a:rPr>
              <a:pPr/>
              <a:t>7</a:t>
            </a:fld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74DB7D-61C1-40FD-A59B-4DD7E6B90455}" type="slidenum">
              <a:rPr lang="ru-RU" smtClean="0">
                <a:latin typeface="Times New Roman" pitchFamily="18" charset="0"/>
              </a:rPr>
              <a:pPr/>
              <a:t>8</a:t>
            </a:fld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53E375-AA94-46B5-B4EC-2C92D01EA8D6}" type="slidenum">
              <a:rPr lang="ru-RU" smtClean="0">
                <a:latin typeface="Times New Roman" pitchFamily="18" charset="0"/>
              </a:rPr>
              <a:pPr/>
              <a:t>9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7225A4-FCDD-4EF9-8F61-C4BA68868B8E}" type="slidenum">
              <a:rPr lang="ru-RU" smtClean="0">
                <a:latin typeface="Times New Roman" pitchFamily="18" charset="0"/>
              </a:rPr>
              <a:pPr/>
              <a:t>19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При помощи указателя показать обозначение  и как оно читается (« А и В»).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7C487B-C034-449D-B203-F6C5D7D8F378}" type="slidenum">
              <a:rPr lang="ru-RU" smtClean="0">
                <a:latin typeface="Times New Roman" pitchFamily="18" charset="0"/>
              </a:rPr>
              <a:pPr/>
              <a:t>20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При помощи указателя показать обозначение  и как оно читается (« А или В»).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26B00E-6E02-435A-89AE-DED7827FA8E2}" type="slidenum">
              <a:rPr lang="ru-RU" smtClean="0">
                <a:latin typeface="Times New Roman" pitchFamily="18" charset="0"/>
              </a:rPr>
              <a:pPr/>
              <a:t>21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 помощи указателя показать обозначение логического отрицание и как оно читается («не А»).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DFEB76-E251-4DCF-9EA8-A5F2BE8051A1}" type="slidenum">
              <a:rPr lang="ru-RU" smtClean="0">
                <a:latin typeface="Times New Roman" pitchFamily="18" charset="0"/>
              </a:rPr>
              <a:pPr/>
              <a:t>22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 помощи указателя показать обозначение логического отрицание и как оно читается («не А»).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621074-4808-43D4-991F-5C4588D27D7B}" type="slidenum">
              <a:rPr lang="ru-RU" smtClean="0">
                <a:latin typeface="Times New Roman" pitchFamily="18" charset="0"/>
              </a:rPr>
              <a:pPr/>
              <a:t>23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 помощи указателя показать обозначение логического отрицание и как оно читается («не А»).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dirty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35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5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1A69-58E3-422C-9AC6-E0A65455CE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6936583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501C-1FFC-4952-8886-88EDA0ED97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3304007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445E-77D2-42F8-A63A-92B223BF8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0543617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9CF4-30DE-43E2-8919-1D6F4962C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2947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B241A69-58E3-422C-9AC6-E0A65455CE4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80A61-64E2-4F20-B0A8-BF8C762CF5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57FD5B68-F7ED-4C29-9B31-88069526647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537-B346-40DB-9E87-C94E3F6BA0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86663-06EB-4E04-84B5-137F94C675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1522B-6FF3-4957-8CC1-5904C7F701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3737C-DCA4-4997-8EE3-A08556C820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80A61-64E2-4F20-B0A8-BF8C762CF5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2666010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B6A39-CDE7-4447-A398-57A50789AEF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39F2B-C401-400A-AFEE-8680415EFA5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5501C-1FFC-4952-8886-88EDA0ED972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C445E-77D2-42F8-A63A-92B223BF83A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5B68-F7ED-4C29-9B31-8806952664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2972726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E4537-B346-40DB-9E87-C94E3F6BA0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2224325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86663-06EB-4E04-84B5-137F94C675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5825977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1522B-6FF3-4957-8CC1-5904C7F701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5211447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737C-DCA4-4997-8EE3-A08556C82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6258530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6A39-CDE7-4447-A398-57A50789AE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121931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9F2B-C401-400A-AFEE-8680415EFA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0592267"/>
      </p:ext>
    </p:extLst>
  </p:cSld>
  <p:clrMapOvr>
    <a:masterClrMapping/>
  </p:clrMapOvr>
  <p:transition spd="slow">
    <p:pull dir="r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ru-RU" sz="2400" dirty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ru-RU" sz="2400" dirty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19DBDA8-B51C-4C7F-AFDE-2298B4BA5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transition spd="slow">
    <p:pull dir="r"/>
    <p:sndAc>
      <p:stSnd>
        <p:snd r:embed="rId14" name="laser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9DBDA8-B51C-4C7F-AFDE-2298B4BA5E0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slow">
    <p:pull dir="r"/>
    <p:sndAc>
      <p:stSnd>
        <p:snd r:embed="rId13" name="laser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Логика.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66781099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58037" cy="1412875"/>
          </a:xfrm>
        </p:spPr>
        <p:txBody>
          <a:bodyPr/>
          <a:lstStyle/>
          <a:p>
            <a:r>
              <a:rPr lang="ru-RU" sz="3200" dirty="0" smtClean="0"/>
              <a:t>Задание 1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ru-RU" sz="2800" dirty="0" smtClean="0"/>
              <a:t>определить какие из предложений являются высказываниями. Определить их истинность.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Некоторые люди – художники.</a:t>
            </a:r>
          </a:p>
          <a:p>
            <a:r>
              <a:rPr lang="ru-RU" dirty="0" smtClean="0"/>
              <a:t>Кто отсутствует?</a:t>
            </a:r>
          </a:p>
          <a:p>
            <a:r>
              <a:rPr lang="ru-RU" dirty="0" smtClean="0"/>
              <a:t>5*5=25</a:t>
            </a:r>
          </a:p>
          <a:p>
            <a:r>
              <a:rPr lang="ru-RU" dirty="0" smtClean="0"/>
              <a:t>Дважды два - пять.</a:t>
            </a:r>
          </a:p>
          <a:p>
            <a:r>
              <a:rPr lang="ru-RU" dirty="0" smtClean="0"/>
              <a:t>Встать, суд идет!</a:t>
            </a:r>
          </a:p>
          <a:p>
            <a:r>
              <a:rPr lang="ru-RU" dirty="0" smtClean="0"/>
              <a:t>Квадрат есть параллелограмм</a:t>
            </a:r>
          </a:p>
          <a:p>
            <a:r>
              <a:rPr lang="ru-RU" dirty="0" smtClean="0"/>
              <a:t>Параллелограмм есть квадрат. 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827584" y="2060848"/>
            <a:ext cx="504056" cy="43204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827584" y="3284984"/>
            <a:ext cx="504056" cy="43204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Улыбающееся лицо 5"/>
          <p:cNvSpPr/>
          <p:nvPr/>
        </p:nvSpPr>
        <p:spPr bwMode="auto">
          <a:xfrm>
            <a:off x="827584" y="3861048"/>
            <a:ext cx="504056" cy="43204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Улыбающееся лицо 6"/>
          <p:cNvSpPr/>
          <p:nvPr/>
        </p:nvSpPr>
        <p:spPr bwMode="auto">
          <a:xfrm>
            <a:off x="833139" y="5013176"/>
            <a:ext cx="504056" cy="43204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407" y="332656"/>
            <a:ext cx="31884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1</a:t>
            </a:r>
            <a:endParaRPr lang="ru-RU" sz="3600" b="1" cap="none" spc="-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Улыбающееся лицо 8"/>
          <p:cNvSpPr/>
          <p:nvPr/>
        </p:nvSpPr>
        <p:spPr bwMode="auto">
          <a:xfrm>
            <a:off x="857224" y="5572140"/>
            <a:ext cx="504056" cy="43204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936172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775" y="188913"/>
            <a:ext cx="8763000" cy="1143000"/>
          </a:xfrm>
        </p:spPr>
        <p:txBody>
          <a:bodyPr/>
          <a:lstStyle/>
          <a:p>
            <a:pPr algn="r" eaLnBrk="1" hangingPunct="1"/>
            <a:r>
              <a:rPr lang="ru-RU" smtClean="0"/>
              <a:t>Логика высказываний.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775"/>
            <a:ext cx="8159824" cy="44672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Из простых высказываний можно составлять более </a:t>
            </a:r>
            <a:r>
              <a:rPr lang="ru-RU" sz="2800" b="1" i="1" dirty="0" smtClean="0"/>
              <a:t>сложные</a:t>
            </a:r>
            <a:r>
              <a:rPr lang="ru-RU" sz="2800" dirty="0" smtClean="0"/>
              <a:t>. </a:t>
            </a:r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158037" cy="1412875"/>
          </a:xfrm>
        </p:spPr>
        <p:txBody>
          <a:bodyPr/>
          <a:lstStyle/>
          <a:p>
            <a:r>
              <a:rPr lang="ru-RU" sz="3200" b="1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</a:t>
            </a:r>
            <a:r>
              <a:rPr lang="ru-RU" sz="3200" b="1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ru-RU" sz="2800" dirty="0" smtClean="0"/>
              <a:t>постройте сложное высказывание из двух простых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31776"/>
          </a:xfrm>
        </p:spPr>
        <p:txBody>
          <a:bodyPr/>
          <a:lstStyle/>
          <a:p>
            <a:r>
              <a:rPr lang="ru-RU" dirty="0" smtClean="0"/>
              <a:t>Все ученики изучают литературу. Все ученики изучают математику.</a:t>
            </a:r>
          </a:p>
        </p:txBody>
      </p:sp>
      <p:sp>
        <p:nvSpPr>
          <p:cNvPr id="8" name="Штриховая стрелка вправо 7"/>
          <p:cNvSpPr/>
          <p:nvPr/>
        </p:nvSpPr>
        <p:spPr bwMode="auto">
          <a:xfrm rot="5400000">
            <a:off x="3890688" y="2387651"/>
            <a:ext cx="1218607" cy="3024336"/>
          </a:xfrm>
          <a:prstGeom prst="stripedRightArrow">
            <a:avLst>
              <a:gd name="adj1" fmla="val 78795"/>
              <a:gd name="adj2" fmla="val 6521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899592" y="4797152"/>
            <a:ext cx="7661275" cy="1231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dirty="0" smtClean="0"/>
              <a:t>Все ученики изучают литературу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/>
              <a:t> математику.</a:t>
            </a:r>
          </a:p>
        </p:txBody>
      </p:sp>
    </p:spTree>
    <p:extLst>
      <p:ext uri="{BB962C8B-B14F-4D97-AF65-F5344CB8AC3E}">
        <p14:creationId xmlns:p14="http://schemas.microsoft.com/office/powerpoint/2010/main" xmlns="" val="2731852810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158037" cy="1412875"/>
          </a:xfrm>
        </p:spPr>
        <p:txBody>
          <a:bodyPr/>
          <a:lstStyle/>
          <a:p>
            <a:r>
              <a:rPr lang="ru-RU" sz="3200" b="1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</a:t>
            </a:r>
            <a:r>
              <a:rPr lang="ru-RU" sz="3200" b="1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ru-RU" sz="2800" dirty="0" smtClean="0"/>
              <a:t>постройте сложное высказывание из двух простых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31776"/>
          </a:xfrm>
        </p:spPr>
        <p:txBody>
          <a:bodyPr/>
          <a:lstStyle/>
          <a:p>
            <a:r>
              <a:rPr lang="ru-RU" dirty="0" smtClean="0"/>
              <a:t>Марина старше Светы. Оля старше Светы.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3188101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158037" cy="1412875"/>
          </a:xfrm>
        </p:spPr>
        <p:txBody>
          <a:bodyPr/>
          <a:lstStyle/>
          <a:p>
            <a:r>
              <a:rPr lang="ru-RU" sz="3200" b="1" spc="-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</a:t>
            </a:r>
            <a:r>
              <a:rPr lang="ru-RU" sz="3200" b="1" spc="-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3200" smtClean="0"/>
              <a:t>:</a:t>
            </a:r>
            <a:r>
              <a:rPr lang="ru-RU" sz="3200" dirty="0" smtClean="0"/>
              <a:t> </a:t>
            </a:r>
            <a:r>
              <a:rPr lang="ru-RU" sz="2800" dirty="0" smtClean="0"/>
              <a:t>постройте сложное высказывание из двух простых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31776"/>
          </a:xfrm>
        </p:spPr>
        <p:txBody>
          <a:bodyPr/>
          <a:lstStyle/>
          <a:p>
            <a:r>
              <a:rPr lang="ru-RU" dirty="0" smtClean="0"/>
              <a:t>Одна половина класса изучает английский язык. Вторая половина класса изучает немецкий язык.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04862"/>
            <a:ext cx="31884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cap="none" spc="-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404901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158037" cy="1412875"/>
          </a:xfrm>
        </p:spPr>
        <p:txBody>
          <a:bodyPr/>
          <a:lstStyle/>
          <a:p>
            <a:r>
              <a:rPr lang="ru-RU" sz="3200" dirty="0" smtClean="0"/>
              <a:t>Задание 2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ru-RU" sz="2800" dirty="0" smtClean="0"/>
              <a:t>постройте сложное высказывание из двух простых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31776"/>
          </a:xfrm>
        </p:spPr>
        <p:txBody>
          <a:bodyPr/>
          <a:lstStyle/>
          <a:p>
            <a:r>
              <a:rPr lang="ru-RU" dirty="0" smtClean="0"/>
              <a:t>Часть туристов любят чай. Остальные туристы любят кофе.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407" y="406405"/>
            <a:ext cx="31884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2</a:t>
            </a:r>
            <a:endParaRPr lang="ru-RU" sz="3600" b="1" cap="none" spc="-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63436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58037" cy="1584176"/>
          </a:xfrm>
        </p:spPr>
        <p:txBody>
          <a:bodyPr/>
          <a:lstStyle/>
          <a:p>
            <a:r>
              <a:rPr lang="ru-RU" sz="3200" dirty="0" smtClean="0"/>
              <a:t>Задание 3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ru-RU" sz="2800" dirty="0" smtClean="0"/>
              <a:t>составьте сложное высказывание из простых и определите истинность сложных высказываний.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661275" cy="1735832"/>
          </a:xfrm>
        </p:spPr>
        <p:txBody>
          <a:bodyPr/>
          <a:lstStyle/>
          <a:p>
            <a:r>
              <a:rPr lang="ru-RU" dirty="0" smtClean="0"/>
              <a:t>Приставка есть часть слова.</a:t>
            </a:r>
          </a:p>
          <a:p>
            <a:r>
              <a:rPr lang="ru-RU" dirty="0" smtClean="0"/>
              <a:t>Приставка пишется раздельно со словом.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407" y="332656"/>
            <a:ext cx="31884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Задание 3</a:t>
            </a:r>
            <a:endParaRPr lang="ru-RU" sz="3600" b="1" cap="none" spc="-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1901289"/>
            <a:ext cx="6270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14412" y="2996952"/>
            <a:ext cx="6158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08396" y="3827948"/>
            <a:ext cx="3830637" cy="255337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Приставка есть часть слова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 smtClean="0"/>
              <a:t>она пишется раздельно со словом.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4716016" y="3827947"/>
            <a:ext cx="4176464" cy="255337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Приставка есть часть слова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dirty="0" smtClean="0"/>
              <a:t>она пишется раздельно со словом.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42810" y="5373216"/>
            <a:ext cx="154927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45976" y="5554243"/>
            <a:ext cx="6158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36001" y="5550328"/>
            <a:ext cx="6270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118449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9" grpId="1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775" y="188913"/>
            <a:ext cx="8763000" cy="1143000"/>
          </a:xfrm>
        </p:spPr>
        <p:txBody>
          <a:bodyPr/>
          <a:lstStyle/>
          <a:p>
            <a:pPr algn="r" eaLnBrk="1" hangingPunct="1"/>
            <a:r>
              <a:rPr lang="ru-RU" smtClean="0"/>
              <a:t>Логика высказываний.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775"/>
            <a:ext cx="8159824" cy="44672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Истинность или ложность сложных высказываний определяется истинностью или ложностью простых.</a:t>
            </a:r>
          </a:p>
          <a:p>
            <a:pPr eaLnBrk="1" hangingPunct="1"/>
            <a:r>
              <a:rPr lang="ru-RU" sz="2800" b="1" i="1" dirty="0" smtClean="0"/>
              <a:t>Сложное высказывание</a:t>
            </a:r>
            <a:r>
              <a:rPr lang="ru-RU" sz="2800" dirty="0" smtClean="0"/>
              <a:t> состоит из простых высказываний и</a:t>
            </a:r>
            <a:r>
              <a:rPr lang="ru-RU" sz="2800" b="1" i="1" dirty="0" smtClean="0"/>
              <a:t> связок, </a:t>
            </a:r>
            <a:r>
              <a:rPr lang="ru-RU" sz="2800" dirty="0" smtClean="0"/>
              <a:t>которые логически их соединяют.</a:t>
            </a:r>
          </a:p>
          <a:p>
            <a:pPr eaLnBrk="1" hangingPunct="1"/>
            <a:r>
              <a:rPr lang="ru-RU" sz="2800" dirty="0" smtClean="0"/>
              <a:t>Логические связки называются </a:t>
            </a:r>
            <a:r>
              <a:rPr lang="ru-RU" sz="2800" b="1" i="1" dirty="0" smtClean="0"/>
              <a:t>логические операции.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898295931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Логические операции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76250"/>
            <a:ext cx="6337300" cy="1008063"/>
          </a:xfrm>
        </p:spPr>
        <p:txBody>
          <a:bodyPr/>
          <a:lstStyle/>
          <a:p>
            <a:pPr algn="ctr" eaLnBrk="1" hangingPunct="1"/>
            <a:r>
              <a:rPr lang="ru-RU" smtClean="0"/>
              <a:t>Логическое умножение (конъюнкция)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3238"/>
            <a:ext cx="4608512" cy="3816350"/>
          </a:xfrm>
        </p:spPr>
        <p:txBody>
          <a:bodyPr/>
          <a:lstStyle/>
          <a:p>
            <a:pPr marL="0" indent="282575" eaLnBrk="1" hangingPunct="1">
              <a:buFont typeface="Wingdings" pitchFamily="2" charset="2"/>
              <a:buNone/>
            </a:pPr>
            <a:r>
              <a:rPr lang="ru-RU" smtClean="0"/>
              <a:t>Конъюнкция двух высказываний – это операция, ставящая в соответствие двум простым высказываниям А и В новое высказывание А </a:t>
            </a:r>
            <a:r>
              <a:rPr lang="ru-RU" smtClean="0">
                <a:sym typeface="Symbol" pitchFamily="18" charset="2"/>
              </a:rPr>
              <a:t> </a:t>
            </a:r>
            <a:r>
              <a:rPr lang="ru-RU" smtClean="0"/>
              <a:t>В</a:t>
            </a:r>
          </a:p>
          <a:p>
            <a:pPr marL="0" indent="282575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84313"/>
            <a:ext cx="3863975" cy="57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Таблица истинности</a:t>
            </a:r>
          </a:p>
        </p:txBody>
      </p:sp>
      <p:sp>
        <p:nvSpPr>
          <p:cNvPr id="9221" name="Text Box 20"/>
          <p:cNvSpPr txBox="1">
            <a:spLocks noChangeArrowheads="1"/>
          </p:cNvSpPr>
          <p:nvPr/>
        </p:nvSpPr>
        <p:spPr bwMode="auto">
          <a:xfrm>
            <a:off x="685800" y="480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graphicFrame>
        <p:nvGraphicFramePr>
          <p:cNvPr id="41056" name="Group 96"/>
          <p:cNvGraphicFramePr>
            <a:graphicFrameLocks noGrp="1"/>
          </p:cNvGraphicFramePr>
          <p:nvPr/>
        </p:nvGraphicFramePr>
        <p:xfrm>
          <a:off x="5219700" y="2060575"/>
          <a:ext cx="3211513" cy="3103564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1230313"/>
              </a:tblGrid>
              <a:tr h="1030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8" name="Text Box 85"/>
          <p:cNvSpPr txBox="1">
            <a:spLocks noChangeArrowheads="1"/>
          </p:cNvSpPr>
          <p:nvPr/>
        </p:nvSpPr>
        <p:spPr bwMode="auto">
          <a:xfrm>
            <a:off x="609600" y="57150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sp>
        <p:nvSpPr>
          <p:cNvPr id="41046" name="Text Box 86"/>
          <p:cNvSpPr txBox="1">
            <a:spLocks noChangeArrowheads="1"/>
          </p:cNvSpPr>
          <p:nvPr/>
        </p:nvSpPr>
        <p:spPr bwMode="auto">
          <a:xfrm>
            <a:off x="533400" y="5484813"/>
            <a:ext cx="7924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ru-RU" sz="2800" i="1">
                <a:latin typeface="Times New Roman" pitchFamily="18" charset="0"/>
              </a:rPr>
              <a:t>Конъюнкция двух высказываний истинна тогда и только тогда, когда истинны только оба высказывания и ложна во всех других случаях</a:t>
            </a:r>
          </a:p>
        </p:txBody>
      </p:sp>
      <p:sp>
        <p:nvSpPr>
          <p:cNvPr id="41047" name="Text Box 87"/>
          <p:cNvSpPr txBox="1">
            <a:spLocks noChangeArrowheads="1"/>
          </p:cNvSpPr>
          <p:nvPr/>
        </p:nvSpPr>
        <p:spPr bwMode="auto">
          <a:xfrm>
            <a:off x="4427538" y="5157788"/>
            <a:ext cx="449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400"/>
              <a:t>А </a:t>
            </a:r>
            <a:r>
              <a:rPr lang="ru-RU" sz="2400">
                <a:sym typeface="Symbol" pitchFamily="18" charset="2"/>
              </a:rPr>
              <a:t> </a:t>
            </a:r>
            <a:r>
              <a:rPr lang="ru-RU" sz="2400"/>
              <a:t>В </a:t>
            </a:r>
            <a:r>
              <a:rPr kumimoji="1" lang="ru-RU" sz="2800">
                <a:latin typeface="Times New Roman" pitchFamily="18" charset="0"/>
              </a:rPr>
              <a:t>читается «А и В»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73670" y="5673174"/>
            <a:ext cx="8168060" cy="114020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Приставка есть часть слова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 smtClean="0"/>
              <a:t>она пишется раздельно со словом.</a:t>
            </a:r>
          </a:p>
        </p:txBody>
      </p:sp>
    </p:spTree>
  </p:cSld>
  <p:clrMapOvr>
    <a:masterClrMapping/>
  </p:clrMapOvr>
  <p:transition spd="slow">
    <p:pull dir="r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6" grpId="0" build="p" autoUpdateAnimBg="0"/>
      <p:bldP spid="41047" grpId="0" autoUpdateAnimBg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обозначает</a:t>
            </a:r>
            <a:r>
              <a:rPr lang="ru-RU" dirty="0" smtClean="0"/>
              <a:t> совокупность правил, которым подчиняется процесс мышления или </a:t>
            </a:r>
            <a:r>
              <a:rPr lang="ru-RU" i="1" dirty="0" smtClean="0"/>
              <a:t>обозначает</a:t>
            </a:r>
            <a:r>
              <a:rPr lang="ru-RU" dirty="0" smtClean="0"/>
              <a:t> науку о правилах рассуждения и тех формах, в которых оно осуществляется. </a:t>
            </a:r>
          </a:p>
          <a:p>
            <a:r>
              <a:rPr lang="ru-RU" i="1" dirty="0" smtClean="0"/>
              <a:t>изучает</a:t>
            </a:r>
            <a:r>
              <a:rPr lang="ru-RU" dirty="0" smtClean="0"/>
              <a:t> абстрактное мышление как средство познания объективного мира, </a:t>
            </a:r>
            <a:r>
              <a:rPr lang="ru-RU" i="1" dirty="0" smtClean="0"/>
              <a:t>исследует</a:t>
            </a:r>
            <a:r>
              <a:rPr lang="ru-RU" dirty="0" smtClean="0"/>
              <a:t> формы и законы, в которых происходит отражение мира в процессе мышления.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9300543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33375"/>
            <a:ext cx="60960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Логическое сложение (дизъюнкция)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608513" cy="3529013"/>
          </a:xfrm>
        </p:spPr>
        <p:txBody>
          <a:bodyPr/>
          <a:lstStyle/>
          <a:p>
            <a:pPr marL="0" indent="282575" eaLnBrk="1" hangingPunct="1">
              <a:buFont typeface="Wingdings" pitchFamily="2" charset="2"/>
              <a:buNone/>
            </a:pPr>
            <a:r>
              <a:rPr lang="ru-RU" smtClean="0"/>
              <a:t>Дизъюнкция двух высказываний – это операция, ставящая в соответствие двум простым высказываниям А и В новое высказывание А </a:t>
            </a:r>
            <a:r>
              <a:rPr lang="ru-RU" smtClean="0">
                <a:cs typeface="Arial" charset="0"/>
              </a:rPr>
              <a:t>v</a:t>
            </a:r>
            <a:r>
              <a:rPr lang="ru-RU" smtClean="0">
                <a:sym typeface="Symbol" pitchFamily="18" charset="2"/>
              </a:rPr>
              <a:t> </a:t>
            </a:r>
            <a:r>
              <a:rPr lang="ru-RU" smtClean="0"/>
              <a:t>В</a:t>
            </a:r>
          </a:p>
          <a:p>
            <a:pPr marL="0" indent="282575" algn="just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557338"/>
            <a:ext cx="38862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Таблица истинности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5292725" y="2133600"/>
          <a:ext cx="3354388" cy="3103564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1373188"/>
              </a:tblGrid>
              <a:tr h="1030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09600" y="57150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396875" y="57229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ru-RU" sz="2800" i="1">
                <a:latin typeface="Times New Roman" pitchFamily="18" charset="0"/>
              </a:rPr>
              <a:t>Дизъюнкция ложна только тогда, когда ложны оба высказывания и истинна во всех других случаях.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5005388" y="5229225"/>
            <a:ext cx="4103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400"/>
              <a:t>А </a:t>
            </a:r>
            <a:r>
              <a:rPr lang="ru-RU" sz="2400">
                <a:cs typeface="Arial" charset="0"/>
              </a:rPr>
              <a:t>v</a:t>
            </a:r>
            <a:r>
              <a:rPr lang="ru-RU" sz="2400">
                <a:sym typeface="Symbol" pitchFamily="18" charset="2"/>
              </a:rPr>
              <a:t> </a:t>
            </a:r>
            <a:r>
              <a:rPr lang="ru-RU" sz="2400"/>
              <a:t>В </a:t>
            </a:r>
            <a:r>
              <a:rPr kumimoji="1" lang="ru-RU" sz="2800">
                <a:latin typeface="Times New Roman" pitchFamily="18" charset="0"/>
              </a:rPr>
              <a:t>читается «А или В»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73670" y="5673174"/>
            <a:ext cx="8168060" cy="114020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Приставка есть часть слова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dirty="0" smtClean="0"/>
              <a:t>она пишется раздельно со словом.</a:t>
            </a:r>
          </a:p>
        </p:txBody>
      </p:sp>
    </p:spTree>
  </p:cSld>
  <p:clrMapOvr>
    <a:masterClrMapping/>
  </p:clrMapOvr>
  <p:transition spd="slow">
    <p:pull dir="r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5" grpId="0" build="p" autoUpdateAnimBg="0"/>
      <p:bldP spid="44066" grpId="0" autoUpdateAnimBg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>
          <a:xfrm>
            <a:off x="2484438" y="260350"/>
            <a:ext cx="60960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Логическое отрицание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700213"/>
            <a:ext cx="5256213" cy="3960812"/>
          </a:xfrm>
        </p:spPr>
        <p:txBody>
          <a:bodyPr/>
          <a:lstStyle/>
          <a:p>
            <a:pPr marL="0" indent="282575" eaLnBrk="1" hangingPunct="1">
              <a:buFont typeface="Wingdings" pitchFamily="2" charset="2"/>
              <a:buNone/>
            </a:pPr>
            <a:r>
              <a:rPr lang="ru-RU" smtClean="0"/>
              <a:t>Каждому элементарному высказыванию А можно сопоставить высказывание, заключающееся в том, что высказывание А ложно. Такое утверждение является тоже либо истиной, ибо ложью.</a:t>
            </a:r>
          </a:p>
        </p:txBody>
      </p:sp>
      <p:sp>
        <p:nvSpPr>
          <p:cNvPr id="11268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05000"/>
            <a:ext cx="38862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Таблица истинности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8240" name="Group 48"/>
          <p:cNvGraphicFramePr>
            <a:graphicFrameLocks noGrp="1"/>
          </p:cNvGraphicFramePr>
          <p:nvPr/>
        </p:nvGraphicFramePr>
        <p:xfrm>
          <a:off x="5257800" y="2514600"/>
          <a:ext cx="2667000" cy="19050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А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4" name="Text Box 66"/>
          <p:cNvSpPr txBox="1">
            <a:spLocks noChangeArrowheads="1"/>
          </p:cNvSpPr>
          <p:nvPr/>
        </p:nvSpPr>
        <p:spPr bwMode="auto">
          <a:xfrm>
            <a:off x="685800" y="480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533400" y="5105400"/>
            <a:ext cx="86106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3" eaLnBrk="1" hangingPunct="1"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Пример</a:t>
            </a:r>
            <a:r>
              <a:rPr kumimoji="1" lang="en-US" sz="2400">
                <a:latin typeface="Times New Roman" pitchFamily="18" charset="0"/>
              </a:rPr>
              <a:t>:</a:t>
            </a:r>
            <a:endParaRPr kumimoji="1" lang="ru-RU" sz="2400">
              <a:latin typeface="Times New Roman" pitchFamily="18" charset="0"/>
            </a:endParaRPr>
          </a:p>
          <a:p>
            <a:pPr lvl="3" eaLnBrk="1" hangingPunct="1">
              <a:spcBef>
                <a:spcPct val="50000"/>
              </a:spcBef>
            </a:pPr>
            <a:r>
              <a:rPr kumimoji="1" lang="ru-RU" sz="2400">
                <a:latin typeface="Times New Roman" pitchFamily="18" charset="0"/>
              </a:rPr>
              <a:t>А</a:t>
            </a:r>
            <a:r>
              <a:rPr kumimoji="1" lang="ru-RU" sz="2400">
                <a:latin typeface="Times New Roman" pitchFamily="18" charset="0"/>
                <a:sym typeface="Symbol" pitchFamily="18" charset="2"/>
              </a:rPr>
              <a:t></a:t>
            </a:r>
            <a:r>
              <a:rPr kumimoji="1"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‹</a:t>
            </a:r>
            <a:r>
              <a:rPr kumimoji="1" lang="ru-RU" sz="2400">
                <a:latin typeface="Times New Roman" pitchFamily="18" charset="0"/>
                <a:sym typeface="Symbol" pitchFamily="18" charset="2"/>
              </a:rPr>
              <a:t>Число 5 является делителем числа 30</a:t>
            </a:r>
            <a:r>
              <a:rPr kumimoji="1"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›</a:t>
            </a:r>
            <a:endParaRPr kumimoji="1" lang="ru-RU" sz="2400">
              <a:latin typeface="Times New Roman" pitchFamily="18" charset="0"/>
              <a:sym typeface="Symbol" pitchFamily="18" charset="2"/>
            </a:endParaRPr>
          </a:p>
          <a:p>
            <a:pPr lvl="3" eaLnBrk="1" hangingPunct="1">
              <a:spcBef>
                <a:spcPct val="50000"/>
              </a:spcBef>
            </a:pPr>
            <a:r>
              <a:rPr lang="ru-RU" sz="2800">
                <a:sym typeface="Symbol" pitchFamily="18" charset="2"/>
              </a:rPr>
              <a:t>А</a:t>
            </a:r>
            <a:r>
              <a:rPr kumimoji="1" lang="ru-RU" sz="2400">
                <a:latin typeface="Times New Roman" pitchFamily="18" charset="0"/>
              </a:rPr>
              <a:t> </a:t>
            </a:r>
            <a:r>
              <a:rPr kumimoji="1" lang="ru-RU" sz="2400">
                <a:latin typeface="Times New Roman" pitchFamily="18" charset="0"/>
                <a:sym typeface="Symbol" pitchFamily="18" charset="2"/>
              </a:rPr>
              <a:t></a:t>
            </a:r>
            <a:r>
              <a:rPr kumimoji="1"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‹</a:t>
            </a:r>
            <a:r>
              <a:rPr kumimoji="1" lang="ru-RU" sz="2400">
                <a:latin typeface="Times New Roman" pitchFamily="18" charset="0"/>
                <a:sym typeface="Symbol" pitchFamily="18" charset="2"/>
              </a:rPr>
              <a:t>Число 5 не является делителем числа 30</a:t>
            </a:r>
            <a:r>
              <a:rPr kumimoji="1"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›</a:t>
            </a:r>
            <a:endParaRPr kumimoji="1" lang="ru-RU" sz="2400">
              <a:latin typeface="Times New Roman" pitchFamily="18" charset="0"/>
              <a:sym typeface="Symbol" pitchFamily="18" charset="2"/>
            </a:endParaRPr>
          </a:p>
          <a:p>
            <a:pPr lvl="3" eaLnBrk="1" hangingPunct="1">
              <a:spcBef>
                <a:spcPct val="50000"/>
              </a:spcBef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5181600" y="44958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ym typeface="Symbol" pitchFamily="18" charset="2"/>
              </a:rPr>
              <a:t> А </a:t>
            </a:r>
            <a:r>
              <a:rPr kumimoji="1" lang="ru-RU" sz="2800">
                <a:latin typeface="Times New Roman" pitchFamily="18" charset="0"/>
              </a:rPr>
              <a:t>читается «не 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60350"/>
            <a:ext cx="60960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Импликация (следствие)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133600"/>
            <a:ext cx="4103687" cy="23050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282575" eaLnBrk="1" hangingPunct="1">
              <a:buFont typeface="Wingdings" pitchFamily="2" charset="2"/>
              <a:buNone/>
            </a:pPr>
            <a:r>
              <a:rPr lang="ru-RU" smtClean="0"/>
              <a:t>Если …, то …</a:t>
            </a:r>
          </a:p>
          <a:p>
            <a:pPr marL="0" indent="282575" eaLnBrk="1" hangingPunct="1">
              <a:buFont typeface="Wingdings" pitchFamily="2" charset="2"/>
              <a:buNone/>
            </a:pPr>
            <a:r>
              <a:rPr lang="ru-RU" smtClean="0"/>
              <a:t>Когда …, тогда …</a:t>
            </a:r>
          </a:p>
          <a:p>
            <a:pPr marL="0" indent="282575" eaLnBrk="1" hangingPunct="1">
              <a:buFont typeface="Wingdings" pitchFamily="2" charset="2"/>
              <a:buNone/>
            </a:pPr>
            <a:r>
              <a:rPr lang="ru-RU" smtClean="0"/>
              <a:t>Коль скоро …, то …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57338"/>
            <a:ext cx="38862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Таблица истинности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2293" name="Text Box 20"/>
          <p:cNvSpPr txBox="1">
            <a:spLocks noChangeArrowheads="1"/>
          </p:cNvSpPr>
          <p:nvPr/>
        </p:nvSpPr>
        <p:spPr bwMode="auto">
          <a:xfrm>
            <a:off x="685800" y="480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graphicFrame>
        <p:nvGraphicFramePr>
          <p:cNvPr id="136242" name="Group 50"/>
          <p:cNvGraphicFramePr>
            <a:graphicFrameLocks noGrp="1"/>
          </p:cNvGraphicFramePr>
          <p:nvPr/>
        </p:nvGraphicFramePr>
        <p:xfrm>
          <a:off x="5292725" y="2205038"/>
          <a:ext cx="3354388" cy="3103563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1373188"/>
              </a:tblGrid>
              <a:tr h="103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0" name="Text Box 51"/>
          <p:cNvSpPr txBox="1">
            <a:spLocks noChangeArrowheads="1"/>
          </p:cNvSpPr>
          <p:nvPr/>
        </p:nvSpPr>
        <p:spPr bwMode="auto">
          <a:xfrm>
            <a:off x="395288" y="5445125"/>
            <a:ext cx="87487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/>
              <a:t>Если выглянет солнце, то станет тепло.</a:t>
            </a:r>
          </a:p>
          <a:p>
            <a:pPr algn="ctr">
              <a:spcBef>
                <a:spcPct val="50000"/>
              </a:spcBef>
            </a:pPr>
            <a:r>
              <a:rPr lang="ru-RU" sz="3200"/>
              <a:t>А </a:t>
            </a:r>
            <a:r>
              <a:rPr lang="ru-RU" sz="3200">
                <a:cs typeface="Arial" charset="0"/>
                <a:sym typeface="Symbol" pitchFamily="18" charset="2"/>
              </a:rPr>
              <a:t> 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60350"/>
            <a:ext cx="60960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Эквивалентность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060575"/>
            <a:ext cx="4572000" cy="15843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600" b="1" smtClean="0"/>
              <a:t>Если и только если …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600" b="1" smtClean="0"/>
              <a:t>Тогда и только тогда, когда …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57338"/>
            <a:ext cx="38862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Таблица истинности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ru-RU" sz="2800">
              <a:latin typeface="Times New Roman" pitchFamily="18" charset="0"/>
            </a:endParaRPr>
          </a:p>
        </p:txBody>
      </p:sp>
      <p:graphicFrame>
        <p:nvGraphicFramePr>
          <p:cNvPr id="138246" name="Group 6"/>
          <p:cNvGraphicFramePr>
            <a:graphicFrameLocks noGrp="1"/>
          </p:cNvGraphicFramePr>
          <p:nvPr/>
        </p:nvGraphicFramePr>
        <p:xfrm>
          <a:off x="5292725" y="2205038"/>
          <a:ext cx="3354388" cy="3103563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1373188"/>
              </a:tblGrid>
              <a:tr h="1030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≡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20700" y="4005263"/>
            <a:ext cx="4556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/>
              <a:t>Людоед голоден тогда и только тогда, когда он давно не ел.</a:t>
            </a:r>
          </a:p>
          <a:p>
            <a:pPr algn="ctr"/>
            <a:r>
              <a:rPr lang="ru-RU" sz="2800"/>
              <a:t>А </a:t>
            </a:r>
            <a:r>
              <a:rPr lang="el-GR" sz="2800">
                <a:cs typeface="Arial" charset="0"/>
              </a:rPr>
              <a:t>≡</a:t>
            </a:r>
            <a:r>
              <a:rPr lang="ru-RU" sz="2800"/>
              <a:t> 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kern="1200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Задание 4</a:t>
            </a:r>
            <a:r>
              <a:rPr lang="ru-RU" dirty="0" smtClean="0"/>
              <a:t>. </a:t>
            </a:r>
            <a:r>
              <a:rPr lang="ru-RU" sz="2800" dirty="0" smtClean="0"/>
              <a:t>Определите истинность высказывания. Объясните свой выбор.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Суффикс есть часть слова, и он стоит после корня.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Две прямые на плоскости параллельны или пересекаются.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Если Маша – сестра Саши, то Саша – брат Маши.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Родственные слова имеют общую часть, и они сходны по смыслу.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Луна- планета или 2+3=5.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Тише едешь – дальше будешь.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Число делится на 2 без остатка только тогда, когда оно четное.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2365909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Приоритеты выполнения логических операций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mtClean="0"/>
              <a:t>Отрицание</a:t>
            </a:r>
          </a:p>
          <a:p>
            <a:pPr marL="609600" indent="-609600" eaLnBrk="1" hangingPunct="1"/>
            <a:r>
              <a:rPr lang="ru-RU" smtClean="0"/>
              <a:t>Конъюнкция</a:t>
            </a:r>
          </a:p>
          <a:p>
            <a:pPr marL="609600" indent="-609600" eaLnBrk="1" hangingPunct="1"/>
            <a:r>
              <a:rPr lang="ru-RU" smtClean="0"/>
              <a:t>Дизъюнкция</a:t>
            </a:r>
          </a:p>
          <a:p>
            <a:pPr marL="609600" indent="-609600" eaLnBrk="1" hangingPunct="1"/>
            <a:r>
              <a:rPr lang="ru-RU" smtClean="0"/>
              <a:t>Импликация</a:t>
            </a:r>
          </a:p>
          <a:p>
            <a:pPr marL="609600" indent="-609600" eaLnBrk="1" hangingPunct="1"/>
            <a:r>
              <a:rPr lang="ru-RU" smtClean="0"/>
              <a:t>Эквивалентность</a:t>
            </a:r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31863" y="503957"/>
            <a:ext cx="7158037" cy="1412875"/>
          </a:xfrm>
        </p:spPr>
        <p:txBody>
          <a:bodyPr/>
          <a:lstStyle/>
          <a:p>
            <a:r>
              <a:rPr lang="ru-RU" sz="3600" b="1" kern="1200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Задание </a:t>
            </a:r>
            <a:r>
              <a:rPr lang="ru-RU" sz="3600" b="1" kern="1200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5</a:t>
            </a:r>
            <a:r>
              <a:rPr lang="ru-RU" dirty="0" smtClean="0"/>
              <a:t>. </a:t>
            </a:r>
            <a:r>
              <a:rPr lang="ru-RU" sz="2800" dirty="0" smtClean="0"/>
              <a:t>Найти множество значений </a:t>
            </a:r>
            <a:r>
              <a:rPr lang="en-US" sz="3200" i="1" dirty="0" smtClean="0"/>
              <a:t>p</a:t>
            </a:r>
            <a:r>
              <a:rPr lang="ru-RU" sz="3200" i="1" dirty="0" smtClean="0"/>
              <a:t>,</a:t>
            </a:r>
            <a:r>
              <a:rPr lang="ru-RU" sz="2800" dirty="0" smtClean="0"/>
              <a:t> при которых результат будет истинным.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{p</a:t>
            </a:r>
            <a:r>
              <a:rPr lang="ru-RU" dirty="0" smtClean="0">
                <a:sym typeface="Symbol"/>
              </a:rPr>
              <a:t> делится на 5</a:t>
            </a:r>
            <a:r>
              <a:rPr lang="en-US" dirty="0" smtClean="0">
                <a:sym typeface="Symbol"/>
              </a:rPr>
              <a:t>}</a:t>
            </a: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{p</a:t>
            </a:r>
            <a:r>
              <a:rPr lang="ru-RU" dirty="0" smtClean="0">
                <a:sym typeface="Symbol"/>
              </a:rPr>
              <a:t> - нечетное число</a:t>
            </a:r>
            <a:r>
              <a:rPr lang="en-US" dirty="0" smtClean="0">
                <a:sym typeface="Symbol"/>
              </a:rPr>
              <a:t>}</a:t>
            </a: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A </a:t>
            </a:r>
            <a:r>
              <a:rPr lang="ru-RU" dirty="0" smtClean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B = </a:t>
            </a:r>
            <a:r>
              <a:rPr lang="ru-RU" i="1" dirty="0" smtClean="0">
                <a:sym typeface="Symbol"/>
              </a:rPr>
              <a:t>и</a:t>
            </a:r>
            <a:endParaRPr lang="ru-RU" i="1" dirty="0" smtClean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7449306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kern="1200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Задание </a:t>
            </a:r>
            <a:r>
              <a:rPr lang="ru-RU" sz="3600" b="1" kern="1200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5</a:t>
            </a:r>
            <a:r>
              <a:rPr lang="ru-RU" dirty="0" smtClean="0"/>
              <a:t>. </a:t>
            </a:r>
            <a:r>
              <a:rPr lang="ru-RU" sz="2800" dirty="0" smtClean="0"/>
              <a:t>Определите истинность высказывания. Объясните свой выбор.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5918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Летом Петя поедет в деревню и, если будет хорошая погода, то он пойдет на рыбалку.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4892377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Логика. Занятие 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2241456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 пропущенные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54414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Простые высказывания</a:t>
            </a:r>
            <a:r>
              <a:rPr lang="ru-RU" dirty="0" smtClean="0"/>
              <a:t> - … предложения, они не могут быть восклицательными или вопросительными.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Сложные высказывания</a:t>
            </a:r>
            <a:r>
              <a:rPr lang="ru-RU" dirty="0" smtClean="0"/>
              <a:t> состоят из простых и …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Конъюнкция</a:t>
            </a:r>
            <a:r>
              <a:rPr lang="ru-RU" dirty="0" smtClean="0"/>
              <a:t> двух простых высказываний … только тогда, когда … оба высказывания и … в остальных случаях.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… двух простых высказываний ложна, когда ложны оба, входящих в него простых высказывания и истинна  в остальных случаях.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Если…, то …. </a:t>
            </a:r>
            <a:r>
              <a:rPr lang="ru-RU" dirty="0" smtClean="0"/>
              <a:t>Назовите операцию.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</a:t>
            </a:r>
            <a:r>
              <a:rPr lang="en-US" b="1" dirty="0" smtClean="0">
                <a:sym typeface="Symbol"/>
              </a:rPr>
              <a:t> B</a:t>
            </a:r>
            <a:r>
              <a:rPr lang="ru-RU" b="1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Назовите операцию.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ym typeface="Symbol"/>
              </a:rPr>
              <a:t>Расскажите о приоритете логических операций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0746390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Основными формами абстрактного мышления являются: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08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ПОНЯТИЕ — форма мышления, в которой отражаются существенные признаки отдельного предмета или класса однородных предметов: </a:t>
            </a:r>
            <a:r>
              <a:rPr lang="ru-RU" sz="2000" i="1" dirty="0" smtClean="0"/>
              <a:t>портфель, трапеция, ураганный ветер</a:t>
            </a:r>
          </a:p>
          <a:p>
            <a:r>
              <a:rPr lang="ru-RU" sz="2000" dirty="0" smtClean="0"/>
              <a:t>СУЖДЕНИЕ — мысль, в которой что-либо утверждается или отрицается о предметах. Суждения являются повествовательными предложениями, истинными или ложными. Они могут быть простыми и сложными: </a:t>
            </a:r>
            <a:r>
              <a:rPr lang="ru-RU" sz="2000" i="1" dirty="0" smtClean="0"/>
              <a:t>Светит солнце.</a:t>
            </a:r>
            <a:r>
              <a:rPr lang="ru-RU" sz="2000" dirty="0" smtClean="0"/>
              <a:t> </a:t>
            </a:r>
            <a:r>
              <a:rPr lang="ru-RU" sz="2000" i="1" dirty="0" smtClean="0"/>
              <a:t>Весна наступила, и грачи прилетели. </a:t>
            </a:r>
          </a:p>
          <a:p>
            <a:r>
              <a:rPr lang="ru-RU" sz="2000" dirty="0" smtClean="0"/>
              <a:t>УМОЗАКЛЮЧЕНИЕ — прием мышления, посредством которого из исходного знания получается новое знание; из одного или нескольких истинных суждений, называемых посылками, мы по определенным правилам вывода получаем заключение. Есть несколько видов умозаключений. </a:t>
            </a:r>
            <a:r>
              <a:rPr lang="ru-RU" sz="2000" i="1" dirty="0" smtClean="0"/>
              <a:t>Все металлы — простые вещества. Литий — металл. Литий — простое вещество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4072611569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kern="1200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Повторение</a:t>
            </a:r>
            <a:r>
              <a:rPr lang="ru-RU" dirty="0" smtClean="0"/>
              <a:t>. </a:t>
            </a:r>
            <a:r>
              <a:rPr lang="ru-RU" sz="2800" dirty="0" smtClean="0"/>
              <a:t>Определите истинность высказывания. Объясните свой выбор.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11209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Число 17 нечетное и двузначное.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5*5=25 или 7*7=47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Неверно, что корова – хищное животное.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Если компьютер включен, то на нем можно работать.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Водительские права можно получить тогда и только тогда, когда тебе исполнилось 18 лет.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3221554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848872" cy="1656184"/>
          </a:xfrm>
        </p:spPr>
        <p:txBody>
          <a:bodyPr/>
          <a:lstStyle/>
          <a:p>
            <a:r>
              <a:rPr lang="ru-RU" sz="3600" b="1" kern="1200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Задание </a:t>
            </a:r>
            <a:r>
              <a:rPr lang="ru-RU" sz="3600" b="1" kern="1200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1</a:t>
            </a:r>
            <a:r>
              <a:rPr lang="ru-RU" dirty="0" smtClean="0"/>
              <a:t>. </a:t>
            </a:r>
            <a:r>
              <a:rPr lang="ru-RU" sz="2800" dirty="0" smtClean="0"/>
              <a:t>Составьте и запишите  истинные сложные высказывания из   простых с использованием логических операций. 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49325" y="2204864"/>
            <a:ext cx="7661275" cy="41044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Неверно, что 10</a:t>
            </a:r>
            <a:r>
              <a:rPr lang="en-US" sz="2800" dirty="0" smtClean="0"/>
              <a:t>&gt;Y</a:t>
            </a:r>
            <a:r>
              <a:rPr lang="en-US" sz="2800" dirty="0" smtClean="0">
                <a:sym typeface="Symbol"/>
              </a:rPr>
              <a:t>5 </a:t>
            </a:r>
            <a:r>
              <a:rPr lang="ru-RU" sz="2800" dirty="0" smtClean="0">
                <a:sym typeface="Symbol"/>
              </a:rPr>
              <a:t> и </a:t>
            </a:r>
            <a:r>
              <a:rPr lang="en-US" sz="2800" dirty="0" smtClean="0">
                <a:sym typeface="Symbol"/>
              </a:rPr>
              <a:t>Z&lt;0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Z </a:t>
            </a:r>
            <a:r>
              <a:rPr lang="ru-RU" sz="2800" dirty="0" smtClean="0">
                <a:sym typeface="Symbol"/>
              </a:rPr>
              <a:t>является </a:t>
            </a:r>
            <a:r>
              <a:rPr lang="en-US" sz="2800" dirty="0" smtClean="0">
                <a:sym typeface="Symbol"/>
              </a:rPr>
              <a:t>min(Z,Y</a:t>
            </a:r>
            <a:r>
              <a:rPr lang="ru-RU" sz="2800" dirty="0" smtClean="0">
                <a:sym typeface="Symbo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ym typeface="Symbol"/>
              </a:rPr>
              <a:t>А является </a:t>
            </a:r>
            <a:r>
              <a:rPr lang="en-US" sz="2800" dirty="0" smtClean="0">
                <a:sym typeface="Symbol"/>
              </a:rPr>
              <a:t>max(A,B,C)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ym typeface="Symbol"/>
              </a:rPr>
              <a:t>Любое из чисел </a:t>
            </a:r>
            <a:r>
              <a:rPr lang="en-US" sz="2800" dirty="0" smtClean="0">
                <a:sym typeface="Symbol"/>
              </a:rPr>
              <a:t>X,Y,Z</a:t>
            </a:r>
            <a:r>
              <a:rPr lang="ru-RU" sz="2800" dirty="0" smtClean="0">
                <a:sym typeface="Symbol"/>
              </a:rPr>
              <a:t> положительно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ym typeface="Symbol"/>
              </a:rPr>
              <a:t>Хотя бы одно из чисел </a:t>
            </a:r>
            <a:r>
              <a:rPr lang="en-US" sz="2800" dirty="0" smtClean="0">
                <a:sym typeface="Symbol"/>
              </a:rPr>
              <a:t>K,L,M </a:t>
            </a:r>
            <a:r>
              <a:rPr lang="ru-RU" sz="2800" dirty="0" smtClean="0">
                <a:sym typeface="Symbol"/>
              </a:rPr>
              <a:t>не отрицательно.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ym typeface="Symbol"/>
              </a:rPr>
              <a:t>Все числа </a:t>
            </a:r>
            <a:r>
              <a:rPr lang="en-US" sz="2800" dirty="0" smtClean="0">
                <a:sym typeface="Symbol"/>
              </a:rPr>
              <a:t>X,Y, Z</a:t>
            </a:r>
            <a:r>
              <a:rPr lang="ru-RU" sz="2800" dirty="0" smtClean="0">
                <a:sym typeface="Symbol"/>
              </a:rPr>
              <a:t>равны 12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ym typeface="Symbol"/>
              </a:rPr>
              <a:t>Если Х делится на 9, то Х делится и на 3.</a:t>
            </a:r>
            <a:endParaRPr lang="en-US" sz="2800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08283454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984776" cy="1008112"/>
          </a:xfrm>
        </p:spPr>
        <p:txBody>
          <a:bodyPr/>
          <a:lstStyle/>
          <a:p>
            <a:r>
              <a:rPr lang="ru-RU" sz="3600" b="1" kern="1200" spc="-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Задание </a:t>
            </a:r>
            <a:r>
              <a:rPr lang="ru-RU" sz="3600" b="1" kern="1200" spc="-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+mn-ea"/>
                <a:cs typeface="+mn-cs"/>
              </a:rPr>
              <a:t>2</a:t>
            </a:r>
            <a:r>
              <a:rPr lang="ru-RU" dirty="0" smtClean="0"/>
              <a:t>. </a:t>
            </a:r>
            <a:r>
              <a:rPr lang="ru-RU" sz="2800" dirty="0" smtClean="0"/>
              <a:t>Найдите значения логических выражений.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4348" y="1857364"/>
            <a:ext cx="7661275" cy="41044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 = (0 </a:t>
            </a:r>
            <a:r>
              <a:rPr lang="en-US" dirty="0" smtClean="0">
                <a:sym typeface="Symbol"/>
              </a:rPr>
              <a:t> 0)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(1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 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 = </a:t>
            </a:r>
            <a:r>
              <a:rPr lang="en-US" dirty="0">
                <a:sym typeface="Symbol"/>
              </a:rPr>
              <a:t>(1  1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(1  </a:t>
            </a:r>
            <a:r>
              <a:rPr lang="en-US" dirty="0" smtClean="0">
                <a:sym typeface="Symbol"/>
              </a:rPr>
              <a:t>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 </a:t>
            </a:r>
            <a:r>
              <a:rPr lang="en-US" dirty="0">
                <a:sym typeface="Symbol"/>
              </a:rPr>
              <a:t>= (1 </a:t>
            </a:r>
            <a:r>
              <a:rPr lang="en-US" dirty="0" smtClean="0">
                <a:sym typeface="Symbol"/>
              </a:rPr>
              <a:t> </a:t>
            </a:r>
            <a:r>
              <a:rPr lang="en-US" dirty="0">
                <a:sym typeface="Symbol"/>
              </a:rPr>
              <a:t>1) 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ym typeface="Symbol"/>
              </a:rPr>
              <a:t>1 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 = 1  (1  1) </a:t>
            </a:r>
            <a:r>
              <a:rPr lang="en-US" dirty="0">
                <a:sym typeface="Symbol"/>
              </a:rPr>
              <a:t> </a:t>
            </a:r>
            <a:r>
              <a:rPr lang="en-US" dirty="0" smtClean="0">
                <a:sym typeface="Symbol"/>
              </a:rPr>
              <a:t>( 0  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 = (</a:t>
            </a:r>
            <a:r>
              <a:rPr lang="en-US" dirty="0">
                <a:sym typeface="Symbol"/>
              </a:rPr>
              <a:t>1 </a:t>
            </a:r>
            <a:r>
              <a:rPr lang="en-US" dirty="0" smtClean="0">
                <a:sym typeface="Symbol"/>
              </a:rPr>
              <a:t> 1)  (</a:t>
            </a:r>
            <a:r>
              <a:rPr lang="en-US" dirty="0">
                <a:sym typeface="Symbol"/>
              </a:rPr>
              <a:t>1  </a:t>
            </a:r>
            <a:r>
              <a:rPr lang="en-US" dirty="0" smtClean="0">
                <a:sym typeface="Symbol"/>
              </a:rPr>
              <a:t>0)</a:t>
            </a:r>
            <a:endParaRPr lang="en-US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ym typeface="Symbol"/>
            </a:endParaRPr>
          </a:p>
          <a:p>
            <a:pPr marL="514350" indent="-514350">
              <a:buNone/>
            </a:pPr>
            <a:endParaRPr lang="en-US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388" y="1643050"/>
            <a:ext cx="2143140" cy="95410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1 - истина</a:t>
            </a:r>
          </a:p>
          <a:p>
            <a:r>
              <a:rPr lang="ru-RU" sz="2800" dirty="0" smtClean="0"/>
              <a:t>0 - ложь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68916778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Сайт Дистанционное обучение </a:t>
            </a:r>
            <a:r>
              <a:rPr lang="en-US" dirty="0" smtClean="0"/>
              <a:t>Thlicey.ru</a:t>
            </a:r>
          </a:p>
          <a:p>
            <a:r>
              <a:rPr lang="ru-RU" dirty="0" smtClean="0"/>
              <a:t>Курс: Основы логики</a:t>
            </a:r>
          </a:p>
          <a:p>
            <a:r>
              <a:rPr lang="ru-RU" dirty="0" smtClean="0"/>
              <a:t>Домашнее задание №1</a:t>
            </a:r>
            <a:endParaRPr lang="ru-RU" dirty="0"/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5286412" cy="52864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Составить тестирующую программу на языке программирования Паскаль, которая реализует проверку знания логических операций (4 вопроса). </a:t>
            </a:r>
          </a:p>
          <a:p>
            <a:pPr>
              <a:buNone/>
            </a:pPr>
            <a:r>
              <a:rPr lang="ru-RU" dirty="0" smtClean="0"/>
              <a:t>Программа выводит случайным образом два значения логических переменных А и В (1, 0), запрашивает ответ и выводит сообщение о правильности ответа.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86446" y="1357298"/>
            <a:ext cx="2887400" cy="49377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Вариант 1 – конъюнкция</a:t>
            </a:r>
          </a:p>
          <a:p>
            <a:r>
              <a:rPr lang="ru-RU" dirty="0" smtClean="0"/>
              <a:t>Вариант 2 – дизъюнкция</a:t>
            </a:r>
          </a:p>
          <a:p>
            <a:r>
              <a:rPr lang="ru-RU" dirty="0" smtClean="0"/>
              <a:t>Вариант3 – импликация</a:t>
            </a:r>
          </a:p>
          <a:p>
            <a:r>
              <a:rPr lang="ru-RU" dirty="0" smtClean="0"/>
              <a:t>Вариант 4 – </a:t>
            </a:r>
          </a:p>
          <a:p>
            <a:pPr>
              <a:buNone/>
            </a:pPr>
            <a:r>
              <a:rPr lang="ru-RU" dirty="0" err="1" smtClean="0"/>
              <a:t>эквиваленция</a:t>
            </a:r>
            <a:endParaRPr lang="ru-RU" dirty="0" smtClean="0"/>
          </a:p>
          <a:p>
            <a:r>
              <a:rPr lang="ru-RU" dirty="0" smtClean="0"/>
              <a:t>Доп. Задание - отрицание</a:t>
            </a:r>
            <a:endParaRPr lang="ru-RU" dirty="0"/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Алгоритм построения таблицы истинности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8015288" cy="51133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/>
              <a:t>Вычислить количество строк в таблице по формуле К = 2 </a:t>
            </a:r>
            <a:r>
              <a:rPr lang="en-US" sz="2800" baseline="30000" dirty="0" smtClean="0"/>
              <a:t>n</a:t>
            </a:r>
            <a:r>
              <a:rPr lang="ru-RU" sz="2800" dirty="0" smtClean="0"/>
              <a:t>, где </a:t>
            </a:r>
            <a:r>
              <a:rPr lang="en-US" sz="2800" dirty="0" smtClean="0"/>
              <a:t>n</a:t>
            </a:r>
            <a:r>
              <a:rPr lang="ru-RU" sz="2800" dirty="0" smtClean="0"/>
              <a:t> – количество переменных.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/>
              <a:t>Вычислить кол-во столбцов = кол-во переменных + кол-во операций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/>
              <a:t>Первые </a:t>
            </a:r>
            <a:r>
              <a:rPr lang="en-US" sz="2800" dirty="0" smtClean="0"/>
              <a:t>n </a:t>
            </a:r>
            <a:r>
              <a:rPr lang="ru-RU" sz="2800" dirty="0" smtClean="0"/>
              <a:t>столбцов заполнить всеми сочетаниями значений переменных.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/>
              <a:t>Вписать в заголовки столбцов операции согласно порядку выполнения (приоритету).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800" dirty="0" smtClean="0"/>
              <a:t>Заполнить столбцы.</a:t>
            </a:r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/>
              <a:t>Построить таблицу истинности         </a:t>
            </a:r>
            <a:r>
              <a:rPr lang="en-US" dirty="0" smtClean="0"/>
              <a:t>F</a:t>
            </a:r>
            <a:r>
              <a:rPr lang="ru-RU" dirty="0" smtClean="0"/>
              <a:t> = ( А </a:t>
            </a:r>
            <a:r>
              <a:rPr lang="el-GR" dirty="0" smtClean="0"/>
              <a:t>ᴧ</a:t>
            </a:r>
            <a:r>
              <a:rPr lang="ru-RU" dirty="0" smtClean="0"/>
              <a:t> ┐В)</a:t>
            </a:r>
            <a:r>
              <a:rPr lang="en-US" dirty="0" smtClean="0"/>
              <a:t> v</a:t>
            </a:r>
            <a:r>
              <a:rPr lang="ru-RU" dirty="0" smtClean="0"/>
              <a:t>  С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/>
              <a:t>Определить равносильность двух высказываний </a:t>
            </a:r>
            <a:r>
              <a:rPr lang="en-US" dirty="0" smtClean="0"/>
              <a:t>F</a:t>
            </a:r>
            <a:r>
              <a:rPr lang="ru-RU" baseline="-25000" dirty="0" smtClean="0"/>
              <a:t>1</a:t>
            </a:r>
            <a:r>
              <a:rPr lang="ru-RU" dirty="0" smtClean="0"/>
              <a:t> и </a:t>
            </a:r>
            <a:r>
              <a:rPr lang="en-US" dirty="0" smtClean="0"/>
              <a:t>F</a:t>
            </a:r>
            <a:r>
              <a:rPr lang="ru-RU" baseline="-25000" dirty="0" smtClean="0"/>
              <a:t>2</a:t>
            </a:r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en-US" dirty="0" smtClean="0"/>
              <a:t>F</a:t>
            </a:r>
            <a:r>
              <a:rPr lang="ru-RU" baseline="-25000" dirty="0" smtClean="0"/>
              <a:t>1</a:t>
            </a:r>
            <a:r>
              <a:rPr lang="ru-RU" dirty="0" smtClean="0"/>
              <a:t> = ┐ А </a:t>
            </a:r>
            <a:r>
              <a:rPr lang="el-GR" dirty="0" smtClean="0"/>
              <a:t>ᴧ</a:t>
            </a:r>
            <a:r>
              <a:rPr lang="ru-RU" dirty="0" smtClean="0"/>
              <a:t> ┐В </a:t>
            </a:r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en-US" dirty="0" smtClean="0"/>
              <a:t>F</a:t>
            </a:r>
            <a:r>
              <a:rPr lang="ru-RU" baseline="-25000" dirty="0" smtClean="0"/>
              <a:t>2 </a:t>
            </a:r>
            <a:r>
              <a:rPr lang="ru-RU" dirty="0" smtClean="0"/>
              <a:t>= ┐(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345363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Логические операции  </a:t>
            </a: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И, ИЛИ, НЕ</a:t>
            </a: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 табличном процессоре </a:t>
            </a: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Excel</a:t>
            </a:r>
            <a:endParaRPr lang="ru-RU" sz="32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Text Box 96"/>
          <p:cNvSpPr txBox="1">
            <a:spLocks noChangeArrowheads="1"/>
          </p:cNvSpPr>
          <p:nvPr/>
        </p:nvSpPr>
        <p:spPr bwMode="auto">
          <a:xfrm>
            <a:off x="323850" y="2003425"/>
            <a:ext cx="864076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400" b="1" dirty="0"/>
              <a:t>Конъюнкция </a:t>
            </a:r>
            <a:r>
              <a:rPr lang="ru-RU" sz="2400" dirty="0"/>
              <a:t>     =И(</a:t>
            </a:r>
            <a:r>
              <a:rPr lang="en-US" sz="2400" dirty="0"/>
              <a:t>&lt;</a:t>
            </a:r>
            <a:r>
              <a:rPr lang="ru-RU" sz="2400" dirty="0">
                <a:solidFill>
                  <a:srgbClr val="0066FF"/>
                </a:solidFill>
              </a:rPr>
              <a:t>выражение 1</a:t>
            </a:r>
            <a:r>
              <a:rPr lang="en-US" sz="2400" dirty="0"/>
              <a:t>&gt;</a:t>
            </a:r>
            <a:r>
              <a:rPr lang="ru-RU" sz="2400" dirty="0"/>
              <a:t>; </a:t>
            </a:r>
            <a:r>
              <a:rPr lang="en-US" sz="2400" dirty="0"/>
              <a:t>&lt;</a:t>
            </a:r>
            <a:r>
              <a:rPr lang="ru-RU" sz="2400" dirty="0">
                <a:solidFill>
                  <a:srgbClr val="009900"/>
                </a:solidFill>
              </a:rPr>
              <a:t>выражение 2</a:t>
            </a:r>
            <a:r>
              <a:rPr lang="en-US" sz="2400" dirty="0"/>
              <a:t>&gt;</a:t>
            </a:r>
            <a:r>
              <a:rPr lang="ru-RU" sz="2400" dirty="0"/>
              <a:t>)</a:t>
            </a:r>
          </a:p>
          <a:p>
            <a:pPr>
              <a:lnSpc>
                <a:spcPct val="150000"/>
              </a:lnSpc>
            </a:pPr>
            <a:r>
              <a:rPr lang="ru-RU" sz="2400" b="1" dirty="0"/>
              <a:t>Дизъюнкция</a:t>
            </a:r>
            <a:r>
              <a:rPr lang="ru-RU" sz="2400" dirty="0"/>
              <a:t>      =ИЛИ(</a:t>
            </a:r>
            <a:r>
              <a:rPr lang="en-US" sz="2400" dirty="0"/>
              <a:t>&lt;</a:t>
            </a:r>
            <a:r>
              <a:rPr lang="ru-RU" sz="2400" dirty="0">
                <a:solidFill>
                  <a:srgbClr val="0066FF"/>
                </a:solidFill>
              </a:rPr>
              <a:t>выражение 1</a:t>
            </a:r>
            <a:r>
              <a:rPr lang="en-US" sz="2400" dirty="0"/>
              <a:t>&gt;</a:t>
            </a:r>
            <a:r>
              <a:rPr lang="ru-RU" sz="2400" dirty="0"/>
              <a:t>; </a:t>
            </a:r>
            <a:r>
              <a:rPr lang="en-US" sz="2400" dirty="0"/>
              <a:t>&lt;</a:t>
            </a:r>
            <a:r>
              <a:rPr lang="ru-RU" sz="2400" dirty="0">
                <a:solidFill>
                  <a:srgbClr val="009900"/>
                </a:solidFill>
              </a:rPr>
              <a:t>выражение 2</a:t>
            </a:r>
            <a:r>
              <a:rPr lang="en-US" sz="2400" dirty="0"/>
              <a:t>&gt;</a:t>
            </a:r>
            <a:r>
              <a:rPr lang="ru-RU" sz="2400" dirty="0"/>
              <a:t>)</a:t>
            </a:r>
            <a:r>
              <a:rPr lang="en-US" sz="2400" dirty="0"/>
              <a:t> 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b="1" dirty="0"/>
              <a:t>Отрицание</a:t>
            </a:r>
            <a:r>
              <a:rPr lang="ru-RU" sz="2400" dirty="0"/>
              <a:t>         =НЕ(</a:t>
            </a:r>
            <a:r>
              <a:rPr lang="en-US" sz="2400" dirty="0"/>
              <a:t>&lt;</a:t>
            </a:r>
            <a:r>
              <a:rPr lang="ru-RU" sz="2400" dirty="0"/>
              <a:t>выражение</a:t>
            </a:r>
            <a:r>
              <a:rPr lang="en-US" sz="2400" dirty="0"/>
              <a:t>&gt;</a:t>
            </a:r>
            <a:r>
              <a:rPr lang="ru-RU" sz="2400" dirty="0"/>
              <a:t>)</a:t>
            </a:r>
            <a:r>
              <a:rPr lang="en-US" sz="2400" dirty="0"/>
              <a:t> </a:t>
            </a:r>
            <a:endParaRPr lang="ru-RU" sz="2400" dirty="0"/>
          </a:p>
          <a:p>
            <a:pPr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/>
              <a:t>Построить таблицу истинности для логической функции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</a:t>
            </a:r>
            <a:r>
              <a:rPr lang="en-US" dirty="0" smtClean="0"/>
              <a:t>F = A v (B v ┐B =&gt; ┐C)</a:t>
            </a:r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ru-RU" dirty="0" smtClean="0"/>
              <a:t>Докажите равносильность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ru-RU" dirty="0" smtClean="0"/>
              <a:t>(А → B) И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ru-RU" dirty="0" smtClean="0"/>
              <a:t>(A</a:t>
            </a:r>
            <a:r>
              <a:rPr lang="en-US" dirty="0" smtClean="0"/>
              <a:t> </a:t>
            </a:r>
            <a:r>
              <a:rPr lang="ru-RU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┐B)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 startAt="3"/>
              <a:defRPr/>
            </a:pPr>
            <a:r>
              <a:rPr lang="ru-RU" dirty="0" smtClean="0"/>
              <a:t>┐A v ┐B и А </a:t>
            </a:r>
            <a:r>
              <a:rPr lang="el-GR" dirty="0" smtClean="0"/>
              <a:t>ᴧ </a:t>
            </a:r>
            <a:r>
              <a:rPr lang="ru-RU" dirty="0" smtClean="0"/>
              <a:t>В - равносильны?</a:t>
            </a:r>
          </a:p>
          <a:p>
            <a:pPr marL="514350" indent="-514350" eaLnBrk="1" hangingPunct="1">
              <a:buFont typeface="+mj-lt"/>
              <a:buAutoNum type="arabicPeriod" startAt="3"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логики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688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ФОРМАЛЬНАЯ ЛОГИКА — наука о законах и формах правильного мышления.</a:t>
            </a:r>
          </a:p>
          <a:p>
            <a:endParaRPr lang="ru-RU" dirty="0" smtClean="0"/>
          </a:p>
          <a:p>
            <a:r>
              <a:rPr lang="ru-RU" dirty="0" smtClean="0"/>
              <a:t>Формальная логика связана с анализом наших обычных содержательных умозаключений, выражаемых разговорным языком. </a:t>
            </a:r>
          </a:p>
          <a:p>
            <a:endParaRPr lang="ru-RU" dirty="0" smtClean="0"/>
          </a:p>
          <a:p>
            <a:r>
              <a:rPr lang="ru-RU" dirty="0" smtClean="0"/>
              <a:t>МАТЕМАТИЧЕСКАЯ ЛОГИКА изучает логические связи и отношения, лежащие в основе дедуктивного (логического) вывода. (</a:t>
            </a:r>
            <a:r>
              <a:rPr lang="ru-RU" i="1" dirty="0" smtClean="0"/>
              <a:t>В книгах какого писателя хорошо рассказано о дедуктивном методе?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Математическая логика изучает только умозаключения со строго определенными объектами и суждениями, для которых можно однозначно решить, истинны они или ложны.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3210598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логики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700807"/>
            <a:ext cx="5976663" cy="47116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этап </a:t>
            </a:r>
            <a:r>
              <a:rPr lang="ru-RU" sz="2000" dirty="0" smtClean="0"/>
              <a:t>связан с работами ученого и философа </a:t>
            </a:r>
            <a:r>
              <a:rPr lang="ru-RU" sz="2000" i="1" dirty="0" smtClean="0"/>
              <a:t>Аристотеля</a:t>
            </a:r>
            <a:r>
              <a:rPr lang="ru-RU" sz="2000" dirty="0" smtClean="0"/>
              <a:t> (384— 322 гг. до н. э.). Он пытался найти ответ на вопрос "как мы рассуждаем", изучал "правила мышления". </a:t>
            </a:r>
          </a:p>
          <a:p>
            <a:pPr marL="0" indent="0">
              <a:buNone/>
            </a:pPr>
            <a:r>
              <a:rPr lang="ru-RU" sz="2000" i="1" dirty="0" smtClean="0"/>
              <a:t>Аристотель</a:t>
            </a:r>
            <a:r>
              <a:rPr lang="ru-RU" sz="2000" dirty="0" smtClean="0"/>
              <a:t> впервые дал систематическое изложение логики. Он подверг анализу человеческое мышление, его формы — понятие, суждение, умозаключение и рассмотрел мышление со стороны строения, структуры, то есть с формальной стороны. Так возникла </a:t>
            </a:r>
            <a:r>
              <a:rPr lang="ru-RU" sz="2000" i="1" dirty="0" smtClean="0"/>
              <a:t>формальная логика</a:t>
            </a:r>
            <a:r>
              <a:rPr lang="ru-RU" sz="2000" dirty="0" smtClean="0"/>
              <a:t>.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232248" cy="3016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8861235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логики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5976664" cy="2409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2-й этап </a:t>
            </a:r>
            <a:r>
              <a:rPr lang="ru-RU" sz="2000" dirty="0" smtClean="0"/>
              <a:t>— появление математической или символической логики. Основы ее заложил немецкий ученый и философ </a:t>
            </a:r>
            <a:r>
              <a:rPr lang="ru-RU" sz="2000" i="1" dirty="0" smtClean="0"/>
              <a:t>Готфрид Вильгельм Лейбниц </a:t>
            </a:r>
            <a:r>
              <a:rPr lang="ru-RU" sz="2000" dirty="0" smtClean="0"/>
              <a:t>(1646—1716). Он попытался построить первые логические исчисления, считал, что можно заменить простые рассуждения действиями со знаками и привел правила. 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6792"/>
            <a:ext cx="1905000" cy="240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4221088"/>
            <a:ext cx="5958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Англичанин </a:t>
            </a:r>
            <a:r>
              <a:rPr lang="ru-RU" sz="2000" i="1" dirty="0" smtClean="0"/>
              <a:t>Джордж Буль </a:t>
            </a:r>
            <a:r>
              <a:rPr lang="ru-RU" sz="2000" dirty="0" smtClean="0"/>
              <a:t>(1815— 1864) основоположник математической логики как самостоятельной дисциплины (булевой алгебры). В его работах логика обрела свой алфавит, свою орфографию и грамматику. </a:t>
            </a:r>
            <a:endParaRPr lang="ru-RU" sz="2000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85708"/>
            <a:ext cx="1654328" cy="2313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8861235"/>
      </p:ext>
    </p:extLst>
  </p:cSld>
  <p:clrMapOvr>
    <a:masterClrMapping/>
  </p:clrMapOvr>
  <p:transition spd="slow">
    <p:pull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Тема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1052513"/>
            <a:ext cx="4622800" cy="2176462"/>
          </a:xfrm>
        </p:spPr>
        <p:txBody>
          <a:bodyPr/>
          <a:lstStyle/>
          <a:p>
            <a:pPr eaLnBrk="1" hangingPunct="1"/>
            <a:r>
              <a:rPr lang="ru-RU" sz="6000" dirty="0" smtClean="0"/>
              <a:t>Логические основы компьютера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Введение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Информатика базируется на трех китах</a:t>
            </a:r>
            <a:r>
              <a:rPr lang="en-US" dirty="0" smtClean="0"/>
              <a:t>:</a:t>
            </a:r>
            <a:r>
              <a:rPr lang="ru-RU" dirty="0" smtClean="0"/>
              <a:t> математика, логика, физика.</a:t>
            </a:r>
          </a:p>
          <a:p>
            <a:pPr eaLnBrk="1" hangingPunct="1"/>
            <a:r>
              <a:rPr lang="ru-RU" dirty="0" smtClean="0"/>
              <a:t>Логика, а именно математическая логика – основа для действия многих физических элементов, работающих внутри ЭВМ.</a:t>
            </a:r>
          </a:p>
        </p:txBody>
      </p:sp>
    </p:spTree>
  </p:cSld>
  <p:clrMapOvr>
    <a:masterClrMapping/>
  </p:clrMapOvr>
  <p:transition spd="slow">
    <p:pull dir="r"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2820988" y="188913"/>
            <a:ext cx="5638800" cy="990600"/>
          </a:xfrm>
        </p:spPr>
        <p:txBody>
          <a:bodyPr/>
          <a:lstStyle/>
          <a:p>
            <a:pPr marL="914400" indent="-914400" algn="r" eaLnBrk="1" hangingPunct="1"/>
            <a:r>
              <a:rPr lang="ru-RU" dirty="0" smtClean="0"/>
              <a:t> Логика высказываний. 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00213"/>
            <a:ext cx="8610600" cy="4824412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Логика</a:t>
            </a:r>
            <a:r>
              <a:rPr lang="ru-RU" sz="2400" dirty="0" smtClean="0"/>
              <a:t>  - это наука, изучающая методы доказательств и опровержений.</a:t>
            </a:r>
          </a:p>
          <a:p>
            <a:pPr eaLnBrk="1" hangingPunct="1"/>
            <a:r>
              <a:rPr lang="ru-RU" sz="2400" dirty="0" smtClean="0"/>
              <a:t> Основными объектами логики являются – </a:t>
            </a:r>
            <a:r>
              <a:rPr lang="ru-RU" sz="2400" b="1" i="1" dirty="0" smtClean="0"/>
              <a:t>высказывания </a:t>
            </a:r>
            <a:r>
              <a:rPr lang="ru-RU" sz="2400" dirty="0" smtClean="0"/>
              <a:t>– повествовательные предложения, которые могут быть истинными или ложными.</a:t>
            </a:r>
          </a:p>
          <a:p>
            <a:pPr eaLnBrk="1" hangingPunct="1"/>
            <a:endParaRPr lang="ru-RU" sz="2400" b="1" i="1" dirty="0" smtClean="0"/>
          </a:p>
          <a:p>
            <a:pPr marL="1798638" eaLnBrk="1" hangingPunct="1">
              <a:buFont typeface="Wingdings" pitchFamily="2" charset="2"/>
              <a:buNone/>
            </a:pPr>
            <a:r>
              <a:rPr lang="ru-RU" sz="2400" b="1" i="1" dirty="0" smtClean="0"/>
              <a:t>Примеры простых высказываний</a:t>
            </a:r>
            <a:r>
              <a:rPr lang="en-US" sz="2400" b="1" i="1" dirty="0" smtClean="0"/>
              <a:t>:</a:t>
            </a:r>
            <a:endParaRPr lang="ru-RU" sz="2400" b="1" i="1" dirty="0" smtClean="0"/>
          </a:p>
          <a:p>
            <a:pPr marL="1798638" eaLnBrk="1" hangingPunct="1">
              <a:buFont typeface="Wingdings" pitchFamily="2" charset="2"/>
              <a:buNone/>
            </a:pPr>
            <a:r>
              <a:rPr lang="ru-RU" sz="2400" dirty="0" smtClean="0"/>
              <a:t> Сыктывкар – столица Коми республики.</a:t>
            </a:r>
          </a:p>
          <a:p>
            <a:pPr marL="1798638" eaLnBrk="1" hangingPunct="1">
              <a:buFont typeface="Wingdings" pitchFamily="2" charset="2"/>
              <a:buNone/>
            </a:pPr>
            <a:r>
              <a:rPr lang="ru-RU" sz="2400" dirty="0" smtClean="0"/>
              <a:t>  (высказывание истинно)</a:t>
            </a:r>
          </a:p>
          <a:p>
            <a:pPr marL="1798638" eaLnBrk="1" hangingPunct="1">
              <a:buFont typeface="Wingdings" pitchFamily="2" charset="2"/>
              <a:buNone/>
            </a:pPr>
            <a:r>
              <a:rPr lang="ru-RU" sz="2400" dirty="0" smtClean="0"/>
              <a:t>Школа №27 – средняя школа </a:t>
            </a:r>
            <a:r>
              <a:rPr lang="ru-RU" sz="2400" dirty="0" err="1" smtClean="0"/>
              <a:t>г.Москвы</a:t>
            </a:r>
            <a:r>
              <a:rPr lang="ru-RU" sz="2400" dirty="0" smtClean="0"/>
              <a:t>         (высказывание ложно)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ransition spd="slow">
    <p:pull dir="r"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1852</Words>
  <Application>Microsoft Office PowerPoint</Application>
  <PresentationFormat>Экран (4:3)</PresentationFormat>
  <Paragraphs>273</Paragraphs>
  <Slides>38</Slides>
  <Notes>8</Notes>
  <HiddenSlides>2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Идея</vt:lpstr>
      <vt:lpstr>Начальная</vt:lpstr>
      <vt:lpstr>Логика.</vt:lpstr>
      <vt:lpstr>ЛОГИКА</vt:lpstr>
      <vt:lpstr>Основными формами абстрактного мышления являются:</vt:lpstr>
      <vt:lpstr>Виды логики</vt:lpstr>
      <vt:lpstr>Этапы развития логики </vt:lpstr>
      <vt:lpstr>Этапы развития логики </vt:lpstr>
      <vt:lpstr>Тема</vt:lpstr>
      <vt:lpstr>Введение</vt:lpstr>
      <vt:lpstr> Логика высказываний. </vt:lpstr>
      <vt:lpstr>Задание 1: определить какие из предложений являются высказываниями. Определить их истинность.</vt:lpstr>
      <vt:lpstr>Логика высказываний. </vt:lpstr>
      <vt:lpstr>Задание 2: постройте сложное высказывание из двух простых</vt:lpstr>
      <vt:lpstr>Задание 2: постройте сложное высказывание из двух простых</vt:lpstr>
      <vt:lpstr>Задание 2: постройте сложное высказывание из двух простых</vt:lpstr>
      <vt:lpstr>Задание 2: постройте сложное высказывание из двух простых</vt:lpstr>
      <vt:lpstr>Задание 3: составьте сложное высказывание из простых и определите истинность сложных высказываний.</vt:lpstr>
      <vt:lpstr>Логика высказываний. </vt:lpstr>
      <vt:lpstr>Логические операции</vt:lpstr>
      <vt:lpstr>Логическое умножение (конъюнкция)</vt:lpstr>
      <vt:lpstr>Логическое сложение (дизъюнкция)</vt:lpstr>
      <vt:lpstr>Логическое отрицание</vt:lpstr>
      <vt:lpstr>Импликация (следствие)</vt:lpstr>
      <vt:lpstr>Эквивалентность</vt:lpstr>
      <vt:lpstr>Задание 4. Определите истинность высказывания. Объясните свой выбор.</vt:lpstr>
      <vt:lpstr>Приоритеты выполнения логических операций</vt:lpstr>
      <vt:lpstr>Задание 5. Найти множество значений p, при которых результат будет истинным.</vt:lpstr>
      <vt:lpstr>Задание 5. Определите истинность высказывания. Объясните свой выбор.</vt:lpstr>
      <vt:lpstr>Логика. Занятие 2.</vt:lpstr>
      <vt:lpstr>Вставь пропущенные слова</vt:lpstr>
      <vt:lpstr>Повторение. Определите истинность высказывания. Объясните свой выбор.</vt:lpstr>
      <vt:lpstr>Задание 1. Составьте и запишите  истинные сложные высказывания из   простых с использованием логических операций. </vt:lpstr>
      <vt:lpstr>Задание 2. Найдите значения логических выражений.</vt:lpstr>
      <vt:lpstr>Домашнее задание</vt:lpstr>
      <vt:lpstr>Практическая работа:</vt:lpstr>
      <vt:lpstr>Алгоритм построения таблицы истинности</vt:lpstr>
      <vt:lpstr>Задание</vt:lpstr>
      <vt:lpstr>Логические операции  И, ИЛИ, НЕ  в табличном процессоре Excel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вова</dc:creator>
  <cp:lastModifiedBy>Алиса</cp:lastModifiedBy>
  <cp:revision>107</cp:revision>
  <cp:lastPrinted>1601-01-01T00:00:00Z</cp:lastPrinted>
  <dcterms:created xsi:type="dcterms:W3CDTF">2003-02-27T18:44:40Z</dcterms:created>
  <dcterms:modified xsi:type="dcterms:W3CDTF">2013-03-16T14:01:40Z</dcterms:modified>
</cp:coreProperties>
</file>