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7"/>
  </p:notesMasterIdLst>
  <p:sldIdLst>
    <p:sldId id="323" r:id="rId2"/>
    <p:sldId id="326" r:id="rId3"/>
    <p:sldId id="258" r:id="rId4"/>
    <p:sldId id="259" r:id="rId5"/>
    <p:sldId id="266" r:id="rId6"/>
    <p:sldId id="267" r:id="rId7"/>
    <p:sldId id="324" r:id="rId8"/>
    <p:sldId id="32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45" r:id="rId19"/>
    <p:sldId id="277" r:id="rId20"/>
    <p:sldId id="341" r:id="rId21"/>
    <p:sldId id="278" r:id="rId22"/>
    <p:sldId id="279" r:id="rId23"/>
    <p:sldId id="280" r:id="rId24"/>
    <p:sldId id="344" r:id="rId25"/>
    <p:sldId id="283" r:id="rId26"/>
    <p:sldId id="286" r:id="rId27"/>
    <p:sldId id="285" r:id="rId28"/>
    <p:sldId id="284" r:id="rId29"/>
    <p:sldId id="287" r:id="rId30"/>
    <p:sldId id="288" r:id="rId31"/>
    <p:sldId id="289" r:id="rId32"/>
    <p:sldId id="328" r:id="rId33"/>
    <p:sldId id="290" r:id="rId34"/>
    <p:sldId id="293" r:id="rId35"/>
    <p:sldId id="32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6"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73F95C-090A-404D-878A-44A9AEBA2EB8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DEF536-2555-4C83-B33A-D693F0778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3/75/280/75280861_large_napadenie_partizan.jpg"/>
          <p:cNvPicPr>
            <a:picLocks noChangeAspect="1" noChangeArrowheads="1"/>
          </p:cNvPicPr>
          <p:nvPr userDrawn="1"/>
        </p:nvPicPr>
        <p:blipFill>
          <a:blip r:embed="rId2">
            <a:lum bright="50000" contrast="-68000"/>
          </a:blip>
          <a:srcRect/>
          <a:stretch>
            <a:fillRect/>
          </a:stretch>
        </p:blipFill>
        <p:spPr bwMode="auto">
          <a:xfrm>
            <a:off x="0" y="1765300"/>
            <a:ext cx="964406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93CE0A-69F6-452E-BF39-ACF5F170D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206F-4DD5-492E-A8F4-2AD67CD41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B12C-578B-4EA7-AD19-89CA2FA54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0B3D-697D-4A60-8C79-C481FB6A0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918FD-1CB8-4C17-95A6-846D5A092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FCB1-CB2A-4964-8BA9-A792E67E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EBBB0-A760-4A1F-8811-AAC18CB27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DC7F-60B0-4E01-BA7E-CDA4E8862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8E2E-0FD7-46B3-9994-6F502131F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D8AD-86DC-421C-9C0F-0346B18F4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250A-C243-42C9-9108-C89102149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454E32-357D-4FC3-B7F8-965F8FC1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8" r:id="rId2"/>
    <p:sldLayoutId id="2147483787" r:id="rId3"/>
    <p:sldLayoutId id="2147483779" r:id="rId4"/>
    <p:sldLayoutId id="2147483788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ru.wikipedia.org/wiki/1839_%D0%B3%D0%BE%D0%B4" TargetMode="External"/><Relationship Id="rId7" Type="http://schemas.openxmlformats.org/officeDocument/2006/relationships/hyperlink" Target="http://gusary.kulichki.net/gusary/istoriya/slava/pamyatniki/davydov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E%D0%B4%D0%B5%D0%B2%D0%B8%D1%87%D1%8C%D0%B5_%D0%BA%D0%BB%D0%B0%D0%B4%D0%B1%D0%B8%D1%89%D0%B5" TargetMode="External"/><Relationship Id="rId5" Type="http://schemas.openxmlformats.org/officeDocument/2006/relationships/hyperlink" Target="http://ru.wikipedia.org/wiki/%D0%9C%D0%BE%D1%81%D0%BA%D0%B2%D0%B0" TargetMode="External"/><Relationship Id="rId10" Type="http://schemas.openxmlformats.org/officeDocument/2006/relationships/slide" Target="slide3.xml"/><Relationship Id="rId4" Type="http://schemas.openxmlformats.org/officeDocument/2006/relationships/hyperlink" Target="http://ru.wikipedia.org/wiki/%D0%90%D0%BF%D0%BE%D0%BF%D0%BB%D0%B5%D0%BA%D1%81%D0%B8%D1%87%D0%B5%D1%81%D0%BA%D0%B8%D0%B9_%D1%83%D0%B4%D0%B0%D1%80" TargetMode="External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03_%D0%B3%D0%BE%D0%B4" TargetMode="External"/><Relationship Id="rId13" Type="http://schemas.openxmlformats.org/officeDocument/2006/relationships/hyperlink" Target="http://ru.wikipedia.org/wiki/%D0%9B%D0%B5%D0%B9%D0%B1-%D0%B3%D0%B2%D0%B0%D1%80%D0%B4%D0%B8%D0%B8_%D0%93%D1%83%D1%81%D0%B0%D1%80%D1%81%D0%BA%D0%B8%D0%B9_%D0%BF%D0%BE%D0%BB%D0%BA" TargetMode="External"/><Relationship Id="rId18" Type="http://schemas.openxmlformats.org/officeDocument/2006/relationships/hyperlink" Target="http://ru.wikipedia.org/wiki/16_%D0%BC%D0%B0%D1%80%D1%82%D0%B0" TargetMode="External"/><Relationship Id="rId26" Type="http://schemas.openxmlformats.org/officeDocument/2006/relationships/hyperlink" Target="http://ru.wikipedia.org/wiki/3_%D0%B8%D1%8E%D0%BD%D1%8F" TargetMode="External"/><Relationship Id="rId39" Type="http://schemas.openxmlformats.org/officeDocument/2006/relationships/hyperlink" Target="http://ru.wikipedia.org/wiki/7_%D0%B4%D0%B5%D0%BA%D0%B0%D0%B1%D1%80%D1%8F" TargetMode="External"/><Relationship Id="rId3" Type="http://schemas.openxmlformats.org/officeDocument/2006/relationships/hyperlink" Target="http://ru.wikipedia.org/wiki/1801_%D0%B3%D0%BE%D0%B4" TargetMode="External"/><Relationship Id="rId21" Type="http://schemas.openxmlformats.org/officeDocument/2006/relationships/hyperlink" Target="http://ru.wikipedia.org/wiki/1812_%D0%B3%D0%BE%D0%B4" TargetMode="External"/><Relationship Id="rId34" Type="http://schemas.openxmlformats.org/officeDocument/2006/relationships/hyperlink" Target="http://ru.wikipedia.org/wiki/2_%D0%BD%D0%BE%D1%8F%D0%B1%D1%80%D1%8F" TargetMode="External"/><Relationship Id="rId42" Type="http://schemas.openxmlformats.org/officeDocument/2006/relationships/slide" Target="slide4.xml"/><Relationship Id="rId7" Type="http://schemas.openxmlformats.org/officeDocument/2006/relationships/hyperlink" Target="http://ru.wikipedia.org/wiki/14_%D0%BD%D0%BE%D1%8F%D0%B1%D1%80%D1%8F" TargetMode="External"/><Relationship Id="rId12" Type="http://schemas.openxmlformats.org/officeDocument/2006/relationships/hyperlink" Target="http://ru.wikipedia.org/wiki/1806_%D0%B3%D0%BE%D0%B4" TargetMode="External"/><Relationship Id="rId17" Type="http://schemas.openxmlformats.org/officeDocument/2006/relationships/hyperlink" Target="http://ru.wikipedia.org/wiki/27_%D1%8F%D0%BD%D0%B2%D0%B0%D1%80%D1%8F" TargetMode="External"/><Relationship Id="rId25" Type="http://schemas.openxmlformats.org/officeDocument/2006/relationships/hyperlink" Target="http://ru.wikipedia.org/wiki/26_%D0%BC%D0%B0%D1%80%D1%82%D0%B0" TargetMode="External"/><Relationship Id="rId33" Type="http://schemas.openxmlformats.org/officeDocument/2006/relationships/hyperlink" Target="http://ru.wikipedia.org/wiki/1820_%D0%B3%D0%BE%D0%B4" TargetMode="External"/><Relationship Id="rId38" Type="http://schemas.openxmlformats.org/officeDocument/2006/relationships/hyperlink" Target="http://ru.wikipedia.org/wiki/22_%D1%81%D0%B5%D0%BD%D1%82%D1%8F%D0%B1%D1%80%D1%8F" TargetMode="External"/><Relationship Id="rId2" Type="http://schemas.openxmlformats.org/officeDocument/2006/relationships/hyperlink" Target="http://ru.wikipedia.org/wiki/10_%D0%BE%D0%BA%D1%82%D1%8F%D0%B1%D1%80%D1%8F" TargetMode="External"/><Relationship Id="rId16" Type="http://schemas.openxmlformats.org/officeDocument/2006/relationships/hyperlink" Target="http://ru.wikipedia.org/wiki/%D0%91%D0%B0%D0%B3%D1%80%D0%B0%D1%82%D0%B8%D0%BE%D0%BD,_%D0%9F%D1%91%D1%82%D1%80_%D0%98%D0%B2%D0%B0%D0%BD%D0%BE%D0%B2%D0%B8%D1%87" TargetMode="External"/><Relationship Id="rId20" Type="http://schemas.openxmlformats.org/officeDocument/2006/relationships/hyperlink" Target="http://ru.wikipedia.org/wiki/29_%D0%B0%D0%BF%D1%80%D0%B5%D0%BB%D1%8F" TargetMode="External"/><Relationship Id="rId29" Type="http://schemas.openxmlformats.org/officeDocument/2006/relationships/hyperlink" Target="http://ru.wikipedia.org/wiki/1818_%D0%B3%D0%BE%D0%B4" TargetMode="External"/><Relationship Id="rId41" Type="http://schemas.openxmlformats.org/officeDocument/2006/relationships/hyperlink" Target="http://ru.wikipedia.org/wiki/1831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02_%D0%B3%D0%BE%D0%B4" TargetMode="External"/><Relationship Id="rId11" Type="http://schemas.openxmlformats.org/officeDocument/2006/relationships/hyperlink" Target="http://ru.wikipedia.org/wiki/16_%D0%B8%D1%8E%D0%BB%D1%8F" TargetMode="External"/><Relationship Id="rId24" Type="http://schemas.openxmlformats.org/officeDocument/2006/relationships/hyperlink" Target="http://ru.wikipedia.org/wiki/1816_%D0%B3%D0%BE%D0%B4" TargetMode="External"/><Relationship Id="rId32" Type="http://schemas.openxmlformats.org/officeDocument/2006/relationships/hyperlink" Target="http://ru.wikipedia.org/wiki/29_%D0%BC%D0%B0%D1%80%D1%82%D0%B0" TargetMode="External"/><Relationship Id="rId37" Type="http://schemas.openxmlformats.org/officeDocument/2006/relationships/hyperlink" Target="http://ru.wikipedia.org/wiki/1826_%D0%B3%D0%BE%D0%B4" TargetMode="External"/><Relationship Id="rId40" Type="http://schemas.openxmlformats.org/officeDocument/2006/relationships/hyperlink" Target="http://ru.wikipedia.org/wiki/18_%D0%BE%D0%BA%D1%82%D1%8F%D0%B1%D1%80%D1%8F" TargetMode="External"/><Relationship Id="rId5" Type="http://schemas.openxmlformats.org/officeDocument/2006/relationships/hyperlink" Target="http://ru.wikipedia.org/wiki/%D0%9A%D0%B0%D0%B2%D0%B0%D0%BB%D0%B5%D1%80%D0%B3%D0%B0%D1%80%D0%B4%D1%81%D0%BA%D0%B8%D0%B9_%D0%BF%D0%BE%D0%BB%D0%BA" TargetMode="External"/><Relationship Id="rId15" Type="http://schemas.openxmlformats.org/officeDocument/2006/relationships/hyperlink" Target="http://ru.wikipedia.org/wiki/1807_%D0%B3%D0%BE%D0%B4" TargetMode="External"/><Relationship Id="rId23" Type="http://schemas.openxmlformats.org/officeDocument/2006/relationships/hyperlink" Target="http://ru.wikipedia.org/wiki/2_%D1%8F%D0%BD%D0%B2%D0%B0%D1%80%D1%8F" TargetMode="External"/><Relationship Id="rId28" Type="http://schemas.openxmlformats.org/officeDocument/2006/relationships/hyperlink" Target="http://ru.wikipedia.org/wiki/3_%D0%BC%D0%B0%D1%80%D1%82%D0%B0" TargetMode="External"/><Relationship Id="rId36" Type="http://schemas.openxmlformats.org/officeDocument/2006/relationships/hyperlink" Target="http://ru.wikipedia.org/wiki/4_%D0%B0%D0%BF%D1%80%D0%B5%D0%BB%D1%8F" TargetMode="External"/><Relationship Id="rId10" Type="http://schemas.openxmlformats.org/officeDocument/2006/relationships/hyperlink" Target="http://ru.wikipedia.org/wiki/1804_%D0%B3%D0%BE%D0%B4" TargetMode="External"/><Relationship Id="rId19" Type="http://schemas.openxmlformats.org/officeDocument/2006/relationships/hyperlink" Target="http://ru.wikipedia.org/wiki/1810_%D0%B3%D0%BE%D0%B4" TargetMode="External"/><Relationship Id="rId31" Type="http://schemas.openxmlformats.org/officeDocument/2006/relationships/hyperlink" Target="http://ru.wikipedia.org/wiki/1819_%D0%B3%D0%BE%D0%B4" TargetMode="External"/><Relationship Id="rId4" Type="http://schemas.openxmlformats.org/officeDocument/2006/relationships/hyperlink" Target="http://ru.wikipedia.org/wiki/%D0%AD%D1%81%D1%82%D0%B0%D0%BD%D0%B4%D0%B0%D1%80%D1%82-%D1%8E%D0%BD%D0%BA%D0%B5%D1%80" TargetMode="External"/><Relationship Id="rId9" Type="http://schemas.openxmlformats.org/officeDocument/2006/relationships/hyperlink" Target="http://ru.wikipedia.org/wiki/26_%D1%81%D0%B5%D0%BD%D1%82%D1%8F%D0%B1%D1%80%D1%8F" TargetMode="External"/><Relationship Id="rId14" Type="http://schemas.openxmlformats.org/officeDocument/2006/relationships/hyperlink" Target="http://ru.wikipedia.org/wiki/15_%D1%8F%D0%BD%D0%B2%D0%B0%D1%80%D1%8F" TargetMode="External"/><Relationship Id="rId22" Type="http://schemas.openxmlformats.org/officeDocument/2006/relationships/hyperlink" Target="http://ru.wikipedia.org/wiki/12_%D0%BD%D0%BE%D1%8F%D0%B1%D1%80%D1%8F" TargetMode="External"/><Relationship Id="rId27" Type="http://schemas.openxmlformats.org/officeDocument/2006/relationships/hyperlink" Target="http://ru.wikipedia.org/wiki/19_%D0%BD%D0%BE%D1%8F%D0%B1%D1%80%D1%8F" TargetMode="External"/><Relationship Id="rId30" Type="http://schemas.openxmlformats.org/officeDocument/2006/relationships/hyperlink" Target="http://ru.wikipedia.org/wiki/6_%D0%BC%D0%B0%D1%80%D1%82%D0%B0" TargetMode="External"/><Relationship Id="rId35" Type="http://schemas.openxmlformats.org/officeDocument/2006/relationships/hyperlink" Target="http://ru.wikipedia.org/wiki/1823_%D0%B3%D0%BE%D0%B4" TargetMode="External"/><Relationship Id="rId43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://ru.wikipedia.org/wiki/1832_%D0%B3%D0%BE%D0%B4" TargetMode="External"/><Relationship Id="rId7" Type="http://schemas.openxmlformats.org/officeDocument/2006/relationships/hyperlink" Target="http://ru.wikipedia.org/wiki/1882_%D0%B3%D0%BE%D0%B4" TargetMode="External"/><Relationship Id="rId2" Type="http://schemas.openxmlformats.org/officeDocument/2006/relationships/hyperlink" Target="http://ru.wikipedia.org/wiki/%D0%94%D0%B0%D0%B2%D1%8B%D0%B4%D0%BE%D0%B2,_%D0%92%D0%B0%D0%B4%D0%B8%D0%BC_%D0%94%D0%B5%D0%BD%D0%B8%D1%81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35_%D0%B3%D0%BE%D0%B4" TargetMode="External"/><Relationship Id="rId11" Type="http://schemas.openxmlformats.org/officeDocument/2006/relationships/slide" Target="slide3.xml"/><Relationship Id="rId5" Type="http://schemas.openxmlformats.org/officeDocument/2006/relationships/hyperlink" Target="http://ru.wikipedia.org/wiki/%D0%97%D0%B0%D1%81%D0%B5%D1%86%D0%BA%D0%B0%D1%8F,_%D0%AE%D0%BB%D0%B8%D1%8F_%D0%94%D0%B5%D0%BD%D0%B8%D1%81%D0%BE%D0%B2%D0%BD%D0%B0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://ru.wikipedia.org/wiki/1881_%D0%B3%D0%BE%D0%B4" TargetMode="External"/><Relationship Id="rId9" Type="http://schemas.openxmlformats.org/officeDocument/2006/relationships/hyperlink" Target="http://www.liveinternet.ru/users/madamelena/post22210936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museum/1812/Persons/RUSS/t_d02_vg.html#c1" TargetMode="External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hyperlink" Target="http://www.academia-maki.ru/news/405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rusgallery.info/gallery/main.php?g2_itemId=4671" TargetMode="External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history-club.livejournal.com/303467.html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hyperlink" Target="http://www.museum.ru/museum/1812/Persons/RUSS/t_d02_vg.html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-club.livejournal.com/303467.html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kidsrisunki.ru/kartini-borodinskogo-srageniya-russkie-hudogniki.html" TargetMode="External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uchkovi-1812.narod.ru/nagrady3.htm" TargetMode="External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eroi1812.ucoz.ru/photo/denis_vasilevich_davydov/1-0-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www.tverlib.ru/ddavydov/davydov-00.htm" TargetMode="External"/><Relationship Id="rId7" Type="http://schemas.openxmlformats.org/officeDocument/2006/relationships/slide" Target="slide19.xml"/><Relationship Id="rId2" Type="http://schemas.openxmlformats.org/officeDocument/2006/relationships/hyperlink" Target="http://www.tverlib.ru/ddavydov/davydov-0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rinrin.ru/?section=gossips004&amp;part=026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3%D1%81%D0%B0%D1%80" TargetMode="External"/><Relationship Id="rId2" Type="http://schemas.openxmlformats.org/officeDocument/2006/relationships/hyperlink" Target="http://ru.wikipedia.org/wiki/%D0%9F%D1%83%D1%88%D0%BA%D0%B8%D0%BD,_%D0%90%D0%BB%D0%B5%D0%BA%D1%81%D0%B0%D0%BD%D0%B4%D1%80_%D0%A1%D0%B5%D1%80%D0%B3%D0%B5%D0%B5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hyperlink" Target="http://lib.ru/LITRA/DAWYDOW/stihi.txt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0%BB%D0%B8%D0%BB%D1%8C" TargetMode="External"/><Relationship Id="rId13" Type="http://schemas.openxmlformats.org/officeDocument/2006/relationships/slide" Target="slide19.xml"/><Relationship Id="rId3" Type="http://schemas.openxmlformats.org/officeDocument/2006/relationships/hyperlink" Target="http://stihibase.ru/author/d/davydov/more_voet_more_stonet/" TargetMode="External"/><Relationship Id="rId7" Type="http://schemas.openxmlformats.org/officeDocument/2006/relationships/hyperlink" Target="http://ru.wikipedia.org/wiki/%D0%92%D0%B8%D0%B6%D0%B5" TargetMode="External"/><Relationship Id="rId12" Type="http://schemas.openxmlformats.org/officeDocument/2006/relationships/hyperlink" Target="http://ru.wikipedia.org/wiki/%D0%A2%D0%B8%D0%B1%D1%83%D0%BB%D0%BB" TargetMode="External"/><Relationship Id="rId2" Type="http://schemas.openxmlformats.org/officeDocument/2006/relationships/hyperlink" Target="http://ru.wikipedia.org/w/index.php?title=%D0%97%D0%BE%D0%BB%D0%BE%D1%82%D0%B0%D1%80%D1%91%D0%B2%D0%B0,_%D0%95%D0%B2%D0%B3%D0%B5%D0%BD%D0%B8%D1%8F_%D0%94%D0%BC%D0%B8%D1%82%D1%80%D0%B8%D0%B5%D0%B2%D0%BD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0%D0%BD%D0%BE,_%D0%90%D0%BD%D1%82%D1%83%D0%B0%D0%BD_%D0%92%D0%B5%D0%BD%D1%81%D0%B0%D0%BD" TargetMode="External"/><Relationship Id="rId11" Type="http://schemas.openxmlformats.org/officeDocument/2006/relationships/hyperlink" Target="http://ru.wikipedia.org/wiki/%D0%93%D0%BE%D1%80%D0%B0%D1%86%D0%B8%D0%B9" TargetMode="External"/><Relationship Id="rId5" Type="http://schemas.openxmlformats.org/officeDocument/2006/relationships/hyperlink" Target="http://bibliorinas.ucoz.ru/publ/russkaja_poehzija_18_19_veka/davydov_denis_vasilevich_1784_1839/rechka/16-1-0-85" TargetMode="External"/><Relationship Id="rId10" Type="http://schemas.openxmlformats.org/officeDocument/2006/relationships/hyperlink" Target="http://ru.wikipedia.org/wiki/%D0%92%D0%BE%D0%BB%D1%8C%D1%82%D0%B5%D1%80" TargetMode="External"/><Relationship Id="rId4" Type="http://schemas.openxmlformats.org/officeDocument/2006/relationships/hyperlink" Target="http://stihibase.ru/author/d/davydov/vals/" TargetMode="External"/><Relationship Id="rId9" Type="http://schemas.openxmlformats.org/officeDocument/2006/relationships/hyperlink" Target="http://ru.wikipedia.org/w/index.php?title=%D0%9F%D0%BE%D0%BD%D1%81-%D0%B4%D0%B5-%D0%92%D0%B5%D1%80%D0%B4%D0%B5%D0%BD&amp;action=edit&amp;redlink=1" TargetMode="External"/><Relationship Id="rId1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az.lib.ru/d/dawydow_d_w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knsuvorov.ru/materials/davyd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eum.ru/museum/1812/Library/davidov1/" TargetMode="External"/><Relationship Id="rId5" Type="http://schemas.openxmlformats.org/officeDocument/2006/relationships/hyperlink" Target="http://www.museum.ru/museum/1812/Library/Davidov6/" TargetMode="External"/><Relationship Id="rId4" Type="http://schemas.openxmlformats.org/officeDocument/2006/relationships/hyperlink" Target="http://az.lib.ru/d/dawydow_d_w/text_0050.shtml" TargetMode="External"/><Relationship Id="rId9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hyperlink" Target="http://az.lib.ru/d/dawydow_d_w/text_0020.s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4.xml"/><Relationship Id="rId5" Type="http://schemas.openxmlformats.org/officeDocument/2006/relationships/slide" Target="slide27.xml"/><Relationship Id="rId10" Type="http://schemas.openxmlformats.org/officeDocument/2006/relationships/slide" Target="slide33.xml"/><Relationship Id="rId4" Type="http://schemas.openxmlformats.org/officeDocument/2006/relationships/slide" Target="slide26.xml"/><Relationship Id="rId9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rivet.ru/community/gernov51/965885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5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stavcur.ru/literatura/literaturnye_geroi_harakterictika/200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62_%D0%B3%D0%BE%D0%B4" TargetMode="External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hyperlink" Target="http://ru.wikipedia.org/wiki/%D0%9E%D1%82%D1%80%D1%8F%D0%B4_(%D0%B2%D0%BE%D0%B5%D0%BD%D0%BD%D0%BE%D0%B5_%D0%B4%D0%B5%D0%BB%D0%BE)" TargetMode="External"/><Relationship Id="rId4" Type="http://schemas.openxmlformats.org/officeDocument/2006/relationships/hyperlink" Target="http://ru.wikipedia.org/wiki/%D0%93%D1%83%D1%81%D0%B0%D1%80%D1%81%D0%BA%D0%B0%D1%8F_%D0%B1%D0%B0%D0%BB%D0%BB%D0%B0%D0%B4%D0%B0_(%D1%84%D0%B8%D0%BB%D1%8C%D0%BC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A1%D0%A1%D0%A0" TargetMode="External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27.jpeg"/><Relationship Id="rId4" Type="http://schemas.openxmlformats.org/officeDocument/2006/relationships/hyperlink" Target="http://ru.wikipedia.org/wiki/%D0%A4%D0%B0%D0%B9%D0%BB:Rus_Stamp-150_let_1812_goda-4kop.jpg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ru.wikipedia.org/wiki/1980_%D0%B3%D0%BE%D0%B4" TargetMode="External"/><Relationship Id="rId7" Type="http://schemas.openxmlformats.org/officeDocument/2006/relationships/slide" Target="slide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kino-teatr.ru/kino/movie/sov/8089/annot/" TargetMode="External"/><Relationship Id="rId4" Type="http://schemas.openxmlformats.org/officeDocument/2006/relationships/hyperlink" Target="http://ru.wikipedia.org/wiki/%D0%AD%D1%81%D0%BA%D0%B0%D0%B4%D1%80%D0%BE%D0%BD_%D0%B3%D1%83%D1%81%D0%B0%D1%80_%D0%BB%D0%B5%D1%82%D1%83%D1%87%D0%B8%D1%85_(%D1%84%D0%B8%D0%BB%D1%8C%D0%BC)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az.lib.ru/d/dawydow_d_w/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.rus.ec/b/278770" TargetMode="External"/><Relationship Id="rId5" Type="http://schemas.openxmlformats.org/officeDocument/2006/relationships/image" Target="../media/image32.jpeg"/><Relationship Id="rId10" Type="http://schemas.openxmlformats.org/officeDocument/2006/relationships/slide" Target="slide3.xml"/><Relationship Id="rId4" Type="http://schemas.openxmlformats.org/officeDocument/2006/relationships/hyperlink" Target="http://hghltd.yandex.net/yandbtm?text=%D0%B4%D0%B0%D0%B2%D1%8B%D0%B4%D0%BE%D0%B2%20%D0%B4%D0%B5%D0%BD%D0%B8%D1%81%20%D0%B2%D0%B0%D1%81%D0%B8%D0%BB%D1%8C%D0%B5%D0%B2%D0%B8%D1%87%20%D0%9F%D0%BE%D1%81%D0%B2%D1%8F%D1%89%D0%B5%D0%BD%D0%B8%D1%8F%20%D0%94%D0%B5%25D" TargetMode="External"/><Relationship Id="rId9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peopleofrussia.ru/persona/800/bio" TargetMode="External"/><Relationship Id="rId2" Type="http://schemas.openxmlformats.org/officeDocument/2006/relationships/hyperlink" Target="http://blogs.privet.ru/community/gernov51/965885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stan.narod.ru/article/18122.htm" TargetMode="External"/><Relationship Id="rId5" Type="http://schemas.openxmlformats.org/officeDocument/2006/relationships/hyperlink" Target="http://www.museum.ru/museum/1812/Persons/RUSS/t_d02_vg.html" TargetMode="External"/><Relationship Id="rId4" Type="http://schemas.openxmlformats.org/officeDocument/2006/relationships/hyperlink" Target="http://voynablog.ru/2011/03/25/denis-davydov-poet-i-partiza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hyperlink" Target="http://commons.wikimedia.org/wiki/File:Denis_Davidov.jpg?uselang=ru" TargetMode="Externa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._%D0%A9%D0%B5%D1%80%D0%B1%D0%B8%D0%BD%D0%B8%D0%BD" TargetMode="External"/><Relationship Id="rId7" Type="http://schemas.openxmlformats.org/officeDocument/2006/relationships/slide" Target="slide3.xml"/><Relationship Id="rId2" Type="http://schemas.openxmlformats.org/officeDocument/2006/relationships/hyperlink" Target="http://voynablog.ru/2010/09/05/generalissimus-suvorov-a-v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hyperlink" Target="http://testan.narod.ru/article/18122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01_%D0%B3%D0%BE%D0%B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hyperlink" Target="http://ru.wikipedia.org/wiki/%D0%AD%D1%81%D1%82%D0%B0%D0%BD%D0%B4%D0%B0%D1%80%D1%82-%D1%8E%D0%BD%D0%BA%D0%B5%D1%8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://voynablog.ru/2011/03/23/general-bagration-p-i/" TargetMode="External"/><Relationship Id="rId7" Type="http://schemas.openxmlformats.org/officeDocument/2006/relationships/hyperlink" Target="http://ru.wikipedia.org/wiki/%D0%9A%D0%BE%D0%B6%D0%B8%D0%BD,_%D0%A1%D0%B5%D0%BC%D1%91%D0%BD_%D0%9B%D0%B5%D0%BE%D0%BD%D0%B8%D0%B4%D0%BE%D0%B2%D0%B8%D1%8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ommons.wikimedia.org/wiki/File:Rubicon,-to-ford-the-river-.jpg?uselang=ru" TargetMode="External"/><Relationship Id="rId4" Type="http://schemas.openxmlformats.org/officeDocument/2006/relationships/hyperlink" Target="http://voynablog.ru/2011/04/25/general-kulnev-ya-p/" TargetMode="Externa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6%D1%83%D0%BA%D0%BE%D0%B2%D1%81%D0%BA%D0%B8%D0%B9,_%D0%92%D0%B0%D1%81%D0%B8%D0%BB%D0%B8%D0%B9_%D0%90%D0%BD%D0%B4%D1%80%D0%B5%D0%B5%D0%B2%D0%B8%D1%87" TargetMode="External"/><Relationship Id="rId13" Type="http://schemas.openxmlformats.org/officeDocument/2006/relationships/hyperlink" Target="http://ru.wikipedia.org/wiki/%D0%9F%D0%B5%D0%BD%D0%B7%D0%B0" TargetMode="External"/><Relationship Id="rId3" Type="http://schemas.openxmlformats.org/officeDocument/2006/relationships/hyperlink" Target="http://ru.wikipedia.org/wiki/1819_%D0%B3%D0%BE%D0%B4" TargetMode="External"/><Relationship Id="rId7" Type="http://schemas.openxmlformats.org/officeDocument/2006/relationships/hyperlink" Target="http://ru.wikipedia.org/wiki/%D0%90.%D0%A1._%D0%9F%D1%83%D1%88%D0%BA%D0%B8%D0%BD" TargetMode="External"/><Relationship Id="rId12" Type="http://schemas.openxmlformats.org/officeDocument/2006/relationships/hyperlink" Target="http://ru.wikipedia.org/wiki/1831_%D0%B3%D0%BE%D0%B4" TargetMode="External"/><Relationship Id="rId17" Type="http://schemas.openxmlformats.org/officeDocument/2006/relationships/slide" Target="slide3.xml"/><Relationship Id="rId2" Type="http://schemas.openxmlformats.org/officeDocument/2006/relationships/image" Target="../media/image6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0%D0%B3%D0%BE%D1%81%D0%BA%D0%B8%D0%BD,_%D0%9C%D0%B8%D1%85%D0%B0%D0%B8%D0%BB_%D0%9D%D0%B8%D0%BA%D0%BE%D0%BB%D0%B0%D0%B5%D0%B2%D0%B8%D1%87" TargetMode="External"/><Relationship Id="rId11" Type="http://schemas.openxmlformats.org/officeDocument/2006/relationships/hyperlink" Target="http://ru.wikipedia.org/wiki/%D0%A1%D0%B8%D0%BC%D0%B1%D0%B8%D1%80%D1%81%D0%BA" TargetMode="External"/><Relationship Id="rId5" Type="http://schemas.openxmlformats.org/officeDocument/2006/relationships/hyperlink" Target="http://ru.wikipedia.org/wiki/%D0%92%D0%BE%D0%B5%D0%B9%D0%BA%D0%BE%D0%B2,_%D0%90%D0%BB%D0%B5%D0%BA%D1%81%D0%B0%D0%BD%D0%B4%D1%80_%D0%A4%D1%91%D0%B4%D0%BE%D1%80%D0%BE%D0%B2%D0%B8%D1%87" TargetMode="External"/><Relationship Id="rId15" Type="http://schemas.openxmlformats.org/officeDocument/2006/relationships/image" Target="../media/image10.jpeg"/><Relationship Id="rId10" Type="http://schemas.openxmlformats.org/officeDocument/2006/relationships/hyperlink" Target="http://ru.wikipedia.org/wiki/%D0%91%D0%B5%D1%81%D1%82%D1%83%D0%B6%D0%B5%D0%B2" TargetMode="External"/><Relationship Id="rId4" Type="http://schemas.openxmlformats.org/officeDocument/2006/relationships/hyperlink" Target="http://ru.wikipedia.org/w/index.php?title=%D0%92%D0%B5%D1%80%D1%85%D0%BD%D1%8F%D1%8F_%D0%9C%D0%B0%D0%B7%D0%B0_(%D0%A0%D0%B0%D0%B4%D0%B8%D1%89%D0%B5%D0%B2%D1%81%D0%BA%D0%B8%D0%B9_%D1%80%D0%B0%D0%B9%D0%BE%D0%BD)&amp;action=edit&amp;redlink=1" TargetMode="External"/><Relationship Id="rId9" Type="http://schemas.openxmlformats.org/officeDocument/2006/relationships/hyperlink" Target="http://ru.wikipedia.org/wiki/%D0%98%D0%B2%D0%B0%D1%88%D0%B5%D0%B2%D1%8B" TargetMode="External"/><Relationship Id="rId14" Type="http://schemas.openxmlformats.org/officeDocument/2006/relationships/hyperlink" Target="http://xydogestvo.ru/portreti-gampelin,_karl_-_portret_denisa_vasilievica_davidova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ru.wikipedia.org/wiki/1815_%D0%B3%D0%BE%D0%B4" TargetMode="External"/><Relationship Id="rId7" Type="http://schemas.openxmlformats.org/officeDocument/2006/relationships/hyperlink" Target="http://ru.wikipedia.org/wiki/%D0%9F%D0%BE%D0%BB%D1%8C%D1%81%D0%BA%D0%BE%D0%B5_%D0%B2%D0%BE%D1%81%D1%81%D1%82%D0%B0%D0%BD%D0%B8%D0%B5_1830_%D0%B3%D0%BE%D0%B4%D0%B0" TargetMode="External"/><Relationship Id="rId12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31_%D0%B3%D0%BE%D0%B4" TargetMode="External"/><Relationship Id="rId11" Type="http://schemas.openxmlformats.org/officeDocument/2006/relationships/slide" Target="slide4.xml"/><Relationship Id="rId5" Type="http://schemas.openxmlformats.org/officeDocument/2006/relationships/hyperlink" Target="http://ru.wikipedia.org/wiki/%D0%A0%D1%83%D1%81%D1%81%D0%BA%D0%BE-%D0%BF%D0%B5%D1%80%D1%81%D0%B8%D0%B4%D1%81%D0%BA%D0%B0%D1%8F_%D0%B2%D0%BE%D0%B9%D0%BD%D0%B0_(1826%E2%80%941828)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ru.wikipedia.org/wiki/1827_%D0%B3%D0%BE%D0%B4" TargetMode="External"/><Relationship Id="rId9" Type="http://schemas.openxmlformats.org/officeDocument/2006/relationships/hyperlink" Target="http://history-club.livejournal.com/30346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38200" y="4071938"/>
            <a:ext cx="8305800" cy="1143000"/>
          </a:xfrm>
        </p:spPr>
        <p:txBody>
          <a:bodyPr/>
          <a:lstStyle/>
          <a:p>
            <a:pPr algn="r" eaLnBrk="1" hangingPunct="1">
              <a:defRPr/>
            </a:pPr>
            <a:endParaRPr lang="ru-RU" sz="1600" b="1" dirty="0" smtClean="0">
              <a:solidFill>
                <a:srgbClr val="262626"/>
              </a:solidFill>
              <a:latin typeface="Garamond" pitchFamily="18" charset="0"/>
            </a:endParaRPr>
          </a:p>
          <a:p>
            <a:pPr algn="r" eaLnBrk="1" hangingPunct="1">
              <a:defRPr/>
            </a:pPr>
            <a:r>
              <a:rPr lang="ru-RU" sz="1800" b="1" dirty="0" smtClean="0">
                <a:solidFill>
                  <a:srgbClr val="262626"/>
                </a:solidFill>
                <a:latin typeface="Garamond" pitchFamily="18" charset="0"/>
                <a:cs typeface="Calibri" pitchFamily="34" charset="0"/>
              </a:rPr>
              <a:t>Шишкина Ирина Владимировна,</a:t>
            </a:r>
          </a:p>
          <a:p>
            <a:pPr algn="r" eaLnBrk="1" hangingPunct="1">
              <a:defRPr/>
            </a:pPr>
            <a:r>
              <a:rPr lang="ru-RU" sz="1800" b="1" dirty="0" smtClean="0">
                <a:solidFill>
                  <a:srgbClr val="262626"/>
                </a:solidFill>
                <a:latin typeface="Garamond" pitchFamily="18" charset="0"/>
                <a:cs typeface="Calibri" pitchFamily="34" charset="0"/>
              </a:rPr>
              <a:t>учитель истории и обществознания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Calibri" pitchFamily="34" charset="0"/>
              </a:rPr>
              <a:t>Муниципальное бюджетное общеобразовательное учреждение Киселевского городского округа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Calibri" pitchFamily="34" charset="0"/>
              </a:rPr>
              <a:t>«Лицей № 1», Кемеровская область</a:t>
            </a:r>
          </a:p>
          <a:p>
            <a:pPr algn="r" eaLnBrk="1" hangingPunct="1">
              <a:defRPr/>
            </a:pPr>
            <a:endParaRPr lang="ru-RU" sz="1600" b="1" dirty="0" smtClean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00298" y="2786058"/>
            <a:ext cx="5072098" cy="14096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smtClean="0">
                <a:solidFill>
                  <a:srgbClr val="C00000"/>
                </a:solidFill>
              </a:rPr>
              <a:t>«Денис Давыдов: </a:t>
            </a:r>
            <a:br>
              <a:rPr lang="ru-RU" sz="3600" b="1" i="1" smtClean="0">
                <a:solidFill>
                  <a:srgbClr val="C00000"/>
                </a:solidFill>
              </a:rPr>
            </a:br>
            <a:r>
              <a:rPr lang="ru-RU" sz="3600" b="1" i="1" smtClean="0">
                <a:solidFill>
                  <a:srgbClr val="C00000"/>
                </a:solidFill>
              </a:rPr>
              <a:t>партизан и поэт»</a:t>
            </a:r>
            <a:br>
              <a:rPr lang="ru-RU" sz="3600" b="1" i="1" smtClean="0">
                <a:solidFill>
                  <a:srgbClr val="C00000"/>
                </a:solidFill>
              </a:rPr>
            </a:br>
            <a:r>
              <a:rPr lang="ru-RU" sz="2400" b="1" i="1" smtClean="0">
                <a:solidFill>
                  <a:srgbClr val="C00000"/>
                </a:solidFill>
              </a:rPr>
              <a:t> </a:t>
            </a:r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6" name="Picture 6" descr="File:Denisdavyd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3"/>
            <a:ext cx="24288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142976" y="214290"/>
            <a:ext cx="7500990" cy="178595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142976" y="6286520"/>
            <a:ext cx="7500990" cy="35721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2013</a:t>
            </a: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785813" y="500063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Всероссийский педагогический конкурс</a:t>
            </a:r>
            <a:endParaRPr lang="ru-RU"/>
          </a:p>
          <a:p>
            <a:pPr algn="ctr"/>
            <a:r>
              <a:rPr lang="ru-RU" b="1"/>
              <a:t>«Сценарий медиаурока с компьютером»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3214688" y="928688"/>
            <a:ext cx="5483225" cy="5668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/>
              <a:t>22 апреля </a:t>
            </a:r>
            <a:r>
              <a:rPr lang="ru-RU" sz="2000" smtClean="0">
                <a:hlinkClick r:id="rId3" tooltip="1839 год"/>
              </a:rPr>
              <a:t>1839 года</a:t>
            </a:r>
            <a:r>
              <a:rPr lang="ru-RU" sz="2000" smtClean="0"/>
              <a:t> около 7 часов утра на 55-м году жизни Денис Васильевич скоропостижно скончался </a:t>
            </a:r>
            <a:r>
              <a:rPr lang="ru-RU" sz="2000" smtClean="0">
                <a:hlinkClick r:id="rId4" tooltip="Апоплексический удар"/>
              </a:rPr>
              <a:t>апоплексическим ударом</a:t>
            </a:r>
            <a:r>
              <a:rPr lang="ru-RU" sz="2000" smtClean="0"/>
              <a:t> в своем имении Верхняя Маза. Прах его был перевезен в </a:t>
            </a:r>
            <a:r>
              <a:rPr lang="ru-RU" sz="2000" smtClean="0">
                <a:hlinkClick r:id="rId5" tooltip="Москва"/>
              </a:rPr>
              <a:t>Москву</a:t>
            </a:r>
            <a:r>
              <a:rPr lang="ru-RU" sz="2000" smtClean="0"/>
              <a:t> и погребен на </a:t>
            </a:r>
            <a:r>
              <a:rPr lang="ru-RU" sz="2000" smtClean="0">
                <a:hlinkClick r:id="rId6" tooltip="Новодевичье кладбище"/>
              </a:rPr>
              <a:t>кладбище Новодевичьего монастыря</a:t>
            </a:r>
            <a:r>
              <a:rPr lang="ru-RU" sz="2000" smtClean="0"/>
              <a:t>. Жена Софья Николаевна пережила Дениса более чем на 40 лет.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/>
              <a:t>Старое Новодевичье кладбище сохранилось до наших дней. Под сенью лип и кустов сирени покоится прах защитников родины в грозном 1812 году.</a:t>
            </a:r>
            <a:br>
              <a:rPr lang="ru-RU" sz="2000" smtClean="0"/>
            </a:br>
            <a:r>
              <a:rPr lang="ru-RU" sz="2000" smtClean="0"/>
              <a:t>22 июля 1839 г. здесь был похоронен Денис Васильевич Давыдов. Могила его находится слева от северного крыльца Смоленского собора. В 1955 г. здесь был установлен бюст героя-партизана (работа скульптора Е.А.Рудакова).</a:t>
            </a:r>
            <a:endParaRPr lang="ru-RU" sz="20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60" y="857232"/>
            <a:ext cx="6346825" cy="5825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Смерть Дениса Давыдова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5" name="Picture 2" descr="http://gusary.kulichki.net/gusary/istoriya/slava/pamyatniki/davydov/images/davydov1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2214563"/>
            <a:ext cx="2895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9" action="ppaction://hlinksldjump" highlightClick="1"/>
          </p:cNvPr>
          <p:cNvSpPr/>
          <p:nvPr/>
        </p:nvSpPr>
        <p:spPr>
          <a:xfrm>
            <a:off x="8143875" y="6429375"/>
            <a:ext cx="10001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Возврат к  биографии</a:t>
            </a:r>
          </a:p>
        </p:txBody>
      </p:sp>
      <p:sp>
        <p:nvSpPr>
          <p:cNvPr id="7" name="Управляющая кнопка: возврат 6">
            <a:hlinkClick r:id="rId10" action="ppaction://hlinksldjump" highlightClick="1"/>
          </p:cNvPr>
          <p:cNvSpPr/>
          <p:nvPr/>
        </p:nvSpPr>
        <p:spPr>
          <a:xfrm>
            <a:off x="3429000" y="6286500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785813"/>
            <a:ext cx="8229600" cy="5811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2" tooltip="10 октября"/>
              </a:rPr>
              <a:t>28 сентября</a:t>
            </a:r>
            <a:r>
              <a:rPr lang="ru-RU" sz="1400" smtClean="0"/>
              <a:t> </a:t>
            </a:r>
            <a:r>
              <a:rPr lang="ru-RU" sz="1400" smtClean="0">
                <a:hlinkClick r:id="rId3" tooltip="1801 год"/>
              </a:rPr>
              <a:t>1801 года</a:t>
            </a:r>
            <a:r>
              <a:rPr lang="ru-RU" sz="1400" smtClean="0"/>
              <a:t> — вступил в службу </a:t>
            </a:r>
            <a:r>
              <a:rPr lang="ru-RU" sz="1400" smtClean="0">
                <a:hlinkClick r:id="rId4" tooltip="Эстандарт-юнкер"/>
              </a:rPr>
              <a:t>эстандарт-юнкером</a:t>
            </a:r>
            <a:r>
              <a:rPr lang="ru-RU" sz="1400" smtClean="0"/>
              <a:t> в </a:t>
            </a:r>
            <a:r>
              <a:rPr lang="ru-RU" sz="1400" smtClean="0">
                <a:hlinkClick r:id="rId5" tooltip="Кавалергардский полк"/>
              </a:rPr>
              <a:t>Кавалергардский полк</a:t>
            </a:r>
            <a:r>
              <a:rPr lang="ru-RU" sz="1400" smtClean="0"/>
              <a:t>. </a:t>
            </a:r>
            <a:r>
              <a:rPr lang="ru-RU" sz="1400" smtClean="0">
                <a:hlinkClick r:id="rId6" tooltip="1802 год"/>
              </a:rPr>
              <a:t>1802 год</a:t>
            </a:r>
            <a:r>
              <a:rPr lang="ru-RU" sz="1400" smtClean="0"/>
              <a:t> — произведён в корнеты.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7" tooltip="14 ноября"/>
              </a:rPr>
              <a:t>2 ноября</a:t>
            </a:r>
            <a:r>
              <a:rPr lang="ru-RU" sz="1400" smtClean="0"/>
              <a:t> </a:t>
            </a:r>
            <a:r>
              <a:rPr lang="ru-RU" sz="1400" smtClean="0">
                <a:hlinkClick r:id="rId8" tooltip="1803 год"/>
              </a:rPr>
              <a:t>1803 года</a:t>
            </a:r>
            <a:r>
              <a:rPr lang="ru-RU" sz="1400" smtClean="0"/>
              <a:t> — произведён в поручики.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9" tooltip="26 сентября"/>
              </a:rPr>
              <a:t>13 сентября</a:t>
            </a:r>
            <a:r>
              <a:rPr lang="ru-RU" sz="1400" smtClean="0"/>
              <a:t> </a:t>
            </a:r>
            <a:r>
              <a:rPr lang="ru-RU" sz="1400" smtClean="0">
                <a:hlinkClick r:id="rId10" tooltip="1804 год"/>
              </a:rPr>
              <a:t>1804 года</a:t>
            </a:r>
            <a:r>
              <a:rPr lang="ru-RU" sz="1400" smtClean="0"/>
              <a:t> — переведён ротмистром в Белорусский гусарский полк.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11" tooltip="16 июля"/>
              </a:rPr>
              <a:t>4 июля</a:t>
            </a:r>
            <a:r>
              <a:rPr lang="ru-RU" sz="1400" smtClean="0"/>
              <a:t> </a:t>
            </a:r>
            <a:r>
              <a:rPr lang="ru-RU" sz="1400" smtClean="0">
                <a:hlinkClick r:id="rId12" tooltip="1806 год"/>
              </a:rPr>
              <a:t>1806 года</a:t>
            </a:r>
            <a:r>
              <a:rPr lang="ru-RU" sz="1400" smtClean="0"/>
              <a:t> — переведён поручиком в </a:t>
            </a:r>
            <a:r>
              <a:rPr lang="ru-RU" sz="1400" smtClean="0">
                <a:hlinkClick r:id="rId13" tooltip="Лейб-гвардии Гусарский полк"/>
              </a:rPr>
              <a:t>лейб-гвардии Гусарский полк</a:t>
            </a:r>
            <a:r>
              <a:rPr lang="ru-RU" sz="14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14" tooltip="15 января"/>
              </a:rPr>
              <a:t>3 января</a:t>
            </a:r>
            <a:r>
              <a:rPr lang="ru-RU" sz="1400" smtClean="0"/>
              <a:t> </a:t>
            </a:r>
            <a:r>
              <a:rPr lang="ru-RU" sz="1400" smtClean="0">
                <a:hlinkClick r:id="rId15" tooltip="1807 год"/>
              </a:rPr>
              <a:t>1807 года</a:t>
            </a:r>
            <a:r>
              <a:rPr lang="ru-RU" sz="1400" smtClean="0"/>
              <a:t> — назначен адъютантом к генерал-лейтенанту князю </a:t>
            </a:r>
            <a:r>
              <a:rPr lang="ru-RU" sz="1400" smtClean="0">
                <a:hlinkClick r:id="rId16" tooltip="Багратион, Пётр Иванович"/>
              </a:rPr>
              <a:t>Багратиону</a:t>
            </a:r>
            <a:r>
              <a:rPr lang="ru-RU" sz="14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17" tooltip="27 января"/>
              </a:rPr>
              <a:t>15 января</a:t>
            </a:r>
            <a:r>
              <a:rPr lang="ru-RU" sz="1400" smtClean="0"/>
              <a:t> </a:t>
            </a:r>
            <a:r>
              <a:rPr lang="ru-RU" sz="1400" smtClean="0">
                <a:hlinkClick r:id="rId15" tooltip="1807 год"/>
              </a:rPr>
              <a:t>1807 года</a:t>
            </a:r>
            <a:r>
              <a:rPr lang="ru-RU" sz="1400" smtClean="0"/>
              <a:t> — произведён в штабс-ротмистры.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18" tooltip="16 марта"/>
              </a:rPr>
              <a:t>4 марта</a:t>
            </a:r>
            <a:r>
              <a:rPr lang="ru-RU" sz="1400" smtClean="0"/>
              <a:t> </a:t>
            </a:r>
            <a:r>
              <a:rPr lang="ru-RU" sz="1400" smtClean="0">
                <a:hlinkClick r:id="rId19" tooltip="1810 год"/>
              </a:rPr>
              <a:t>1810 года</a:t>
            </a:r>
            <a:r>
              <a:rPr lang="ru-RU" sz="1400" smtClean="0"/>
              <a:t> — произведён в ротмистры.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/>
              <a:t> </a:t>
            </a:r>
            <a:r>
              <a:rPr lang="ru-RU" sz="1400" smtClean="0">
                <a:hlinkClick r:id="rId20" tooltip="29 апреля"/>
              </a:rPr>
              <a:t>17 апреля</a:t>
            </a:r>
            <a:r>
              <a:rPr lang="ru-RU" sz="1400" smtClean="0"/>
              <a:t> </a:t>
            </a:r>
            <a:r>
              <a:rPr lang="ru-RU" sz="1400" smtClean="0">
                <a:hlinkClick r:id="rId21" tooltip="1812 год"/>
              </a:rPr>
              <a:t>1812 года</a:t>
            </a:r>
            <a:r>
              <a:rPr lang="ru-RU" sz="1400" smtClean="0"/>
              <a:t> — переведён подполковником в Ахтырский гусарский полк.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22" tooltip="12 ноября"/>
              </a:rPr>
              <a:t>31 октября</a:t>
            </a:r>
            <a:r>
              <a:rPr lang="ru-RU" sz="1400" smtClean="0"/>
              <a:t> </a:t>
            </a:r>
            <a:r>
              <a:rPr lang="ru-RU" sz="1400" smtClean="0">
                <a:hlinkClick r:id="rId21" tooltip="1812 год"/>
              </a:rPr>
              <a:t>1812 года</a:t>
            </a:r>
            <a:r>
              <a:rPr lang="ru-RU" sz="1400" smtClean="0"/>
              <a:t> — за отличие по службе произведён в полковники.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/>
              <a:t> </a:t>
            </a:r>
            <a:r>
              <a:rPr lang="ru-RU" sz="1400" smtClean="0">
                <a:hlinkClick r:id="rId23" tooltip="2 января"/>
              </a:rPr>
              <a:t>21 декабря</a:t>
            </a:r>
            <a:r>
              <a:rPr lang="ru-RU" sz="1400" smtClean="0"/>
              <a:t> </a:t>
            </a:r>
            <a:r>
              <a:rPr lang="ru-RU" sz="1400" smtClean="0">
                <a:hlinkClick r:id="rId24" tooltip="1816 год"/>
              </a:rPr>
              <a:t>1815 года</a:t>
            </a:r>
            <a:r>
              <a:rPr lang="ru-RU" sz="1400" smtClean="0"/>
              <a:t> — за отличие в сражении при Ларотьере произведён в генерал-майоры, с назначением состоять при начальнике 1-й драгунской дивизии.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25" tooltip="26 марта"/>
              </a:rPr>
              <a:t>14 марта</a:t>
            </a:r>
            <a:r>
              <a:rPr lang="ru-RU" sz="1400" smtClean="0"/>
              <a:t> </a:t>
            </a:r>
            <a:r>
              <a:rPr lang="ru-RU" sz="1400" smtClean="0">
                <a:hlinkClick r:id="rId24" tooltip="1816 год"/>
              </a:rPr>
              <a:t>1816 года</a:t>
            </a:r>
            <a:r>
              <a:rPr lang="ru-RU" sz="1400" smtClean="0"/>
              <a:t> — назначен состоять при начальнике 2-й конно-егерской дивизии.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26" tooltip="3 июня"/>
              </a:rPr>
              <a:t>22 мая</a:t>
            </a:r>
            <a:r>
              <a:rPr lang="ru-RU" sz="1400" smtClean="0"/>
              <a:t> </a:t>
            </a:r>
            <a:r>
              <a:rPr lang="ru-RU" sz="1400" smtClean="0">
                <a:hlinkClick r:id="rId24" tooltip="1816 год"/>
              </a:rPr>
              <a:t>1816 года</a:t>
            </a:r>
            <a:r>
              <a:rPr lang="ru-RU" sz="1400" smtClean="0"/>
              <a:t> — назначен состоять при начальнике 2-й гусарской дивизии.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27" tooltip="19 ноября"/>
              </a:rPr>
              <a:t>7 ноября</a:t>
            </a:r>
            <a:r>
              <a:rPr lang="ru-RU" sz="1400" smtClean="0"/>
              <a:t> </a:t>
            </a:r>
            <a:r>
              <a:rPr lang="ru-RU" sz="1400" smtClean="0">
                <a:hlinkClick r:id="rId24" tooltip="1816 год"/>
              </a:rPr>
              <a:t>1816 года</a:t>
            </a:r>
            <a:r>
              <a:rPr lang="ru-RU" sz="1400" smtClean="0"/>
              <a:t> — назначен бригадным командиром 1-й бригады той же дивизии.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/>
              <a:t> </a:t>
            </a:r>
            <a:r>
              <a:rPr lang="ru-RU" sz="1400" smtClean="0">
                <a:hlinkClick r:id="rId28" tooltip="3 марта"/>
              </a:rPr>
              <a:t>19 февраля</a:t>
            </a:r>
            <a:r>
              <a:rPr lang="ru-RU" sz="1400" smtClean="0"/>
              <a:t> </a:t>
            </a:r>
            <a:r>
              <a:rPr lang="ru-RU" sz="1400" smtClean="0">
                <a:hlinkClick r:id="rId29" tooltip="1818 год"/>
              </a:rPr>
              <a:t>1818 года</a:t>
            </a:r>
            <a:r>
              <a:rPr lang="ru-RU" sz="1400" smtClean="0"/>
              <a:t> — назначен начальником штаба 7-го пехотного корпуса.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30" tooltip="6 марта"/>
              </a:rPr>
              <a:t>22 февраля</a:t>
            </a:r>
            <a:r>
              <a:rPr lang="ru-RU" sz="1400" smtClean="0"/>
              <a:t> </a:t>
            </a:r>
            <a:r>
              <a:rPr lang="ru-RU" sz="1400" smtClean="0">
                <a:hlinkClick r:id="rId31" tooltip="1819 год"/>
              </a:rPr>
              <a:t>1819 года</a:t>
            </a:r>
            <a:r>
              <a:rPr lang="ru-RU" sz="1400" smtClean="0"/>
              <a:t> — назначен начальником штаба 3-го пехотного корпуса.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32" tooltip="29 марта"/>
              </a:rPr>
              <a:t>17 марта</a:t>
            </a:r>
            <a:r>
              <a:rPr lang="ru-RU" sz="1400" smtClean="0"/>
              <a:t> </a:t>
            </a:r>
            <a:r>
              <a:rPr lang="ru-RU" sz="1400" smtClean="0">
                <a:hlinkClick r:id="rId33" tooltip="1820 год"/>
              </a:rPr>
              <a:t>1820 года</a:t>
            </a:r>
            <a:r>
              <a:rPr lang="ru-RU" sz="1400" smtClean="0"/>
              <a:t> — с увольнением в отпуск за границу, назначен состоять при кавалерии.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34" tooltip="2 ноября"/>
              </a:rPr>
              <a:t>14 ноября</a:t>
            </a:r>
            <a:r>
              <a:rPr lang="ru-RU" sz="1400" smtClean="0"/>
              <a:t> </a:t>
            </a:r>
            <a:r>
              <a:rPr lang="ru-RU" sz="1400" smtClean="0">
                <a:hlinkClick r:id="rId35" tooltip="1823 год"/>
              </a:rPr>
              <a:t>1823 года</a:t>
            </a:r>
            <a:r>
              <a:rPr lang="ru-RU" sz="1400" smtClean="0"/>
              <a:t> — уволен по болезни от службы, с мундиром.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36" tooltip="4 апреля"/>
              </a:rPr>
              <a:t>23 марта</a:t>
            </a:r>
            <a:r>
              <a:rPr lang="ru-RU" sz="1400" smtClean="0"/>
              <a:t> </a:t>
            </a:r>
            <a:r>
              <a:rPr lang="ru-RU" sz="1400" smtClean="0">
                <a:hlinkClick r:id="rId37" tooltip="1826 год"/>
              </a:rPr>
              <a:t>1826 года</a:t>
            </a:r>
            <a:r>
              <a:rPr lang="ru-RU" sz="1400" smtClean="0"/>
              <a:t> — определён в службу, с назначением состоять при кавалерии.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/>
              <a:t> </a:t>
            </a:r>
            <a:r>
              <a:rPr lang="ru-RU" sz="1400" smtClean="0">
                <a:hlinkClick r:id="rId38" tooltip="22 сентября"/>
              </a:rPr>
              <a:t>10 сентября</a:t>
            </a:r>
            <a:r>
              <a:rPr lang="ru-RU" sz="1400" smtClean="0"/>
              <a:t> </a:t>
            </a:r>
            <a:r>
              <a:rPr lang="ru-RU" sz="1400" smtClean="0">
                <a:hlinkClick r:id="rId37" tooltip="1826 год"/>
              </a:rPr>
              <a:t>1826 года</a:t>
            </a:r>
            <a:r>
              <a:rPr lang="ru-RU" sz="1400" smtClean="0"/>
              <a:t> — назначен в Кавказский отдельный корпус временным начальником войск на Эриванской границе во время войны с Персией.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39" tooltip="7 декабря"/>
              </a:rPr>
              <a:t>25 ноября</a:t>
            </a:r>
            <a:r>
              <a:rPr lang="ru-RU" sz="1400" smtClean="0"/>
              <a:t> </a:t>
            </a:r>
            <a:r>
              <a:rPr lang="ru-RU" sz="1400" smtClean="0">
                <a:hlinkClick r:id="rId37" tooltip="1826 год"/>
              </a:rPr>
              <a:t>1826 года</a:t>
            </a:r>
            <a:r>
              <a:rPr lang="ru-RU" sz="1400" smtClean="0"/>
              <a:t> — уволен в отпуск, из которого дозволено возвратиться в Россию.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hlinkClick r:id="rId40" tooltip="18 октября"/>
              </a:rPr>
              <a:t>6 октября</a:t>
            </a:r>
            <a:r>
              <a:rPr lang="ru-RU" sz="1400" smtClean="0"/>
              <a:t> </a:t>
            </a:r>
            <a:r>
              <a:rPr lang="ru-RU" sz="1400" smtClean="0">
                <a:hlinkClick r:id="rId41" tooltip="1831 год"/>
              </a:rPr>
              <a:t>1831 года</a:t>
            </a:r>
            <a:r>
              <a:rPr lang="ru-RU" sz="1400" smtClean="0"/>
              <a:t> — за отличие в сражении произведён в генерал-лейтенанты.</a:t>
            </a:r>
            <a:endParaRPr lang="ru-RU" sz="1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85918" y="-285776"/>
            <a:ext cx="63468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Послужной список.</a:t>
            </a:r>
          </a:p>
        </p:txBody>
      </p:sp>
      <p:sp>
        <p:nvSpPr>
          <p:cNvPr id="4" name="Управляющая кнопка: возврат 3">
            <a:hlinkClick r:id="rId42" action="ppaction://hlinksldjump" highlightClick="1"/>
          </p:cNvPr>
          <p:cNvSpPr/>
          <p:nvPr/>
        </p:nvSpPr>
        <p:spPr>
          <a:xfrm>
            <a:off x="8143875" y="6429375"/>
            <a:ext cx="10001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Возврат к  биографии</a:t>
            </a:r>
          </a:p>
        </p:txBody>
      </p:sp>
      <p:sp>
        <p:nvSpPr>
          <p:cNvPr id="5" name="Управляющая кнопка: возврат 4">
            <a:hlinkClick r:id="rId43" action="ppaction://hlinksldjump" highlightClick="1"/>
          </p:cNvPr>
          <p:cNvSpPr/>
          <p:nvPr/>
        </p:nvSpPr>
        <p:spPr>
          <a:xfrm>
            <a:off x="8215313" y="4643438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214313" y="1000125"/>
            <a:ext cx="4929187" cy="3500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Денис Денисович Давыдов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Василий Денисович Давыдов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Николай Денисович Давыдов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hlinkClick r:id="rId2" tooltip="Давыдов, Вадим Денисович"/>
              </a:rPr>
              <a:t>Вадим Денисович Давыдов</a:t>
            </a:r>
            <a:r>
              <a:rPr lang="ru-RU" sz="2000" smtClean="0"/>
              <a:t> (</a:t>
            </a:r>
            <a:r>
              <a:rPr lang="ru-RU" sz="2000" smtClean="0">
                <a:hlinkClick r:id="rId3" tooltip="1832 год"/>
              </a:rPr>
              <a:t>1832</a:t>
            </a:r>
            <a:r>
              <a:rPr lang="ru-RU" sz="2000" smtClean="0"/>
              <a:t>—</a:t>
            </a:r>
            <a:r>
              <a:rPr lang="ru-RU" sz="2000" smtClean="0">
                <a:hlinkClick r:id="rId4" tooltip="1881 год"/>
              </a:rPr>
              <a:t>1881</a:t>
            </a:r>
            <a:r>
              <a:rPr lang="ru-RU" sz="200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hlinkClick r:id="rId5" tooltip="Засецкая, Юлия Денисовна"/>
              </a:rPr>
              <a:t>Юлия Денисовна Давыдова</a:t>
            </a:r>
            <a:r>
              <a:rPr lang="ru-RU" sz="2000" smtClean="0"/>
              <a:t> (</a:t>
            </a:r>
            <a:r>
              <a:rPr lang="ru-RU" sz="2000" smtClean="0">
                <a:hlinkClick r:id="rId6" tooltip="1835 год"/>
              </a:rPr>
              <a:t>1835</a:t>
            </a:r>
            <a:r>
              <a:rPr lang="ru-RU" sz="2000" smtClean="0"/>
              <a:t>—</a:t>
            </a:r>
            <a:r>
              <a:rPr lang="ru-RU" sz="2000" smtClean="0">
                <a:hlinkClick r:id="rId7" tooltip="1882 год"/>
              </a:rPr>
              <a:t>1882</a:t>
            </a:r>
            <a:r>
              <a:rPr lang="ru-RU" sz="200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Ахилл Денисович Давыдов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Мария Денисовна Давыдова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Екатерина Денисовна Давыдова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Софья Денисовна Давыдова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09" y="274638"/>
            <a:ext cx="6543692" cy="654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 Д.В. Давыдова.</a:t>
            </a:r>
          </a:p>
        </p:txBody>
      </p:sp>
      <p:sp>
        <p:nvSpPr>
          <p:cNvPr id="4" name="Управляющая кнопка: возврат 3">
            <a:hlinkClick r:id="rId8" action="ppaction://hlinksldjump" highlightClick="1"/>
          </p:cNvPr>
          <p:cNvSpPr/>
          <p:nvPr/>
        </p:nvSpPr>
        <p:spPr>
          <a:xfrm>
            <a:off x="0" y="6429375"/>
            <a:ext cx="10001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Возврат к  биографии</a:t>
            </a:r>
          </a:p>
        </p:txBody>
      </p:sp>
      <p:pic>
        <p:nvPicPr>
          <p:cNvPr id="22533" name="Picture 5" descr="http://turometr.s3.amazonaws.com/images/gallery/01/03/69/2010/06/08/a8bd8c__e6f4cd89ac_6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33888" y="3714750"/>
            <a:ext cx="47101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4572000" y="30718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Усадьба поэта, героя войны 1812 года </a:t>
            </a:r>
            <a:r>
              <a:rPr lang="ru-RU" sz="1200" b="1"/>
              <a:t>Дениса</a:t>
            </a:r>
            <a:r>
              <a:rPr lang="ru-RU" sz="1200"/>
              <a:t> </a:t>
            </a:r>
            <a:r>
              <a:rPr lang="ru-RU" sz="1200" b="1"/>
              <a:t>Давыдова</a:t>
            </a:r>
            <a:r>
              <a:rPr lang="ru-RU" sz="1200"/>
              <a:t> (Пречистенка, 17)</a:t>
            </a:r>
          </a:p>
        </p:txBody>
      </p:sp>
      <p:sp>
        <p:nvSpPr>
          <p:cNvPr id="8" name="Управляющая кнопка: возврат 7">
            <a:hlinkClick r:id="rId11" action="ppaction://hlinksldjump" highlightClick="1"/>
          </p:cNvPr>
          <p:cNvSpPr/>
          <p:nvPr/>
        </p:nvSpPr>
        <p:spPr>
          <a:xfrm>
            <a:off x="1071563" y="628650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857225" y="2000250"/>
            <a:ext cx="7983564" cy="4392613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/>
                </a:solidFill>
                <a:hlinkClick r:id="rId2" action="ppaction://hlinksldjump"/>
              </a:rPr>
              <a:t>Военные действия отряда  Д.Давыдова</a:t>
            </a:r>
          </a:p>
          <a:p>
            <a:pPr marL="514350" indent="-51435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1"/>
                </a:solidFill>
                <a:hlinkClick r:id="rId2" action="ppaction://hlinksldjump"/>
              </a:rPr>
              <a:t> летом 1812 г.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/>
                </a:solidFill>
                <a:hlinkClick r:id="rId3" action="ppaction://hlinksldjump"/>
              </a:rPr>
              <a:t>Военная операция в селе </a:t>
            </a:r>
            <a:r>
              <a:rPr lang="ru-RU" sz="2400" dirty="0" err="1" smtClean="0">
                <a:solidFill>
                  <a:schemeClr val="accent1"/>
                </a:solidFill>
                <a:hlinkClick r:id="rId3" action="ppaction://hlinksldjump"/>
              </a:rPr>
              <a:t>Ляхово</a:t>
            </a:r>
            <a:r>
              <a:rPr lang="ru-RU" sz="2400" dirty="0" smtClean="0">
                <a:solidFill>
                  <a:schemeClr val="accent1"/>
                </a:solidFill>
                <a:hlinkClick r:id="rId3" action="ppaction://hlinksldjump"/>
              </a:rPr>
              <a:t>.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/>
                </a:solidFill>
                <a:hlinkClick r:id="rId4" action="ppaction://hlinksldjump"/>
              </a:rPr>
              <a:t>Участие  Д.Давыдова в заграничной военной кампании 1813 г.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1"/>
                </a:solidFill>
                <a:hlinkClick r:id="rId5" action="ppaction://hlinksldjump"/>
              </a:rPr>
              <a:t>Участие  в сражениях и награды Д. Давыдова : 1812-1813гг.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C00000"/>
                </a:solidFill>
                <a:hlinkClick r:id="rId6" action="ppaction://hlinksldjump"/>
              </a:rPr>
              <a:t>Давыдов - участник восьми войн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80000"/>
              </a:lnSpc>
              <a:buFont typeface="Constantia" pitchFamily="18" charset="0"/>
              <a:buAutoNum type="arabicPeriod"/>
              <a:defRPr/>
            </a:pPr>
            <a:endParaRPr lang="ru-RU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endParaRPr lang="ru-RU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571736" y="357166"/>
            <a:ext cx="591819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Д.В. Давыдова 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Отечественной войне 1812 г.</a:t>
            </a:r>
          </a:p>
        </p:txBody>
      </p:sp>
      <p:sp>
        <p:nvSpPr>
          <p:cNvPr id="6" name="Управляющая кнопка: возврат 5">
            <a:hlinkClick r:id="rId7" action="ppaction://hlinksldjump" highlightClick="1"/>
          </p:cNvPr>
          <p:cNvSpPr/>
          <p:nvPr/>
        </p:nvSpPr>
        <p:spPr>
          <a:xfrm>
            <a:off x="7786688" y="6072188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232275" y="2071688"/>
            <a:ext cx="4911725" cy="43926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smtClean="0"/>
              <a:t>        Громкую военную славу Денис Давыдов снискал в Отечественную войну. В начале кампании он в чине подполковника командовал батальоном Ахтырского гусарского полка в армии Багратиона, к которому и обратился незадолго до Бородинского сражения с проектом партизанской войны. Кутузов одобрил представление Багратиона, и 25 августа, накануне Бородинской битвы, Давыдов, получив в свое распоряжение пятьдесят гусар и восемьдесят казаков, двинулся в тыл врага. В первый же свой «поиск», 1 сентября, когда французы готовились вступить в Москву, Давыдов разгромил на Смоленской дороге, у Царева Займища, две шайки мародеров, прикрывавших обозы «с ограбленными у жителей пожитками», и транспорт с хлебом и патронами, взяв в плен более двухсот человек</a:t>
            </a:r>
            <a:r>
              <a:rPr lang="ru-RU" sz="1400" baseline="30000" smtClean="0">
                <a:hlinkClick r:id="rId3"/>
              </a:rPr>
              <a:t>[*]</a:t>
            </a:r>
            <a:r>
              <a:rPr lang="ru-RU" sz="1400" smtClean="0"/>
              <a:t>. Отбитое при этом оружие он здесь же роздал крестьянам, поднимавшимся на народную войну. Успех Давыдова был полный. Почти каждый день его отряд захватывал пленных, обозы с продовольствием и боеприпасами. По примеру отряда Давыдова, численность которого возросла до трехсот человек, были созданы и другие партизанские отряды из регулярных и казачьих частей.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00562" y="785794"/>
            <a:ext cx="4275123" cy="1143000"/>
          </a:xfrm>
        </p:spPr>
        <p:txBody>
          <a:bodyPr>
            <a:normAutofit fontScale="90000"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Военные действия отряда  Д.Давыдова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летом 1812 г.</a:t>
            </a:r>
          </a:p>
        </p:txBody>
      </p:sp>
      <p:pic>
        <p:nvPicPr>
          <p:cNvPr id="24583" name="Picture 10" descr="http://www.stronski.ru/img/creation/gallery/08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000375"/>
            <a:ext cx="3352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3857625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П.Т. Стронский. </a:t>
            </a:r>
            <a:r>
              <a:rPr lang="ru-RU" b="1"/>
              <a:t>Портрет</a:t>
            </a:r>
            <a:r>
              <a:rPr lang="ru-RU"/>
              <a:t> </a:t>
            </a:r>
            <a:r>
              <a:rPr lang="ru-RU" b="1"/>
              <a:t>Дениса</a:t>
            </a:r>
            <a:r>
              <a:rPr lang="ru-RU"/>
              <a:t> </a:t>
            </a:r>
            <a:r>
              <a:rPr lang="ru-RU" b="1"/>
              <a:t>Давыдова</a:t>
            </a:r>
            <a:r>
              <a:rPr lang="ru-RU"/>
              <a:t>. Холст, масло. 2001 г. </a:t>
            </a:r>
          </a:p>
        </p:txBody>
      </p:sp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7786688" y="6215063"/>
            <a:ext cx="1357312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Участие в Отечественной войне (план)</a:t>
            </a:r>
          </a:p>
        </p:txBody>
      </p:sp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8215313" y="1500188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8572500" cy="2357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Успех действий Давыдова в большой степени объяснялся его постоянной тесной связью с населением – крестьяне служили ему лазутчиками, проводниками, сами принимали участие в истреблении шаек фуражиров. Так как форма русских и французских гусар была очень схожа и крестьяне поначалу нередко принимали Давыдова за француза, он облачился в казачий кафтан, отрастил бороду и в таком виде изображен на нескольких гравюрах того времени.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Особенно широкий размах действия войсковых партизанских отрядов приняли во время отступления французов из России. Днем и ночью партизаны не давали врагу ни минуты покоя, уничтожая или забирая в плен небольшие группы и объединяясь для удара по крупным колоннам. Так, 28 октября партизанские отряды Давыдова, Сеславина, Фигнера и Орлова-Денисова окружили в селе Ляхово, атаковали и взяли в плен двухтысячную колонну французов во главе с генералом Ожеро. О деле под Ляховым Кутузов сказал: “</a:t>
            </a:r>
            <a:r>
              <a:rPr lang="ru-RU" sz="1400" i="1" smtClean="0"/>
              <a:t>Победа сия тем более знаменита, что в первый раз в продолжении нынешней кампании неприятельский корпус положил перед нами оружие</a:t>
            </a:r>
            <a:r>
              <a:rPr lang="ru-RU" sz="1400" smtClean="0"/>
              <a:t>”.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000232" y="285728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Военная операция в селе </a:t>
            </a:r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Ляхово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5605" name="Picture 6" descr="http://img-fotki.yandex.ru/get/5408/med-yuliya.1a4/0_58e5b_7095e0ba_X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962400"/>
            <a:ext cx="4238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14375" y="3571875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Рубикон. Переход через реку отряда </a:t>
            </a:r>
            <a:r>
              <a:rPr lang="ru-RU" sz="1200" b="1"/>
              <a:t>Дениса</a:t>
            </a:r>
            <a:r>
              <a:rPr lang="ru-RU" sz="1200"/>
              <a:t> </a:t>
            </a:r>
            <a:r>
              <a:rPr lang="ru-RU" sz="1200" b="1"/>
              <a:t>Давыдова</a:t>
            </a:r>
            <a:r>
              <a:rPr lang="ru-RU" sz="1200"/>
              <a:t>.1812г </a:t>
            </a:r>
          </a:p>
        </p:txBody>
      </p:sp>
      <p:pic>
        <p:nvPicPr>
          <p:cNvPr id="25607" name="Picture 8" descr="http://s07.radikal.ru/i180/1009/fa/3fa51c51ed6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998913"/>
            <a:ext cx="492918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8"/>
          <p:cNvSpPr>
            <a:spLocks noChangeArrowheads="1"/>
          </p:cNvSpPr>
          <p:nvPr/>
        </p:nvSpPr>
        <p:spPr bwMode="auto">
          <a:xfrm>
            <a:off x="5786438" y="3714750"/>
            <a:ext cx="1920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По литографии Р. Бахмана</a:t>
            </a:r>
          </a:p>
        </p:txBody>
      </p:sp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7786688" y="6215063"/>
            <a:ext cx="1357312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Участие в Отечественной войне (план)</a:t>
            </a:r>
          </a:p>
        </p:txBody>
      </p:sp>
      <p:sp>
        <p:nvSpPr>
          <p:cNvPr id="10" name="Управляющая кнопка: возврат 9">
            <a:hlinkClick r:id="rId8" action="ppaction://hlinksldjump" highlightClick="1"/>
          </p:cNvPr>
          <p:cNvSpPr/>
          <p:nvPr/>
        </p:nvSpPr>
        <p:spPr>
          <a:xfrm>
            <a:off x="0" y="6286500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28625" y="1857375"/>
            <a:ext cx="8229600" cy="17954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smtClean="0"/>
              <a:t>Денис Давыдов со своим отрядом «проводил» французов до самой границы. За кампанию 1812 года он был награжден Георгиевским крестом и произведен в полковники. В 1813 году Давыдов сражался под Калишем, Бауценом и Лейпцигом. В начале кампании 1814 года он командовал Ахтырским гусарским полком, за отличие в бою 20 января при Ларотьере был произведен в генерал-майоры и во главе гусарской бригады вступил в Париж. (</a:t>
            </a:r>
            <a:r>
              <a:rPr lang="ru-RU" sz="1800" b="1" smtClean="0"/>
              <a:t>Денис Васильевич Давыдов (1784 – 1839) Генерал-майор / </a:t>
            </a:r>
            <a:r>
              <a:rPr lang="en-US" sz="1800" b="1" smtClean="0">
                <a:hlinkClick r:id="rId3"/>
              </a:rPr>
              <a:t>http://www.museum.ru/museum/1812/Persons/RUSS/t_d02_vg.html</a:t>
            </a:r>
            <a:r>
              <a:rPr lang="ru-RU" sz="1800" b="1" smtClean="0"/>
              <a:t>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785794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 Д. Давыдова в заграничной военной кампании 1813 г.</a:t>
            </a:r>
          </a:p>
        </p:txBody>
      </p:sp>
      <p:pic>
        <p:nvPicPr>
          <p:cNvPr id="26629" name="Picture 8" descr="http://radikal.ua/data/upload/4efc3/05615/848f1d12a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90975"/>
            <a:ext cx="42386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500063" y="3571875"/>
            <a:ext cx="3500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Ополченцы в боях на Старой Смоленской дороге. </a:t>
            </a:r>
            <a:r>
              <a:rPr lang="ru-RU" sz="1200" b="1"/>
              <a:t>Художник</a:t>
            </a:r>
            <a:r>
              <a:rPr lang="ru-RU" sz="1200"/>
              <a:t> В. Келерман. </a:t>
            </a:r>
          </a:p>
        </p:txBody>
      </p:sp>
      <p:pic>
        <p:nvPicPr>
          <p:cNvPr id="26631" name="Picture 10" descr="http://i072.radikal.ru/1009/a5/bd4d71694187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2338" y="3857625"/>
            <a:ext cx="56816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озврат 7">
            <a:hlinkClick r:id="rId8" action="ppaction://hlinksldjump" highlightClick="1"/>
          </p:cNvPr>
          <p:cNvSpPr/>
          <p:nvPr/>
        </p:nvSpPr>
        <p:spPr>
          <a:xfrm>
            <a:off x="7786688" y="6215063"/>
            <a:ext cx="1357312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Участие в Отечественной войне (план)</a:t>
            </a:r>
          </a:p>
        </p:txBody>
      </p:sp>
      <p:sp>
        <p:nvSpPr>
          <p:cNvPr id="9" name="Управляющая кнопка: возврат 8">
            <a:hlinkClick r:id="rId9" action="ppaction://hlinksldjump" highlightClick="1"/>
          </p:cNvPr>
          <p:cNvSpPr/>
          <p:nvPr/>
        </p:nvSpPr>
        <p:spPr>
          <a:xfrm>
            <a:off x="8215313" y="314325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/>
              <a:t>В 1812 году, 26 июня, под Миром, 1 июня, под Романовым, под Катанью, где командовал ночной экспедицией, 3 августа, 11 — под Дорогобужем, 14 — под Максимовым, 19 — под Рожеством, 21 — под Поповкой, 23 — под Покровом, 24 — под Бородиным; со 2 сентября по 18 октября, командовал партией наездников в окрестностях Вязьмы, Дорогобужа и Гжатска, в течение этого времени взял в плен 3560 нижних чинов, 43 штаб- и обер-офицеров и много транспортов, снарядов и продовольствия, за что награждён чином полковника; затем был в делах: 28 октября, под Ляховым, 29 — под Смоленском, 2 и 4 ноября, под Красным, 9 ноября, под Копысом, где разбил наголову кавалерийское депо французской армии, 14 — под Белиничами; за отличие награждён орденом Св. Георгия 4 кл.; занял отрядом своим г. Гродно, 8 декабря, и за отличие награждён орденом Св. Владимира 3 ст.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/>
              <a:t>В 1813 году, был в деле под Калишем, 1 февраля; занял отрядом своим г. Дрезден, 12 марта, и участвовал в сражениях: 27 апреля, под Дрезденом, 8 и 9 мая, под Бауценом, 10 мая, под Рейхенбахом и во всех арьергардных делах до перемирия, командуя партией наездников: 8 сентября, под Люценом, 10 — под Цейцем, 12 и 16 — под Альтенбургом, 18 — под Пенигом, 4 и 6 октября, под Лейпцигом.</a:t>
            </a:r>
            <a:endParaRPr lang="ru-RU" sz="18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785794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/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/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Участие в сражениях и награды 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Д. Давыдова: 1812-1813гг.</a:t>
            </a:r>
          </a:p>
        </p:txBody>
      </p:sp>
      <p:pic>
        <p:nvPicPr>
          <p:cNvPr id="25606" name="Picture 6" descr="http://www.avers-trade.ru/images/1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143125"/>
            <a:ext cx="3352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6143625"/>
            <a:ext cx="3541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Орден </a:t>
            </a:r>
            <a:r>
              <a:rPr lang="ru-RU" b="1"/>
              <a:t>Святого</a:t>
            </a:r>
            <a:r>
              <a:rPr lang="ru-RU"/>
              <a:t> </a:t>
            </a:r>
            <a:r>
              <a:rPr lang="ru-RU" b="1"/>
              <a:t>Георгия</a:t>
            </a:r>
            <a:r>
              <a:rPr lang="ru-RU"/>
              <a:t> </a:t>
            </a:r>
            <a:r>
              <a:rPr lang="ru-RU" b="1"/>
              <a:t>4</a:t>
            </a:r>
            <a:r>
              <a:rPr lang="ru-RU"/>
              <a:t> </a:t>
            </a:r>
            <a:r>
              <a:rPr lang="ru-RU" b="1"/>
              <a:t>класса</a:t>
            </a:r>
            <a:r>
              <a:rPr lang="ru-RU"/>
              <a:t>.</a:t>
            </a:r>
          </a:p>
        </p:txBody>
      </p:sp>
      <p:pic>
        <p:nvPicPr>
          <p:cNvPr id="25608" name="Picture 8" descr="http://www.mskpresent.ru/data/big/19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9388" y="2214563"/>
            <a:ext cx="51546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00563" y="5929313"/>
            <a:ext cx="4037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Орден</a:t>
            </a:r>
            <a:r>
              <a:rPr lang="ru-RU"/>
              <a:t> </a:t>
            </a:r>
            <a:r>
              <a:rPr lang="ru-RU" b="1"/>
              <a:t>Святого </a:t>
            </a:r>
            <a:r>
              <a:rPr lang="ru-RU"/>
              <a:t>.</a:t>
            </a:r>
            <a:r>
              <a:rPr lang="ru-RU" b="1"/>
              <a:t>Владимира</a:t>
            </a:r>
            <a:r>
              <a:rPr lang="ru-RU"/>
              <a:t> </a:t>
            </a:r>
            <a:r>
              <a:rPr lang="ru-RU" b="1"/>
              <a:t>3степени</a:t>
            </a:r>
            <a:r>
              <a:rPr lang="ru-RU"/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0298" y="428604"/>
            <a:ext cx="6346825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3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/>
            </a:r>
            <a:br>
              <a:rPr lang="ru-RU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</a:br>
            <a:r>
              <a:rPr lang="ru-RU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/>
            </a:r>
            <a:br>
              <a:rPr lang="ru-RU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</a:br>
            <a:r>
              <a:rPr lang="ru-RU" sz="69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Н</a:t>
            </a:r>
            <a:r>
              <a:rPr lang="ru-RU" sz="69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аграды</a:t>
            </a:r>
            <a:r>
              <a:rPr lang="ru-RU" sz="69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 </a:t>
            </a:r>
            <a:br>
              <a:rPr lang="ru-RU" sz="69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</a:br>
            <a:r>
              <a:rPr lang="ru-RU" sz="69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Д. Давыдова: 1812-1813гг.</a:t>
            </a:r>
          </a:p>
        </p:txBody>
      </p:sp>
      <p:sp>
        <p:nvSpPr>
          <p:cNvPr id="11" name="Управляющая кнопка: возврат 10">
            <a:hlinkClick r:id="rId6" action="ppaction://hlinksldjump" highlightClick="1"/>
          </p:cNvPr>
          <p:cNvSpPr/>
          <p:nvPr/>
        </p:nvSpPr>
        <p:spPr>
          <a:xfrm>
            <a:off x="7786688" y="6215063"/>
            <a:ext cx="1357312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Участие в Отечественной войне (план)</a:t>
            </a: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6286500" y="6429375"/>
            <a:ext cx="1357313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type="subTitle" idx="1"/>
          </p:nvPr>
        </p:nvSpPr>
        <p:spPr>
          <a:xfrm>
            <a:off x="857225" y="1928802"/>
            <a:ext cx="7786714" cy="435769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Давыдов - участник 8 войн: 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1806-1807 в Пруссии - против Франции;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1808-1809 в Финляндии - против Швеции;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1809-1810 в Турции;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1812 Отечественная война 1812 г.;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1813 В Германии - против Наполеона и его союзников;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1814 Во Франции - против Наполеона;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1826 В Персии;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1831 В Польше (подавление Польского восстания)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63" y="500063"/>
            <a:ext cx="7643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1823 году Давыдов ушел в отставку, но в 1826 году вернулся на службу. 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214313" y="628650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786688" y="6215063"/>
            <a:ext cx="1357312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Участие в Отечественной войне (план)</a:t>
            </a:r>
          </a:p>
        </p:txBody>
      </p:sp>
    </p:spTree>
    <p:custDataLst>
      <p:tags r:id="rId1"/>
    </p:custDataLst>
  </p:cSld>
  <p:clrMapOvr>
    <a:masterClrMapping/>
  </p:clrMapOvr>
  <p:transition spd="med" advTm="8344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1357290" y="1285875"/>
            <a:ext cx="7126310" cy="4392613"/>
          </a:xfrm>
        </p:spPr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ru-RU" sz="2400" b="1" dirty="0" smtClean="0">
                <a:hlinkClick r:id="rId2" action="ppaction://hlinksldjump"/>
              </a:rPr>
              <a:t>Посвящения Денису Давыдову</a:t>
            </a:r>
            <a:endParaRPr lang="ru-RU" sz="2400" b="1" dirty="0" smtClean="0"/>
          </a:p>
          <a:p>
            <a:pPr marL="514350" indent="-514350" eaLnBrk="1" hangingPunct="1">
              <a:defRPr/>
            </a:pPr>
            <a:r>
              <a:rPr lang="ru-RU" sz="2400" b="1" dirty="0" smtClean="0">
                <a:hlinkClick r:id="rId3" action="ppaction://hlinksldjump"/>
              </a:rPr>
              <a:t>Гусарские </a:t>
            </a:r>
            <a:r>
              <a:rPr lang="ru-RU" sz="2400" b="1" dirty="0" smtClean="0">
                <a:hlinkClick r:id="rId3" action="ppaction://hlinksldjump"/>
              </a:rPr>
              <a:t>стихи</a:t>
            </a:r>
            <a:endParaRPr lang="ru-RU" sz="2400" b="1" dirty="0" smtClean="0"/>
          </a:p>
          <a:p>
            <a:pPr marL="514350" indent="-514350" eaLnBrk="1" hangingPunct="1">
              <a:defRPr/>
            </a:pPr>
            <a:r>
              <a:rPr lang="ru-RU" sz="2400" b="1" dirty="0" smtClean="0">
                <a:hlinkClick r:id="rId4" action="ppaction://hlinksldjump"/>
              </a:rPr>
              <a:t>Лирика</a:t>
            </a:r>
            <a:endParaRPr lang="ru-RU" sz="2400" b="1" dirty="0" smtClean="0"/>
          </a:p>
          <a:p>
            <a:pPr marL="514350" indent="-514350" eaLnBrk="1" hangingPunct="1">
              <a:defRPr/>
            </a:pPr>
            <a:r>
              <a:rPr lang="ru-RU" sz="2400" b="1" dirty="0" smtClean="0">
                <a:hlinkClick r:id="rId5" action="ppaction://hlinksldjump"/>
              </a:rPr>
              <a:t>Проза</a:t>
            </a:r>
            <a:endParaRPr lang="ru-RU" sz="2400" b="1" dirty="0" smtClean="0"/>
          </a:p>
          <a:p>
            <a:pPr marL="514350" indent="-514350" eaLnBrk="1" hangingPunct="1">
              <a:defRPr/>
            </a:pPr>
            <a:r>
              <a:rPr lang="ru-RU" b="1" dirty="0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Давыдов о себе…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Творчество Д.В. Давыдова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7" action="ppaction://hlinksldjump" highlightClick="1"/>
          </p:cNvPr>
          <p:cNvSpPr/>
          <p:nvPr/>
        </p:nvSpPr>
        <p:spPr>
          <a:xfrm>
            <a:off x="7786688" y="6072188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43375" y="357188"/>
            <a:ext cx="5000625" cy="371475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smtClean="0">
                <a:solidFill>
                  <a:srgbClr val="C00000"/>
                </a:solidFill>
              </a:rPr>
              <a:t>Тебе певцу, тебе герою!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Не удалось мне за тобою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При громе пушечном, в огне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Скакать на бешеном коне.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Наездник смирного Пегаса,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Носил я старого Парнаса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Из моды вышедший мундир: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Но и по этой службе трудной,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И тут, о мой наездник чудный,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Ты мой отец и командир.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Вот мой Пугач - при первом взгляде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Он виден - плут, казак прямой!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В передовом твоем отряде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smtClean="0">
                <a:solidFill>
                  <a:srgbClr val="C00000"/>
                </a:solidFill>
              </a:rPr>
              <a:t>Урядник был бы он лихой.</a:t>
            </a:r>
            <a:br>
              <a:rPr lang="ru-RU" sz="1600" b="1" smtClean="0">
                <a:solidFill>
                  <a:srgbClr val="C00000"/>
                </a:solidFill>
              </a:rPr>
            </a:br>
            <a:r>
              <a:rPr lang="ru-RU" sz="1600" b="1" i="1" smtClean="0">
                <a:solidFill>
                  <a:schemeClr val="tx1"/>
                </a:solidFill>
              </a:rPr>
              <a:t>Пушкин – Давыдову</a:t>
            </a:r>
          </a:p>
          <a:p>
            <a:pPr eaLnBrk="1" hangingPunct="1">
              <a:defRPr/>
            </a:pPr>
            <a:r>
              <a:rPr lang="ru-RU" sz="1600" b="1" smtClean="0"/>
              <a:t>Я люблю кровавый бой,</a:t>
            </a:r>
            <a:br>
              <a:rPr lang="ru-RU" sz="1600" b="1" smtClean="0"/>
            </a:br>
            <a:r>
              <a:rPr lang="ru-RU" sz="1600" b="1" smtClean="0"/>
              <a:t>Я рожден для службы царской!</a:t>
            </a:r>
            <a:br>
              <a:rPr lang="ru-RU" sz="1600" b="1" smtClean="0"/>
            </a:br>
            <a:r>
              <a:rPr lang="ru-RU" sz="1600" b="1" smtClean="0"/>
              <a:t>Сабля, водка, конь гусарской,</a:t>
            </a:r>
            <a:br>
              <a:rPr lang="ru-RU" sz="1600" b="1" smtClean="0"/>
            </a:br>
            <a:r>
              <a:rPr lang="ru-RU" sz="1600" b="1" smtClean="0"/>
              <a:t>С вами век мне золотой!</a:t>
            </a:r>
            <a:br>
              <a:rPr lang="ru-RU" sz="1600" b="1" smtClean="0"/>
            </a:br>
            <a:r>
              <a:rPr lang="ru-RU" sz="1600" b="1" smtClean="0"/>
              <a:t>Я люблю кровавый бой,</a:t>
            </a:r>
            <a:br>
              <a:rPr lang="ru-RU" sz="1600" b="1" smtClean="0"/>
            </a:br>
            <a:r>
              <a:rPr lang="ru-RU" sz="1600" b="1" smtClean="0"/>
              <a:t>Я рожден для службы царской!</a:t>
            </a:r>
            <a:br>
              <a:rPr lang="ru-RU" sz="1600" b="1" smtClean="0"/>
            </a:br>
            <a:r>
              <a:rPr lang="ru-RU" sz="1600" b="1" i="1" smtClean="0">
                <a:solidFill>
                  <a:schemeClr val="tx1"/>
                </a:solidFill>
              </a:rPr>
              <a:t>Д.В. Давыдов</a:t>
            </a:r>
          </a:p>
        </p:txBody>
      </p:sp>
      <p:pic>
        <p:nvPicPr>
          <p:cNvPr id="9219" name="Picture 5" descr="http://s47.radikal.ru/i116/1010/da/f7e14606dc5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0063"/>
            <a:ext cx="42433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/>
          <p:cNvSpPr>
            <a:spLocks noGrp="1"/>
          </p:cNvSpPr>
          <p:nvPr>
            <p:ph idx="1"/>
          </p:nvPr>
        </p:nvSpPr>
        <p:spPr>
          <a:xfrm>
            <a:off x="3357563" y="1524000"/>
            <a:ext cx="5572125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         Ни один из русских поэтов не удостоился при жизни такого количества </a:t>
            </a:r>
            <a:r>
              <a:rPr lang="ru-RU" sz="1800" smtClean="0">
                <a:hlinkClick r:id="rId2"/>
              </a:rPr>
              <a:t>дружеских посланий и посвящений. </a:t>
            </a:r>
            <a:r>
              <a:rPr lang="ru-RU" sz="1800" smtClean="0"/>
              <a:t>И почти во всех - удивление странным, противоестественным соединением поэзии и войны. А ещё более странное единение - поэта и воина - почему-то не казалось удивительным.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 </a:t>
            </a:r>
            <a:r>
              <a:rPr lang="ru-RU" sz="1800" b="1" smtClean="0"/>
              <a:t>С. НЕЧАЕВ </a:t>
            </a:r>
            <a:r>
              <a:rPr lang="ru-RU" sz="1800" smtClean="0"/>
              <a:t>«Давыдов, воин и поэт!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 И в мире и в боях равно ты побеждаешь…» (1816).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В. ЖУКОВСКИЙ</a:t>
            </a:r>
            <a:r>
              <a:rPr lang="ru-RU" sz="1800" smtClean="0"/>
              <a:t>  из стихотворения</a:t>
            </a:r>
            <a:br>
              <a:rPr lang="ru-RU" sz="1800" smtClean="0"/>
            </a:br>
            <a:r>
              <a:rPr lang="ru-RU" sz="1800" smtClean="0"/>
              <a:t>“Певец во стане русских воинов”</a:t>
            </a:r>
            <a:br>
              <a:rPr lang="ru-RU" sz="1800" smtClean="0"/>
            </a:br>
            <a:r>
              <a:rPr lang="ru-RU" sz="1800" smtClean="0"/>
              <a:t>Давыдов, пламенных боец,</a:t>
            </a:r>
            <a:br>
              <a:rPr lang="ru-RU" sz="1800" smtClean="0"/>
            </a:br>
            <a:r>
              <a:rPr lang="ru-RU" sz="1800" smtClean="0"/>
              <a:t>Он вихрем в бой кровавый;</a:t>
            </a:r>
            <a:br>
              <a:rPr lang="ru-RU" sz="1800" smtClean="0"/>
            </a:br>
            <a:r>
              <a:rPr lang="ru-RU" sz="1800" smtClean="0"/>
              <a:t>Он в мире счастливый певец</a:t>
            </a:r>
            <a:br>
              <a:rPr lang="ru-RU" sz="1800" smtClean="0"/>
            </a:br>
            <a:r>
              <a:rPr lang="ru-RU" sz="1800" smtClean="0"/>
              <a:t>Вина, любви и славы.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Ф. ТОЛСТОЙ</a:t>
            </a:r>
            <a:r>
              <a:rPr lang="ru-RU" sz="1800" smtClean="0"/>
              <a:t>  (Надпись к портрету Давыдова)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Ужасен меч его отечества врагам —</a:t>
            </a:r>
            <a:br>
              <a:rPr lang="ru-RU" sz="1800" smtClean="0"/>
            </a:br>
            <a:r>
              <a:rPr lang="ru-RU" sz="1800" smtClean="0"/>
              <a:t>Ужаснее перо надменным дуракам.  1810-е годы.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8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Посвящения Денису Давыдову</a:t>
            </a:r>
            <a:endParaRPr lang="ru-RU" dirty="0"/>
          </a:p>
        </p:txBody>
      </p:sp>
      <p:pic>
        <p:nvPicPr>
          <p:cNvPr id="30724" name="Picture 2" descr="http://www.tverlib.ru/ddavydov/menu-lef02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571625"/>
            <a:ext cx="26717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http://www.rinrin.ru/gossips004/img_026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357563"/>
            <a:ext cx="321468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rId7" action="ppaction://hlinksldjump" highlightClick="1"/>
          </p:cNvPr>
          <p:cNvSpPr/>
          <p:nvPr/>
        </p:nvSpPr>
        <p:spPr>
          <a:xfrm>
            <a:off x="7786688" y="6143625"/>
            <a:ext cx="1042987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Творчество Давыдова</a:t>
            </a:r>
          </a:p>
        </p:txBody>
      </p:sp>
      <p:sp>
        <p:nvSpPr>
          <p:cNvPr id="8" name="Управляющая кнопка: возврат 7">
            <a:hlinkClick r:id="rId8" action="ppaction://hlinksldjump" highlightClick="1"/>
          </p:cNvPr>
          <p:cNvSpPr/>
          <p:nvPr/>
        </p:nvSpPr>
        <p:spPr>
          <a:xfrm>
            <a:off x="6715125" y="6286500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857224" y="1500188"/>
            <a:ext cx="7840689" cy="53578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800" dirty="0" smtClean="0"/>
              <a:t>Успешные партизанские действия в войну 1812 прославили его, и с тех пор он создает себе репутацию «певца-воина», действующего в поэзии «наскоком», как на войне. Эта репутация поддерживалась и друзьями Давыдова, в том числе и </a:t>
            </a:r>
            <a:r>
              <a:rPr lang="ru-RU" sz="1800" dirty="0" smtClean="0">
                <a:hlinkClick r:id="rId2" tooltip="Пушкин, Александр Сергеевич"/>
              </a:rPr>
              <a:t>Пушкиным</a:t>
            </a:r>
            <a:r>
              <a:rPr lang="ru-RU" sz="1800" dirty="0" smtClean="0"/>
              <a:t>. Однако «военная» поэзия Давыдова ни в какой мере не отражает войны: он воспевает быт тогдашнего </a:t>
            </a:r>
            <a:r>
              <a:rPr lang="ru-RU" sz="1800" dirty="0" err="1" smtClean="0">
                <a:hlinkClick r:id="rId3" tooltip="Гусар"/>
              </a:rPr>
              <a:t>гусарства</a:t>
            </a:r>
            <a:r>
              <a:rPr lang="ru-RU" sz="1800" dirty="0" smtClean="0"/>
              <a:t>. Вино, любовные интриги, буйный разгул, удалая жизнь — вот содержание их.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/>
              <a:t>В таком духе написаны «</a:t>
            </a:r>
            <a:r>
              <a:rPr lang="ru-RU" sz="1800" dirty="0" smtClean="0">
                <a:hlinkClick r:id="rId4"/>
              </a:rPr>
              <a:t>Послание </a:t>
            </a:r>
            <a:r>
              <a:rPr lang="ru-RU" sz="1800" dirty="0" err="1" smtClean="0">
                <a:hlinkClick r:id="rId4"/>
              </a:rPr>
              <a:t>Бурцову</a:t>
            </a:r>
            <a:r>
              <a:rPr lang="ru-RU" sz="1800" dirty="0" smtClean="0">
                <a:hlinkClick r:id="rId4"/>
              </a:rPr>
              <a:t>», «Гусарский пир», «Песня», «Песня старого гусара». </a:t>
            </a:r>
            <a:r>
              <a:rPr lang="ru-RU" sz="1800" dirty="0" smtClean="0"/>
              <a:t>Важно заметить что именно в вышеперечисленных работах своих Давыдов проявил себя как новатор русской литературы, впервые использовав в рассчитанном на широкий круг читателей произведении профессионализмы (например в описании гусарского быта используются гусарские названия предметов одежды, личной гигиены, названия оружия). Это новаторство Давыдова напрямую повлияло на творчество Пушкина, который продолжил эту традицию.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Гусарские   стихи</a:t>
            </a:r>
          </a:p>
        </p:txBody>
      </p:sp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7786688" y="6143625"/>
            <a:ext cx="1042987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Творчество Давыдова</a:t>
            </a:r>
          </a:p>
        </p:txBody>
      </p:sp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6786563" y="628650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714348" y="1714500"/>
            <a:ext cx="7983565" cy="4500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Наряду со стихотворениями вакхического и эротического содержания у Давыдова были стихотворения в элегическом тоне, навеянные, с одной стороны, нежной страстью к дочери пензенского помещика </a:t>
            </a:r>
            <a:r>
              <a:rPr lang="ru-RU" sz="2000" dirty="0" smtClean="0">
                <a:hlinkClick r:id="rId2" tooltip="Золотарёва, Евгения Дмитриевна (страница отсутствует)"/>
              </a:rPr>
              <a:t>Евгении Золотаревой</a:t>
            </a:r>
            <a:r>
              <a:rPr lang="ru-RU" sz="2000" dirty="0" smtClean="0"/>
              <a:t>, с другой — впечатлениями природы. Сюда относится большая часть лучших его произведений последнего периода, как-то: </a:t>
            </a:r>
            <a:r>
              <a:rPr lang="ru-RU" sz="2000" dirty="0" smtClean="0">
                <a:hlinkClick r:id="rId3"/>
              </a:rPr>
              <a:t>«Море», </a:t>
            </a:r>
            <a:r>
              <a:rPr lang="ru-RU" sz="2000" dirty="0" smtClean="0"/>
              <a:t>«</a:t>
            </a:r>
            <a:r>
              <a:rPr lang="ru-RU" sz="2000" dirty="0" smtClean="0">
                <a:hlinkClick r:id="rId4"/>
              </a:rPr>
              <a:t>Вальс»</a:t>
            </a:r>
            <a:r>
              <a:rPr lang="ru-RU" sz="2000" dirty="0" smtClean="0"/>
              <a:t>, «</a:t>
            </a:r>
            <a:r>
              <a:rPr lang="ru-RU" sz="2000" dirty="0" smtClean="0">
                <a:hlinkClick r:id="rId5"/>
              </a:rPr>
              <a:t>Речка»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Кроме оригинальных произведений, у Давыдова были и переводные — из </a:t>
            </a:r>
            <a:r>
              <a:rPr lang="ru-RU" sz="2000" dirty="0" err="1" smtClean="0">
                <a:hlinkClick r:id="rId6" tooltip="Арно, Антуан Венсан"/>
              </a:rPr>
              <a:t>Арно</a:t>
            </a:r>
            <a:r>
              <a:rPr lang="ru-RU" sz="2000" dirty="0" smtClean="0"/>
              <a:t>, </a:t>
            </a:r>
            <a:r>
              <a:rPr lang="ru-RU" sz="2000" dirty="0" err="1" smtClean="0">
                <a:hlinkClick r:id="rId7" tooltip="Виже"/>
              </a:rPr>
              <a:t>Виже</a:t>
            </a:r>
            <a:r>
              <a:rPr lang="ru-RU" sz="2000" dirty="0" smtClean="0"/>
              <a:t>, </a:t>
            </a:r>
            <a:r>
              <a:rPr lang="ru-RU" sz="2000" dirty="0" err="1" smtClean="0">
                <a:hlinkClick r:id="rId8" tooltip="Делиль"/>
              </a:rPr>
              <a:t>Делиля</a:t>
            </a:r>
            <a:r>
              <a:rPr lang="ru-RU" sz="2000" dirty="0" smtClean="0"/>
              <a:t>, </a:t>
            </a:r>
            <a:r>
              <a:rPr lang="ru-RU" sz="2000" dirty="0" err="1" smtClean="0">
                <a:hlinkClick r:id="rId9" tooltip="Понс-де-Верден (страница отсутствует)"/>
              </a:rPr>
              <a:t>Понс-де-Вердена</a:t>
            </a:r>
            <a:r>
              <a:rPr lang="ru-RU" sz="2000" dirty="0" smtClean="0"/>
              <a:t> и подражания </a:t>
            </a:r>
            <a:r>
              <a:rPr lang="ru-RU" sz="2000" dirty="0" smtClean="0">
                <a:hlinkClick r:id="rId10" tooltip="Вольтер"/>
              </a:rPr>
              <a:t>Вольтеру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11" tooltip="Гораций"/>
              </a:rPr>
              <a:t>Горацию</a:t>
            </a:r>
            <a:r>
              <a:rPr lang="ru-RU" sz="2000" dirty="0" smtClean="0"/>
              <a:t>, </a:t>
            </a:r>
            <a:r>
              <a:rPr lang="ru-RU" sz="2000" dirty="0" err="1" smtClean="0">
                <a:hlinkClick r:id="rId12" tooltip="Тибулл"/>
              </a:rPr>
              <a:t>Тибуллу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Лирика</a:t>
            </a:r>
          </a:p>
        </p:txBody>
      </p:sp>
      <p:sp>
        <p:nvSpPr>
          <p:cNvPr id="7" name="Управляющая кнопка: возврат 6">
            <a:hlinkClick r:id="rId13" action="ppaction://hlinksldjump" highlightClick="1"/>
          </p:cNvPr>
          <p:cNvSpPr/>
          <p:nvPr/>
        </p:nvSpPr>
        <p:spPr>
          <a:xfrm>
            <a:off x="7786688" y="6143625"/>
            <a:ext cx="1042987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Творчество Давыдова</a:t>
            </a:r>
          </a:p>
        </p:txBody>
      </p:sp>
      <p:sp>
        <p:nvSpPr>
          <p:cNvPr id="8" name="Управляющая кнопка: возврат 7">
            <a:hlinkClick r:id="rId14" action="ppaction://hlinksldjump" highlightClick="1"/>
          </p:cNvPr>
          <p:cNvSpPr/>
          <p:nvPr/>
        </p:nvSpPr>
        <p:spPr>
          <a:xfrm>
            <a:off x="6643688" y="628650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3643313" y="1428750"/>
            <a:ext cx="5126037" cy="439261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ru-RU" sz="1800" smtClean="0"/>
              <a:t>    Прозаические статьи Давыдова делятся на две категории: статьи, носящие характер личных воспоминаний, и статьи историко-полемические. Из первых наиболее известны: </a:t>
            </a:r>
            <a:r>
              <a:rPr lang="ru-RU" sz="1800" smtClean="0">
                <a:hlinkClick r:id="rId2"/>
              </a:rPr>
              <a:t>«Встреча с великим Суворовым», </a:t>
            </a:r>
            <a:r>
              <a:rPr lang="ru-RU" sz="1800" smtClean="0">
                <a:hlinkClick r:id="rId3"/>
              </a:rPr>
              <a:t>«Встреча с фельдмаршалом графом Каменским», </a:t>
            </a:r>
            <a:r>
              <a:rPr lang="ru-RU" sz="1800" smtClean="0"/>
              <a:t>«</a:t>
            </a:r>
            <a:r>
              <a:rPr lang="ru-RU" sz="1800" smtClean="0">
                <a:hlinkClick r:id="rId4"/>
              </a:rPr>
              <a:t>Воспоминание о сражении при Прейсиш-Эйлау», </a:t>
            </a:r>
            <a:r>
              <a:rPr lang="ru-RU" sz="1800" smtClean="0"/>
              <a:t>«</a:t>
            </a:r>
            <a:r>
              <a:rPr lang="ru-RU" sz="1800" smtClean="0">
                <a:hlinkClick r:id="rId5"/>
              </a:rPr>
              <a:t>Тильзит в 1807 г.», </a:t>
            </a:r>
            <a:r>
              <a:rPr lang="ru-RU" sz="1800" smtClean="0">
                <a:hlinkClick r:id="rId6"/>
              </a:rPr>
              <a:t>«Дневники партизанских действий» </a:t>
            </a:r>
            <a:r>
              <a:rPr lang="ru-RU" sz="1800" smtClean="0"/>
              <a:t>и «Записки о польской кампании 1831 г.». По ценности сообщаемых данных эти военные воспоминания и до сих пор сохраняют значение важных источников для истории войны той эпохи. Ко второй категории относятся: </a:t>
            </a:r>
            <a:r>
              <a:rPr lang="ru-RU" sz="1800" smtClean="0">
                <a:hlinkClick r:id="rId3"/>
              </a:rPr>
              <a:t>«Мороз ли истребил французскую армию», «Переписка с Вальтер-Скоттом», «Замечания на некрологию H. H. Раевского» </a:t>
            </a:r>
            <a:r>
              <a:rPr lang="ru-RU" sz="1800" smtClean="0"/>
              <a:t>и некоторые другие.</a:t>
            </a:r>
            <a:endParaRPr lang="ru-RU" sz="18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Проза   Дениса   Давыдова</a:t>
            </a:r>
          </a:p>
        </p:txBody>
      </p:sp>
      <p:pic>
        <p:nvPicPr>
          <p:cNvPr id="34821" name="Picture 8" descr="http://dobro-biblio.ucoz.ru/_pu/2/9712369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500174"/>
            <a:ext cx="3000550" cy="478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озврат 8">
            <a:hlinkClick r:id="rId8" action="ppaction://hlinksldjump" highlightClick="1"/>
          </p:cNvPr>
          <p:cNvSpPr/>
          <p:nvPr/>
        </p:nvSpPr>
        <p:spPr>
          <a:xfrm>
            <a:off x="0" y="6286500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  <p:sp>
        <p:nvSpPr>
          <p:cNvPr id="10" name="Управляющая кнопка: возврат 9">
            <a:hlinkClick r:id="rId9" action="ppaction://hlinksldjump" highlightClick="1"/>
          </p:cNvPr>
          <p:cNvSpPr/>
          <p:nvPr/>
        </p:nvSpPr>
        <p:spPr>
          <a:xfrm>
            <a:off x="2857500" y="6143625"/>
            <a:ext cx="1042988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Творчество Давыдова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428625"/>
            <a:ext cx="77724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Давыдов о себе…</a:t>
            </a:r>
            <a:endParaRPr lang="ru-RU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42938" y="1357313"/>
            <a:ext cx="7072334" cy="5214937"/>
          </a:xfrm>
        </p:spPr>
        <p:txBody>
          <a:bodyPr/>
          <a:lstStyle/>
          <a:p>
            <a:pPr indent="450850" algn="just" eaLnBrk="1" hangingPunct="1">
              <a:defRPr/>
            </a:pPr>
            <a:r>
              <a:rPr lang="ru-RU" sz="2000" b="1" dirty="0" smtClean="0"/>
              <a:t>«</a:t>
            </a:r>
            <a:r>
              <a:rPr lang="ru-RU" sz="2000" b="1" dirty="0" smtClean="0">
                <a:solidFill>
                  <a:schemeClr val="tx1"/>
                </a:solidFill>
              </a:rPr>
              <a:t>Мир и спокойствие — и о Давыдове нет слуха, его как бы нет на свете; но повеет войною — и он уже тут, торчит среди битв, как казачья пика. Снова мир — и Давыдов опять в степях своих, опять гражданин, семьянин, пахарь, ловчий, стихотворец, поклонник красоты во всех ее отраслях — в юной деве ли, в произведениях художеств, в подвигах ли военном или гражданском, в словесности ли, везде слуга ее, везде раб ее, поэт ее. Вот Давыдов!» </a:t>
            </a:r>
            <a:r>
              <a:rPr lang="ru-RU" sz="2000" b="1" dirty="0" smtClean="0">
                <a:solidFill>
                  <a:schemeClr val="tx1"/>
                </a:solidFill>
                <a:hlinkClick r:id="rId2"/>
              </a:rPr>
              <a:t>(«Автобиография»)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7786688" y="6143625"/>
            <a:ext cx="1042987" cy="714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Творчество Давыдова</a:t>
            </a: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5500688" y="628650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 advTm="8344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Увековечивание  памяти  Дениса Давыдова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15313" y="628650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00063" y="2000250"/>
            <a:ext cx="8286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16 июля 1960 года  памятник в Ульяновской области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19 мая 1984 года бюст  в Пензе.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action="ppaction://hlinksldjump"/>
              </a:rPr>
              <a:t>Давыдов послужил прототипом персонажа романа Л. Н. Толстого «Война и мир» Василия Денисова.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action="ppaction://hlinksldjump"/>
              </a:rPr>
              <a:t>К 150-летию Отечественной войны, в 1962 году, снят художественный фильм «Гусарская баллада», в котором показан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action="ppaction://hlinksldjump"/>
              </a:rPr>
              <a:t>Давыд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action="ppaction://hlinksldjump"/>
              </a:rPr>
              <a:t> Денисов (Денис Давыдов) в качестве командира партизанского отряда.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/>
              </a:rPr>
              <a:t>В 1962 г.  выпущены почтовые марки СССР, одна из которых посвящена Давыдову.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 action="ppaction://hlinksldjump"/>
              </a:rPr>
              <a:t>В 1980 году о Денисе Давыдове снят фильм «Эскадрон гусар летучих».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action="ppaction://hlinksldjump"/>
              </a:rPr>
              <a:t>В 1986 г. Во  Владивостоке  был установлен  бюст Д. Давыдова.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action="ppaction://hlinksldjump"/>
              </a:rPr>
              <a:t>2004 г. в Уфе установлен бюст Дениса Давыдова.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action="ppaction://hlinksldjump"/>
              </a:rPr>
              <a:t>Книги о Денисе Давыдове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5286375" y="1428750"/>
            <a:ext cx="3554413" cy="439261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176-летию со дня рождения Д. В. Давыдова, 16 июля 1960 года в селе Верхняя Маза, Радищевского района, Ульяновской области был установлен памятник Д. В. Давыдову. Давыдов увековечен в военной форме.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892" name="Picture 4" descr="http://stat18.privet.ru/lr/0a30bc337c44bd24e167ae67893432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7011"/>
            <a:ext cx="4500562" cy="557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7500938" y="5643563"/>
            <a:ext cx="1357312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6572250" y="6072188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3786188" y="642938"/>
            <a:ext cx="4697412" cy="43926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/>
              <a:t>Накануне 200-летия со дня рождения Д. В. Давыдова 19 мая 1984 года в Пензе был открыт его бюст. Особенность памятника состоит в том, что Давыдов увековечен не в военной форме, как его обычно изображали, а в гражданской одежде того времени. Этим подчеркивается, что памятник ему установлен прежде всего как поэту.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6" name="Picture 6" descr="http://upload.wikimedia.org/wikipedia/ru/thumb/4/4b/S3021237.jpg/220px-S3021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9075"/>
            <a:ext cx="3357563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500938" y="5643563"/>
            <a:ext cx="1357312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6572250" y="6072188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2714611" y="1071547"/>
            <a:ext cx="5983301" cy="552610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hlinkClick r:id="rId3"/>
              </a:rPr>
              <a:t>Денисов Василий Дмитриевич </a:t>
            </a:r>
            <a:r>
              <a:rPr lang="ru-RU" sz="2000" dirty="0" smtClean="0"/>
              <a:t>— боевой гусарский офицер, игрок, азартный, шумный «маленький человек с красным лицом, блестящими черными глазами, черными взлохмаченными усами и волосами ». Д. — командир и друг Николая Ростова, человек, для которого выше всего в жизни честь полка, в котором он служит. Он храбр, способен на дерзкие и необдуманные поступки, как в случае с захватом продовольственного транспорта, участвует во всех кампаниях, командуя в 1812 г. партизанским отрядом, освободившим пленных и в том числе Пьера.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Прототипом Д. во многом послужил герой войны 1812 г. Д. В. Давыдов, упоминаемый в романе и как историческое лицо.</a:t>
            </a:r>
            <a:endParaRPr lang="ru-RU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0" y="2786063"/>
            <a:ext cx="1357313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1428750" y="3286125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1214414" y="1785926"/>
            <a:ext cx="7269163" cy="25971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К 150-летию Отечественной войны, в </a:t>
            </a:r>
            <a:r>
              <a:rPr lang="ru-RU" dirty="0" smtClean="0">
                <a:hlinkClick r:id="rId3" tooltip="1962 год"/>
              </a:rPr>
              <a:t>1962 году</a:t>
            </a:r>
            <a:r>
              <a:rPr lang="ru-RU" dirty="0" smtClean="0"/>
              <a:t>, снят художественный фильм «</a:t>
            </a:r>
            <a:r>
              <a:rPr lang="ru-RU" dirty="0" smtClean="0">
                <a:hlinkClick r:id="rId4" tooltip="Гусарская баллада (фильм)"/>
              </a:rPr>
              <a:t>Гусарская баллада</a:t>
            </a:r>
            <a:r>
              <a:rPr lang="ru-RU" dirty="0" smtClean="0"/>
              <a:t>», в котором показан </a:t>
            </a:r>
            <a:r>
              <a:rPr lang="ru-RU" i="1" dirty="0" err="1" smtClean="0"/>
              <a:t>Давыд</a:t>
            </a:r>
            <a:r>
              <a:rPr lang="ru-RU" i="1" dirty="0" smtClean="0"/>
              <a:t> Денисов</a:t>
            </a:r>
            <a:r>
              <a:rPr lang="ru-RU" dirty="0" smtClean="0"/>
              <a:t> (Денис Давыдов) в качестве командира партизанского </a:t>
            </a:r>
            <a:r>
              <a:rPr lang="ru-RU" dirty="0" smtClean="0">
                <a:hlinkClick r:id="rId5" tooltip="Отряд (военное дело)"/>
              </a:rPr>
              <a:t>отряда</a:t>
            </a:r>
            <a:r>
              <a:rPr lang="ru-RU" dirty="0" smtClean="0"/>
              <a:t>.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7572375" y="5815013"/>
            <a:ext cx="1357313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6572250" y="6143625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None/>
              <a:defRPr/>
            </a:pPr>
            <a:endParaRPr lang="ru-RU" b="1" dirty="0" smtClean="0"/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b="1" dirty="0" smtClean="0">
                <a:solidFill>
                  <a:srgbClr val="EDF3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sldjump"/>
              </a:rPr>
              <a:t>Биография Дениса Васильевича Давыдова</a:t>
            </a:r>
            <a:endParaRPr lang="ru-RU" b="1" dirty="0" smtClean="0"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b="1" dirty="0" smtClean="0">
                <a:solidFill>
                  <a:srgbClr val="EDF3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Участие Д.В. Давыдова в Отечественной войне 1812 г.</a:t>
            </a:r>
            <a:endParaRPr lang="ru-RU" b="1" dirty="0" smtClean="0"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b="1" dirty="0" smtClean="0">
                <a:solidFill>
                  <a:srgbClr val="EDF3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Творчество Д.В. Давыдова</a:t>
            </a:r>
            <a:endParaRPr lang="ru-RU" b="1" dirty="0" smtClean="0"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b="1" dirty="0" smtClean="0">
                <a:solidFill>
                  <a:srgbClr val="EDF3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Увековечивание памяти Д. Давыдова</a:t>
            </a:r>
            <a:endParaRPr lang="ru-RU" b="1" dirty="0" smtClean="0"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b="1" dirty="0" smtClean="0">
                <a:solidFill>
                  <a:srgbClr val="EDF3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noaction"/>
              </a:rPr>
              <a:t>Творческие   задания     проекта</a:t>
            </a:r>
            <a:endParaRPr lang="ru-RU" b="1" dirty="0" smtClean="0"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b="1" dirty="0" smtClean="0"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 урока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ru-RU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571480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1962 г.  выпущены почтовые марки </a:t>
            </a:r>
            <a:r>
              <a:rPr lang="ru-RU" dirty="0" smtClean="0">
                <a:hlinkClick r:id="rId3" tooltip="СССР"/>
              </a:rPr>
              <a:t>СССР</a:t>
            </a:r>
            <a:r>
              <a:rPr lang="ru-RU" dirty="0" smtClean="0"/>
              <a:t>, одна из которых посвящена Давыдову.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9" name="Picture 6" descr="&amp;Fcy;&amp;acy;&amp;jcy;&amp;lcy;:Rus Stamp-150 let 1812 goda-4kop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357430"/>
            <a:ext cx="4572009" cy="333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285750" y="5572125"/>
            <a:ext cx="1357313" cy="10429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8" name="Управляющая кнопка: возврат 7">
            <a:hlinkClick r:id="rId7" action="ppaction://hlinksldjump" highlightClick="1"/>
          </p:cNvPr>
          <p:cNvSpPr/>
          <p:nvPr/>
        </p:nvSpPr>
        <p:spPr>
          <a:xfrm>
            <a:off x="7929563" y="600075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2357438" y="2205038"/>
            <a:ext cx="6340475" cy="1866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smtClean="0"/>
              <a:t>Личность Давыдова, обаятельная и мужественная, раскрывается в сабельном бою, в конной гонке, в дружеском застолье, в декламации стихов, даже в черной меланхолии и припадках гнева. Это характер с необрезанными крыльями, справедливый и чувствительный, буйный и гордый.</a:t>
            </a:r>
          </a:p>
          <a:p>
            <a:pPr>
              <a:lnSpc>
                <a:spcPct val="80000"/>
              </a:lnSpc>
              <a:defRPr/>
            </a:pPr>
            <a:r>
              <a:rPr lang="ru-RU" sz="1600" smtClean="0"/>
              <a:t>Давыдова играет Андрей Ростоцкий, актер молодой и талантливый. Играет с каким-то веселым темпераментом, азартно.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714356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</a:t>
            </a:r>
            <a:r>
              <a:rPr lang="ru-RU" dirty="0" smtClean="0">
                <a:hlinkClick r:id="rId3" tooltip="1980 год"/>
              </a:rPr>
              <a:t>1980 году</a:t>
            </a:r>
            <a:r>
              <a:rPr lang="ru-RU" dirty="0" smtClean="0"/>
              <a:t> о Денисе Давыдове снят фильм «</a:t>
            </a:r>
            <a:r>
              <a:rPr lang="ru-RU" dirty="0" smtClean="0">
                <a:hlinkClick r:id="rId4" tooltip="Эскадрон гусар летучих (фильм)"/>
              </a:rPr>
              <a:t>Эскадрон гусар летучих</a:t>
            </a:r>
            <a:r>
              <a:rPr lang="ru-RU" dirty="0" smtClean="0"/>
              <a:t>».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3" name="Picture 6" descr="http://urpbl77.narod.ru/66663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2143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7786688" y="5815013"/>
            <a:ext cx="1357312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10" name="Управляющая кнопка: возврат 9">
            <a:hlinkClick r:id="rId8" action="ppaction://hlinksldjump" highlightClick="1"/>
          </p:cNvPr>
          <p:cNvSpPr/>
          <p:nvPr/>
        </p:nvSpPr>
        <p:spPr>
          <a:xfrm>
            <a:off x="8215313" y="514350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1"/>
          <p:cNvSpPr>
            <a:spLocks noGrp="1"/>
          </p:cNvSpPr>
          <p:nvPr>
            <p:ph idx="1"/>
          </p:nvPr>
        </p:nvSpPr>
        <p:spPr>
          <a:xfrm>
            <a:off x="4071938" y="1000125"/>
            <a:ext cx="46863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Во Владивостоке есть улица Дениса Давыдова, а его бюст  установлен в сквере у начала улицы.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/>
              <a:t>Владивосток, ул. Дениса Давыдова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Памятник установлен в 1986 г. Скульптор Б. П. Волков</a:t>
            </a:r>
            <a:endParaRPr lang="ru-RU" smtClean="0"/>
          </a:p>
        </p:txBody>
      </p:sp>
      <p:pic>
        <p:nvPicPr>
          <p:cNvPr id="44035" name="Picture 2" descr="&amp;Pcy;&amp;acy;&amp;mcy;&amp;yacy;&amp;tcy;&amp;ncy;&amp;icy;&amp;kcy; &amp;Dcy;&amp;iecy;&amp;ncy;&amp;icy;&amp;scy;&amp;ucy; &amp;Dcy;&amp;acy;&amp;vcy;&amp;ycy;&amp;dcy;&amp;ocy;&amp;vcy;&amp;ucy; &amp;ncy;&amp;acy; &amp;ocy;&amp;bcy;&amp;ncy;&amp;ocy;&amp;vcy;&amp;lcy;&amp;iecy;&amp;ncy;&amp;ncy;&amp;ocy;&amp;mcy; &amp;pcy;&amp;ocy;&amp;scy;&amp;tcy;&amp;acy;&amp;mcy;&amp;iecy;&amp;ncy;&amp;tcy;&amp;iecy; &amp;vcy; &amp;ocy;&amp;dcy;&amp;ncy;&amp;ocy;&amp;icy;&amp;mcy;&amp;iecy;&amp;ncy;&amp;ncy;&amp;ocy;&amp;mcy; &amp;scy;&amp;kcy;&amp;vcy;&amp;iecy;&amp;rcy;&amp;iecy; &amp;ncy;&amp;acy; &amp;ucy;&amp;lcy;&amp;icy;&amp;tscy;&amp;iecy; &amp;Rcy;&amp;ucy;&amp;scy;&amp;scy;&amp;kcy;&amp;ocy;&amp;jcy; &amp;vcy;&amp;ocy; &amp;Vcy;&amp;lcy;&amp;acy;&amp;dcy;&amp;icy;&amp;vcy;&amp;ocy;&amp;scy;&amp;tcy;&amp;ocy;&amp;kcy;&amp;iecy;. &amp;Ocy;&amp;kcy;&amp;tcy;&amp;yacy;&amp;bcy;&amp;rcy;&amp;softcy; 2011 &amp;gcy;&amp;ocy;&amp;dcy;&amp;acy;. (525x700, 96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500938" y="5643563"/>
            <a:ext cx="1357312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6572250" y="6072188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214813" y="928688"/>
            <a:ext cx="4625975" cy="43926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smtClean="0"/>
              <a:t>Уфа, храм Рождества Богородицы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Памятник установлен в сентябре 2004 г</a:t>
            </a:r>
            <a:br>
              <a:rPr lang="ru-RU" b="1" dirty="0" smtClean="0"/>
            </a:br>
            <a:r>
              <a:rPr lang="ru-RU" b="1" dirty="0" smtClean="0"/>
              <a:t>(к 210-летию со дня его рождения и 165-летию со дня смерти)</a:t>
            </a:r>
            <a:br>
              <a:rPr lang="ru-RU" b="1" dirty="0" smtClean="0"/>
            </a:br>
            <a:r>
              <a:rPr lang="ru-RU" b="1" dirty="0" smtClean="0"/>
              <a:t>Скульптор </a:t>
            </a:r>
            <a:endParaRPr lang="ru-RU" b="1" dirty="0" smtClean="0"/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А.В</a:t>
            </a:r>
            <a:r>
              <a:rPr lang="ru-RU" b="1" dirty="0" smtClean="0"/>
              <a:t>. Васильченко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6084" name="Picture 6" descr="http://www.onoma.newmail.ru/images/david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286000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500938" y="5643563"/>
            <a:ext cx="1357312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6572250" y="6000750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28" y="642918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Книги  о </a:t>
            </a:r>
            <a:br>
              <a:rPr lang="ru-RU" i="1" dirty="0" smtClean="0"/>
            </a:br>
            <a:r>
              <a:rPr lang="ru-RU" i="1" dirty="0" smtClean="0"/>
              <a:t>Денисе  Давыдове</a:t>
            </a:r>
            <a:br>
              <a:rPr lang="ru-RU" i="1" dirty="0" smtClean="0"/>
            </a:b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8131" name="Picture 6" descr=" [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3336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5"/>
          <p:cNvSpPr>
            <a:spLocks noChangeArrowheads="1"/>
          </p:cNvSpPr>
          <p:nvPr/>
        </p:nvSpPr>
        <p:spPr bwMode="auto">
          <a:xfrm>
            <a:off x="0" y="3643313"/>
            <a:ext cx="171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hlinkClick r:id="rId3"/>
              </a:rPr>
              <a:t>Задонский Н. Давыдов Денис Васильевич</a:t>
            </a:r>
            <a:r>
              <a:rPr lang="ru-RU" sz="1200" b="1"/>
              <a:t>: Биографическая проза. – М.:  Молодая гвардия , 1956.</a:t>
            </a:r>
          </a:p>
        </p:txBody>
      </p:sp>
      <p:sp>
        <p:nvSpPr>
          <p:cNvPr id="48133" name="Прямоугольник 6"/>
          <p:cNvSpPr>
            <a:spLocks noChangeArrowheads="1"/>
          </p:cNvSpPr>
          <p:nvPr/>
        </p:nvSpPr>
        <p:spPr bwMode="auto">
          <a:xfrm>
            <a:off x="7143750" y="3643313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Серебряков Г.В. Денис Давыдов: из серии Жизнь замечательных людей. – М.: Молодая гвардия., 1985.</a:t>
            </a:r>
          </a:p>
        </p:txBody>
      </p:sp>
      <p:pic>
        <p:nvPicPr>
          <p:cNvPr id="48134" name="Picture 8" descr="http://www.mirageswar.com/uploads/posts/2011-07/1309729419_davi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2263" y="0"/>
            <a:ext cx="2143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 descr="http://img13.nnm.ru/7/2/5/1/f/7251f7f91a820d72bc643f48461f46c7_full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2913" y="1714488"/>
            <a:ext cx="2133799" cy="32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Прямоугольник 11"/>
          <p:cNvSpPr>
            <a:spLocks noChangeArrowheads="1"/>
          </p:cNvSpPr>
          <p:nvPr/>
        </p:nvSpPr>
        <p:spPr bwMode="auto">
          <a:xfrm>
            <a:off x="428625" y="5143500"/>
            <a:ext cx="3643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Барков А.С. Денис Давыдов.  - М.:ИТРК, 2002.</a:t>
            </a:r>
          </a:p>
        </p:txBody>
      </p:sp>
      <p:pic>
        <p:nvPicPr>
          <p:cNvPr id="48137" name="Picture 12" descr="http://www.ozon.ru/multimedia/books_covers/10024292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1785926"/>
            <a:ext cx="2312467" cy="32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Прямоугольник 13"/>
          <p:cNvSpPr>
            <a:spLocks noChangeArrowheads="1"/>
          </p:cNvSpPr>
          <p:nvPr/>
        </p:nvSpPr>
        <p:spPr bwMode="auto">
          <a:xfrm>
            <a:off x="4572000" y="51435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Муравьева Т.В. Денис Васильевич Давыдов. – М.: Государственный Исторический музей , 2008 г.</a:t>
            </a:r>
          </a:p>
        </p:txBody>
      </p:sp>
      <p:sp>
        <p:nvSpPr>
          <p:cNvPr id="15" name="Управляющая кнопка: возврат 14">
            <a:hlinkClick r:id="rId9" action="ppaction://hlinksldjump" highlightClick="1"/>
          </p:cNvPr>
          <p:cNvSpPr/>
          <p:nvPr/>
        </p:nvSpPr>
        <p:spPr>
          <a:xfrm>
            <a:off x="7500938" y="5643563"/>
            <a:ext cx="1357312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Слайд: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Увековечивание памяти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Д.Давыдова</a:t>
            </a:r>
          </a:p>
        </p:txBody>
      </p:sp>
      <p:sp>
        <p:nvSpPr>
          <p:cNvPr id="16" name="Управляющая кнопка: возврат 15">
            <a:hlinkClick r:id="rId10" action="ppaction://hlinksldjump" highlightClick="1"/>
          </p:cNvPr>
          <p:cNvSpPr/>
          <p:nvPr/>
        </p:nvSpPr>
        <p:spPr>
          <a:xfrm>
            <a:off x="6572250" y="6072188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Constantia" pitchFamily="18" charset="0"/>
              <a:buAutoNum type="arabicPeriod"/>
            </a:pPr>
            <a:r>
              <a:rPr lang="ru-RU" sz="1600" b="1" smtClean="0"/>
              <a:t>Давыдов, Денис Васильевич /</a:t>
            </a:r>
            <a:r>
              <a:rPr lang="en-US" sz="1600" b="1" u="sng" smtClean="0"/>
              <a:t>http://ru.wikipedia.org/wiki/%D0%94%D0%B0%D0%B2%D1%8B%D0%B4%D0%BE%D0%B2,_%D0%94%D0%B5%D0%BD%D0%B8%D1%81_%D0%92%D0%B0%D1%81%D0%B8%D0%BB%D1%8C%D0%B5%D0%B2%D0%B8%D1%87</a:t>
            </a:r>
            <a:r>
              <a:rPr lang="ru-RU" sz="1600" b="1" u="sng" smtClean="0"/>
              <a:t>  </a:t>
            </a:r>
          </a:p>
          <a:p>
            <a:pPr marL="342900" indent="-342900" eaLnBrk="1" hangingPunct="1">
              <a:buFont typeface="Constantia" pitchFamily="18" charset="0"/>
              <a:buAutoNum type="arabicPeriod"/>
            </a:pPr>
            <a:r>
              <a:rPr lang="ru-RU" sz="1600" b="1" smtClean="0">
                <a:hlinkClick r:id="rId2"/>
              </a:rPr>
              <a:t>Денис Давыдов. Портреты </a:t>
            </a:r>
            <a:r>
              <a:rPr lang="ru-RU" sz="1600" b="1" smtClean="0"/>
              <a:t>/ </a:t>
            </a:r>
            <a:r>
              <a:rPr lang="en-US" sz="1600" b="1" smtClean="0">
                <a:hlinkClick r:id="rId2"/>
              </a:rPr>
              <a:t>http://blogs.privet.ru/community/gernov51/96588506</a:t>
            </a:r>
            <a:endParaRPr lang="ru-RU" sz="1600" b="1" smtClean="0"/>
          </a:p>
          <a:p>
            <a:pPr marL="342900" indent="-342900" eaLnBrk="1" hangingPunct="1">
              <a:buFont typeface="Constantia" pitchFamily="18" charset="0"/>
              <a:buAutoNum type="arabicPeriod"/>
            </a:pPr>
            <a:r>
              <a:rPr lang="ru-RU" sz="1600" b="1" smtClean="0"/>
              <a:t>Денис Давыдов – биография  / </a:t>
            </a:r>
            <a:r>
              <a:rPr lang="en-US" sz="1600" b="1" smtClean="0">
                <a:hlinkClick r:id="rId3"/>
              </a:rPr>
              <a:t>http://www.bestpeopleofrussia.ru/persona/800/bio</a:t>
            </a:r>
            <a:endParaRPr lang="ru-RU" sz="1600" b="1" smtClean="0"/>
          </a:p>
          <a:p>
            <a:pPr marL="342900" indent="-342900" eaLnBrk="1" hangingPunct="1">
              <a:buFont typeface="Constantia" pitchFamily="18" charset="0"/>
              <a:buAutoNum type="arabicPeriod"/>
            </a:pPr>
            <a:r>
              <a:rPr lang="ru-RU" sz="1600" b="1" smtClean="0">
                <a:hlinkClick r:id="rId4" tooltip="Ссылка на Денис Давыдов – поэт и партизан"/>
              </a:rPr>
              <a:t>Денис Давыдов – поэт и партизан </a:t>
            </a:r>
            <a:r>
              <a:rPr lang="ru-RU" sz="1600" b="1" smtClean="0"/>
              <a:t> / </a:t>
            </a:r>
            <a:r>
              <a:rPr lang="en-US" sz="1600" b="1" smtClean="0">
                <a:hlinkClick r:id="rId4"/>
              </a:rPr>
              <a:t>http://voynablog.ru/2011/03/25/denis-davydov-poet-i-partizan/</a:t>
            </a:r>
            <a:endParaRPr lang="ru-RU" sz="1600" b="1" smtClean="0"/>
          </a:p>
          <a:p>
            <a:pPr marL="342900" indent="-342900" eaLnBrk="1" hangingPunct="1">
              <a:buFont typeface="Constantia" pitchFamily="18" charset="0"/>
              <a:buAutoNum type="arabicPeriod"/>
            </a:pPr>
            <a:r>
              <a:rPr lang="ru-RU" sz="1600" b="1" smtClean="0"/>
              <a:t>Денис Васильевич Давыдов (1784 – 1839) Генерал-майор / </a:t>
            </a:r>
            <a:r>
              <a:rPr lang="en-US" sz="1600" b="1" smtClean="0">
                <a:hlinkClick r:id="rId5"/>
              </a:rPr>
              <a:t>http://www.museum.ru/museum/1812/Persons/RUSS/t_d02_vg.html</a:t>
            </a:r>
            <a:endParaRPr lang="ru-RU" sz="1600" b="1" smtClean="0"/>
          </a:p>
          <a:p>
            <a:pPr marL="342900" indent="-342900" eaLnBrk="1" hangingPunct="1">
              <a:buFont typeface="Constantia" pitchFamily="18" charset="0"/>
              <a:buAutoNum type="arabicPeriod"/>
            </a:pPr>
            <a:r>
              <a:rPr lang="ru-RU" sz="1600" b="1" smtClean="0"/>
              <a:t>Москва: память о войне 1812 года / </a:t>
            </a:r>
            <a:r>
              <a:rPr lang="en-US" sz="1600" b="1" smtClean="0">
                <a:hlinkClick r:id="rId6"/>
              </a:rPr>
              <a:t>http://testan.narod.ru/article/18122.htm</a:t>
            </a:r>
            <a:endParaRPr lang="ru-RU" sz="1600" b="1" smtClean="0"/>
          </a:p>
          <a:p>
            <a:pPr marL="342900" indent="-342900" eaLnBrk="1" hangingPunct="1">
              <a:buFont typeface="Constantia" pitchFamily="18" charset="0"/>
              <a:buAutoNum type="arabicPeriod"/>
            </a:pPr>
            <a:endParaRPr lang="ru-RU" sz="1600" b="1" smtClean="0"/>
          </a:p>
          <a:p>
            <a:pPr marL="342900" indent="-342900" eaLnBrk="1" hangingPunct="1">
              <a:buFont typeface="Constantia" pitchFamily="18" charset="0"/>
              <a:buAutoNum type="arabicPeriod"/>
            </a:pPr>
            <a:endParaRPr lang="ru-RU" sz="1600" b="1" smtClean="0"/>
          </a:p>
          <a:p>
            <a:pPr marL="342900" indent="-342900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Сайты Интернета</a:t>
            </a:r>
            <a:endParaRPr lang="ru-RU" dirty="0"/>
          </a:p>
        </p:txBody>
      </p:sp>
      <p:sp>
        <p:nvSpPr>
          <p:cNvPr id="55300" name="AutoShape 20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358063" y="6000750"/>
            <a:ext cx="1077912" cy="357188"/>
          </a:xfrm>
          <a:prstGeom prst="actionButtonBlank">
            <a:avLst/>
          </a:prstGeom>
          <a:solidFill>
            <a:srgbClr val="CCFFCC">
              <a:alpha val="50195"/>
            </a:srgbClr>
          </a:solidFill>
          <a:ln w="31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200" b="1">
                <a:solidFill>
                  <a:srgbClr val="006600"/>
                </a:solidFill>
                <a:latin typeface="Arial" charset="0"/>
              </a:rPr>
              <a:t>ВЫХОД</a:t>
            </a:r>
            <a:endParaRPr lang="ru-RU"/>
          </a:p>
        </p:txBody>
      </p:sp>
      <p:sp>
        <p:nvSpPr>
          <p:cNvPr id="5530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929313" y="6072188"/>
            <a:ext cx="1295400" cy="215900"/>
          </a:xfrm>
          <a:prstGeom prst="actionButtonBlank">
            <a:avLst/>
          </a:prstGeom>
          <a:solidFill>
            <a:srgbClr val="CCFFCC">
              <a:alpha val="50195"/>
            </a:srgbClr>
          </a:solidFill>
          <a:ln w="31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200" b="1">
                <a:solidFill>
                  <a:srgbClr val="006600"/>
                </a:solidFill>
                <a:latin typeface="Arial" charset="0"/>
              </a:rPr>
              <a:t>ПРЕДЫДУЩАЯ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sldjump"/>
              </a:rPr>
              <a:t>Детство и юность.</a:t>
            </a: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Начало военной карьеры.</a:t>
            </a: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Участие в военных</a:t>
            </a:r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 действиях в 1806-1809 гг.</a:t>
            </a: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Личная жизнь.</a:t>
            </a: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 action="ppaction://hlinksldjump"/>
              </a:rPr>
              <a:t>Служба после Отечественной </a:t>
            </a:r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 action="ppaction://hlinksldjump"/>
              </a:rPr>
              <a:t>войны 1812 г.</a:t>
            </a: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8" action="ppaction://hlinksldjump"/>
              </a:rPr>
              <a:t>Смерть Дениса Давыдова</a:t>
            </a: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9" action="ppaction://hlinksldjump"/>
              </a:rPr>
              <a:t>Послужной список.</a:t>
            </a: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10" action="ppaction://hlinksldjump"/>
              </a:rPr>
              <a:t>Дети Д.В. Давыдова.</a:t>
            </a: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 typeface="Constantia" pitchFamily="18" charset="0"/>
              <a:buAutoNum type="arabicPeriod"/>
              <a:defRPr/>
            </a:pP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Биография  Дениса Васильевича Давыдова</a:t>
            </a:r>
          </a:p>
        </p:txBody>
      </p:sp>
      <p:pic>
        <p:nvPicPr>
          <p:cNvPr id="14341" name="Picture 6" descr="http://stat18.privet.ru/lr/0a30c9ee0b406876a86ee47d198ac4fa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 b="6760"/>
          <a:stretch>
            <a:fillRect/>
          </a:stretch>
        </p:blipFill>
        <p:spPr bwMode="auto">
          <a:xfrm>
            <a:off x="6561138" y="1857375"/>
            <a:ext cx="25828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6000750" y="4826000"/>
            <a:ext cx="29289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</a:t>
            </a:r>
            <a:r>
              <a:rPr lang="ru-RU" b="1">
                <a:solidFill>
                  <a:srgbClr val="C00000"/>
                </a:solidFill>
              </a:rPr>
              <a:t>все фотографии, литографии и картины </a:t>
            </a:r>
          </a:p>
          <a:p>
            <a:r>
              <a:rPr lang="ru-RU" b="1">
                <a:solidFill>
                  <a:srgbClr val="C00000"/>
                </a:solidFill>
              </a:rPr>
              <a:t>в презентации интерактивны, т.е. имеют </a:t>
            </a:r>
          </a:p>
          <a:p>
            <a:r>
              <a:rPr lang="ru-RU" b="1">
                <a:solidFill>
                  <a:srgbClr val="C00000"/>
                </a:solidFill>
              </a:rPr>
              <a:t>ссылки на сайты Интернета).</a:t>
            </a: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6429375" y="1357313"/>
            <a:ext cx="250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Кожин Семён Леонидович</a:t>
            </a:r>
            <a:r>
              <a:rPr lang="ru-RU" sz="1200" b="1">
                <a:solidFill>
                  <a:srgbClr val="0D0D0D"/>
                </a:solidFill>
              </a:rPr>
              <a:t>Денис Давыдов, 1814г.</a:t>
            </a:r>
          </a:p>
        </p:txBody>
      </p:sp>
      <p:sp>
        <p:nvSpPr>
          <p:cNvPr id="10" name="Управляющая кнопка: возврат 9">
            <a:hlinkClick r:id="rId13" action="ppaction://hlinksldjump" highlightClick="1"/>
          </p:cNvPr>
          <p:cNvSpPr/>
          <p:nvPr/>
        </p:nvSpPr>
        <p:spPr>
          <a:xfrm>
            <a:off x="5072063" y="600075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857250" y="3571875"/>
            <a:ext cx="7840663" cy="3025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b="1" i="1" smtClean="0">
                <a:solidFill>
                  <a:srgbClr val="C00000"/>
                </a:solidFill>
              </a:rPr>
              <a:t>Денис Васильевич Давыдов, будущий генерал-лейтенант, родился 16 июля 1784 г. в Москве, сын бригадира Василия Денисовича Давыдова, который имел честь служить под командованием </a:t>
            </a:r>
            <a:r>
              <a:rPr lang="ru-RU" sz="1600" b="1" smtClean="0">
                <a:solidFill>
                  <a:srgbClr val="C00000"/>
                </a:solidFill>
                <a:hlinkClick r:id="rId2"/>
              </a:rPr>
              <a:t>Суворова А.В. </a:t>
            </a:r>
            <a:r>
              <a:rPr lang="ru-RU" sz="1600" b="1" i="1" smtClean="0">
                <a:solidFill>
                  <a:srgbClr val="C00000"/>
                </a:solidFill>
              </a:rPr>
              <a:t>Денис Давыдов – русский поэт, герой Отечественной войны 1812 г. Д. Давыдов принадлежал к древнему дворянскому роду, ведущему свою историю от татарского мурзы Минчака Касаевича, попавшего в Москву в начале XV в.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smtClean="0"/>
              <a:t>Значительная часть детских лет его прошла в военной обстановке в Малороссии и на Слобожанщине, где служил его отец, командовавший полтавским легкоконным полком, и была родина его матери, дочери харьковского генерал-губернатора </a:t>
            </a:r>
            <a:r>
              <a:rPr lang="ru-RU" sz="1600" smtClean="0">
                <a:hlinkClick r:id="rId3" tooltip="Е. Щербинин"/>
              </a:rPr>
              <a:t>Е. Щербинина</a:t>
            </a:r>
            <a:r>
              <a:rPr lang="ru-RU" sz="1600" smtClean="0"/>
              <a:t>. Денис рано приобщился к военному делу, хорошо выучился верховой езде. Но его постоянно мучила его невзрачная внешность: маленький рост (в отца, который был заметно ниже матери) и маленький курносый нос «пуговкой».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143240" y="214290"/>
            <a:ext cx="600076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Детство и юность Дениса Давыдова.</a:t>
            </a:r>
          </a:p>
        </p:txBody>
      </p:sp>
      <p:pic>
        <p:nvPicPr>
          <p:cNvPr id="15364" name="Picture 2" descr="http://www.pereprava.org/uploads/posts/1332774418_dom-denisa-davydov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785813"/>
            <a:ext cx="409416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4429125" y="1785938"/>
            <a:ext cx="2281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Дом Дениса Давыдова</a:t>
            </a: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8143875" y="6429375"/>
            <a:ext cx="10001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Возврат к  биографии</a:t>
            </a:r>
          </a:p>
        </p:txBody>
      </p:sp>
      <p:sp>
        <p:nvSpPr>
          <p:cNvPr id="7" name="Управляющая кнопка: возврат 6">
            <a:hlinkClick r:id="rId7" action="ppaction://hlinksldjump" highlightClick="1"/>
          </p:cNvPr>
          <p:cNvSpPr/>
          <p:nvPr/>
        </p:nvSpPr>
        <p:spPr>
          <a:xfrm>
            <a:off x="0" y="6286500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1428729" y="1285875"/>
            <a:ext cx="7715272" cy="51689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ru-RU" sz="1800" dirty="0" smtClean="0"/>
              <a:t>В </a:t>
            </a:r>
            <a:r>
              <a:rPr lang="ru-RU" sz="1800" dirty="0" smtClean="0">
                <a:hlinkClick r:id="rId3" tooltip="1801 год"/>
              </a:rPr>
              <a:t>1801 году</a:t>
            </a:r>
            <a:r>
              <a:rPr lang="ru-RU" sz="1800" dirty="0" smtClean="0"/>
              <a:t> Давыдов поступил на службу в гвардейский кавалергардский полк, находившийся в Петербурге, хотя, когда Денис только явился определяться в полк, дежурный офицер наотрез отказался его принять из-за его маленького роста. Тем не менее, Денис добился, чтобы его приняли: за обаяние, остроумие и скромность очень его вскоре полюбили офицеры полка и составили ему протекцию. 28 сентября 1801 года он стал </a:t>
            </a:r>
            <a:r>
              <a:rPr lang="ru-RU" sz="1800" dirty="0" smtClean="0">
                <a:hlinkClick r:id="rId4" tooltip="Эстандарт-юнкер"/>
              </a:rPr>
              <a:t>эстандарт-юнкером</a:t>
            </a:r>
            <a:r>
              <a:rPr lang="ru-RU" sz="1800" dirty="0" smtClean="0"/>
              <a:t>. «Вскоре стараньями князя Бориса Четвертинского, с которым Денис подружился прежде, и других приятелей Каховского столь заботившее Дениса дело было улажено.» Вид у него после облачения в форму был, конечно, презабавный. Позднее в автобиографии он и сам весело обрисует себя в сей знаменательный час (снова ведя речь о собственной персоне в третьем лице): «Наконец привязали недоросля нашего к огромному палашу, опустили его в глубокие ботфорты и покрыли святилище поэтического его гения мукою и треугольною шляпою». </a:t>
            </a:r>
            <a:endParaRPr lang="ru-RU" sz="18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1071546"/>
            <a:ext cx="6346825" cy="5715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Начало военной карьеры.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8143875" y="6429375"/>
            <a:ext cx="10001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Возврат к  биографии</a:t>
            </a: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8215313" y="0"/>
            <a:ext cx="92868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1857375" y="2286000"/>
            <a:ext cx="7286625" cy="4168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В 1806 г. опального офицера вернули в гвардию. Давыдов мечтал о военной славе, стремился попасть в действующую армию, участвовать в боях с французами, и вскоре его желание исполнилось – зна­менитый князь </a:t>
            </a:r>
            <a:r>
              <a:rPr lang="ru-RU" sz="1600" smtClean="0">
                <a:hlinkClick r:id="rId3"/>
              </a:rPr>
              <a:t>Багратион П.И.</a:t>
            </a:r>
            <a:r>
              <a:rPr lang="ru-RU" sz="1600" smtClean="0"/>
              <a:t> взял его в свои адъ­ютанты. Под его началом молодой офицер-поэт прошёл кампанию 1807 г., участвовал во многих сражениях и получил пять боевых наград, в том числе </a:t>
            </a:r>
            <a:r>
              <a:rPr lang="ru-RU" sz="1600" b="1" smtClean="0"/>
              <a:t>золотую саблю с надписью </a:t>
            </a:r>
            <a:r>
              <a:rPr lang="ru-RU" sz="1600" b="1" i="1" smtClean="0"/>
              <a:t>«За храбрость»</a:t>
            </a:r>
            <a:r>
              <a:rPr lang="ru-RU" sz="1600" b="1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В одном из боёв он едва не попался в плен, но был спасен казаками: в одиночку бросился на отряд французских улан, а те, преследуя смельчака, отвлеклись и упустили момент появления русских гусар. За этот бой Денис получил орден Святого Владимира IV степени. В сражении при </a:t>
            </a:r>
            <a:r>
              <a:rPr lang="ru-RU" sz="1600" b="1" smtClean="0"/>
              <a:t>Прейсиш-Эйлау</a:t>
            </a:r>
            <a:r>
              <a:rPr lang="ru-RU" sz="1600" smtClean="0"/>
              <a:t>, он, как и Багратион находился на самых ответственных и опасных участках.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В 1808-1809 г. участвовал в </a:t>
            </a:r>
            <a:r>
              <a:rPr lang="ru-RU" sz="1600" i="1" smtClean="0"/>
              <a:t>русско-шведской</a:t>
            </a:r>
            <a:r>
              <a:rPr lang="ru-RU" sz="1600" smtClean="0"/>
              <a:t> войне в Финляндии, находился в авангардном отряде </a:t>
            </a:r>
            <a:r>
              <a:rPr lang="ru-RU" sz="1600" smtClean="0">
                <a:hlinkClick r:id="rId4"/>
              </a:rPr>
              <a:t>Кульнева Я.П.</a:t>
            </a:r>
            <a:r>
              <a:rPr lang="ru-RU" sz="1600" smtClean="0"/>
              <a:t>, дошёл до Улеаборга, участвовал в знаменитом переходе по льду Ботнического залива к берегам Швеции. В 1809 г. под началом Багратиона П.И. воевал с турками в Молдавии и на Балканах, участвовал во взятии </a:t>
            </a:r>
            <a:r>
              <a:rPr lang="ru-RU" sz="1600" b="1" smtClean="0"/>
              <a:t>Мачина</a:t>
            </a:r>
            <a:r>
              <a:rPr lang="ru-RU" sz="1600" smtClean="0"/>
              <a:t>, в сражении под </a:t>
            </a:r>
            <a:r>
              <a:rPr lang="ru-RU" sz="1600" b="1" smtClean="0"/>
              <a:t>Рассеватом</a:t>
            </a:r>
            <a:r>
              <a:rPr lang="ru-RU" sz="1600" smtClean="0"/>
              <a:t> и в осаде </a:t>
            </a:r>
            <a:r>
              <a:rPr lang="ru-RU" sz="1600" b="1" smtClean="0"/>
              <a:t>Силистрии</a:t>
            </a:r>
            <a:r>
              <a:rPr lang="ru-RU" sz="1600" smtClean="0"/>
              <a:t>. Затем служил в авангарде молдавской армии под командованием Кульнева.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428604"/>
            <a:ext cx="4275123" cy="15001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в 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военных действиях 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1806-1809 гг.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3" name="Picture 2" descr="File:Rubicon,-to-ford-the-river-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4290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0" y="2286000"/>
            <a:ext cx="221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Художник </a:t>
            </a:r>
            <a:r>
              <a:rPr lang="ru-RU" sz="1200">
                <a:hlinkClick r:id="rId7" tooltip="Кожин, Семён Леонидович"/>
              </a:rPr>
              <a:t>С.Л. Кожин</a:t>
            </a:r>
            <a:r>
              <a:rPr lang="ru-RU" sz="1200"/>
              <a:t> «Рубикон. Переправа через реку отряда Дениса Давыдова»</a:t>
            </a:r>
          </a:p>
        </p:txBody>
      </p:sp>
      <p:sp>
        <p:nvSpPr>
          <p:cNvPr id="7" name="Управляющая кнопка: возврат 6">
            <a:hlinkClick r:id="rId8" action="ppaction://hlinksldjump" highlightClick="1"/>
          </p:cNvPr>
          <p:cNvSpPr/>
          <p:nvPr/>
        </p:nvSpPr>
        <p:spPr>
          <a:xfrm>
            <a:off x="8143875" y="6429375"/>
            <a:ext cx="10001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Возврат к  биографии</a:t>
            </a:r>
          </a:p>
        </p:txBody>
      </p:sp>
      <p:sp>
        <p:nvSpPr>
          <p:cNvPr id="8" name="Управляющая кнопка: возврат 7">
            <a:hlinkClick r:id="rId9" action="ppaction://hlinksldjump" highlightClick="1"/>
          </p:cNvPr>
          <p:cNvSpPr/>
          <p:nvPr/>
        </p:nvSpPr>
        <p:spPr>
          <a:xfrm>
            <a:off x="0" y="6286500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1603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2714625" y="1357313"/>
            <a:ext cx="6429375" cy="52149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В апреле </a:t>
            </a:r>
            <a:r>
              <a:rPr lang="ru-RU" sz="1600" smtClean="0">
                <a:hlinkClick r:id="rId3" tooltip="1819 год"/>
              </a:rPr>
              <a:t>1819 года</a:t>
            </a:r>
            <a:r>
              <a:rPr lang="ru-RU" sz="1600" smtClean="0"/>
              <a:t> Денис обвенчался с Софьей.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Как только Софья начала рожать ему детей, у Дениса пропало желание тянуть военную лямку. Он хотел находиться дома, возле жены.  Всего в браке Дениса и Софьи родилось девять детей.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Последние годы жизни Д. В. Давыдов провел в селе </a:t>
            </a:r>
            <a:r>
              <a:rPr lang="ru-RU" sz="1600" smtClean="0">
                <a:hlinkClick r:id="rId4" tooltip="Верхняя Маза (Радищевский район) (страница отсутствует)"/>
              </a:rPr>
              <a:t>Верхняя Маза</a:t>
            </a:r>
            <a:r>
              <a:rPr lang="ru-RU" sz="1600" smtClean="0"/>
              <a:t>, принадлежавшей жене поэта, Софье Николаевне Чирковой. Здесь он продолжал заниматься творчеством, вёл обширную переписку с </a:t>
            </a:r>
            <a:r>
              <a:rPr lang="ru-RU" sz="1600" smtClean="0">
                <a:hlinkClick r:id="rId5" tooltip="Воейков, Александр Фёдорович"/>
              </a:rPr>
              <a:t>А. Ф. Воейковым</a:t>
            </a:r>
            <a:r>
              <a:rPr lang="ru-RU" sz="1600" smtClean="0"/>
              <a:t>, </a:t>
            </a:r>
            <a:r>
              <a:rPr lang="ru-RU" sz="1600" smtClean="0">
                <a:hlinkClick r:id="rId6" tooltip="Загоскин, Михаил Николаевич"/>
              </a:rPr>
              <a:t>М. Н. Загоскиным</a:t>
            </a:r>
            <a:r>
              <a:rPr lang="ru-RU" sz="1600" smtClean="0"/>
              <a:t>, </a:t>
            </a:r>
            <a:r>
              <a:rPr lang="ru-RU" sz="1600" smtClean="0">
                <a:hlinkClick r:id="rId7" tooltip="А.С. Пушкин"/>
              </a:rPr>
              <a:t>А.С. Пушкиным</a:t>
            </a:r>
            <a:r>
              <a:rPr lang="ru-RU" sz="1600" smtClean="0"/>
              <a:t>, </a:t>
            </a:r>
            <a:r>
              <a:rPr lang="ru-RU" sz="1600" smtClean="0">
                <a:hlinkClick r:id="rId8" tooltip="Жуковский, Василий Андреевич"/>
              </a:rPr>
              <a:t>В. А. Жуковским</a:t>
            </a:r>
            <a:r>
              <a:rPr lang="ru-RU" sz="1600" smtClean="0"/>
              <a:t>, другими писателями и издателями. Бывал в гостях у соседей — Языковых, </a:t>
            </a:r>
            <a:r>
              <a:rPr lang="ru-RU" sz="1600" smtClean="0">
                <a:hlinkClick r:id="rId9" tooltip="Ивашевы"/>
              </a:rPr>
              <a:t>Ивашевых</a:t>
            </a:r>
            <a:r>
              <a:rPr lang="ru-RU" sz="1600" smtClean="0"/>
              <a:t>, А. В. </a:t>
            </a:r>
            <a:r>
              <a:rPr lang="ru-RU" sz="1600" smtClean="0">
                <a:hlinkClick r:id="rId10" tooltip="Бестужев"/>
              </a:rPr>
              <a:t>Бестужева</a:t>
            </a:r>
            <a:r>
              <a:rPr lang="ru-RU" sz="1600" smtClean="0"/>
              <a:t>, Н. И. Поливанова. Посещал </a:t>
            </a:r>
            <a:r>
              <a:rPr lang="ru-RU" sz="1600" smtClean="0">
                <a:hlinkClick r:id="rId11" tooltip="Симбирск"/>
              </a:rPr>
              <a:t>Симбирск</a:t>
            </a:r>
            <a:r>
              <a:rPr lang="ru-RU" sz="1600" smtClean="0"/>
              <a:t>. Выписывал книги из-за границы. Охотился. Писал военно-исторические записки. Занимался воспитанием детей и домашним хозяйством: выстроил винокуренный завод, устроил пруд и т. д. Одним словом, жил в своё удовольствие.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Но в </a:t>
            </a:r>
            <a:r>
              <a:rPr lang="ru-RU" sz="1600" smtClean="0">
                <a:hlinkClick r:id="rId12" tooltip="1831 год"/>
              </a:rPr>
              <a:t>1831 году</a:t>
            </a:r>
            <a:r>
              <a:rPr lang="ru-RU" sz="1600" smtClean="0"/>
              <a:t> поехал навестить сослуживца в </a:t>
            </a:r>
            <a:r>
              <a:rPr lang="ru-RU" sz="1600" smtClean="0">
                <a:hlinkClick r:id="rId13" tooltip="Пенза"/>
              </a:rPr>
              <a:t>Пензу</a:t>
            </a:r>
            <a:r>
              <a:rPr lang="ru-RU" sz="1600" smtClean="0"/>
              <a:t> и без памяти влюбился в его племянницу 23-летнию Евгению Золотарёву. Он был на 27 лет старше её. Несмотря на то, что он очень любил свою семью, ничего не мог с собой поделать. Скрыть тоже не получилось. Этот страстный роман продолжался три года. Потом Евгения вышла замуж за первого попавшегося жениха, а Денис, отпустив возлюбленную в этот раз легко, без мук, вернулся в семью.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08" y="1500174"/>
            <a:ext cx="6704015" cy="5715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Личная жизнь Д. Давыдова.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0" y="2214563"/>
            <a:ext cx="307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Гампельн Карл,  </a:t>
            </a:r>
            <a:r>
              <a:rPr lang="ru-RU" sz="1200" b="1"/>
              <a:t>Портрет</a:t>
            </a:r>
            <a:r>
              <a:rPr lang="ru-RU" sz="1200"/>
              <a:t> </a:t>
            </a:r>
            <a:r>
              <a:rPr lang="ru-RU" sz="1200" b="1"/>
              <a:t>Дениса</a:t>
            </a:r>
            <a:r>
              <a:rPr lang="ru-RU" sz="1200"/>
              <a:t> Васильевича </a:t>
            </a:r>
            <a:r>
              <a:rPr lang="ru-RU" sz="1200" b="1"/>
              <a:t>Давыдова</a:t>
            </a:r>
            <a:r>
              <a:rPr lang="ru-RU" sz="1200"/>
              <a:t>. </a:t>
            </a:r>
          </a:p>
        </p:txBody>
      </p:sp>
      <p:pic>
        <p:nvPicPr>
          <p:cNvPr id="18438" name="Picture 4" descr="http://xydogestvo.ru/images/portreti/portreti-gampelin,_karl_-_portret_denisa_vasilievica_davidova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786063"/>
            <a:ext cx="2705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rId16" action="ppaction://hlinksldjump" highlightClick="1"/>
          </p:cNvPr>
          <p:cNvSpPr/>
          <p:nvPr/>
        </p:nvSpPr>
        <p:spPr>
          <a:xfrm>
            <a:off x="8143875" y="6429375"/>
            <a:ext cx="10001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Возврат к  биографии</a:t>
            </a:r>
          </a:p>
        </p:txBody>
      </p:sp>
      <p:sp>
        <p:nvSpPr>
          <p:cNvPr id="8" name="Управляющая кнопка: возврат 7">
            <a:hlinkClick r:id="rId17" action="ppaction://hlinksldjump" highlightClick="1"/>
          </p:cNvPr>
          <p:cNvSpPr/>
          <p:nvPr/>
        </p:nvSpPr>
        <p:spPr>
          <a:xfrm>
            <a:off x="2857500" y="6357938"/>
            <a:ext cx="1214438" cy="5000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429125" y="1500188"/>
            <a:ext cx="4268788" cy="5097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В </a:t>
            </a:r>
            <a:r>
              <a:rPr lang="ru-RU" sz="1400" smtClean="0">
                <a:hlinkClick r:id="rId3" tooltip="1815 год"/>
              </a:rPr>
              <a:t>1815 году</a:t>
            </a:r>
            <a:r>
              <a:rPr lang="ru-RU" sz="1400" smtClean="0"/>
              <a:t> Давыдов занимал место начальника штаба сначала в 7-м, а потом в 3-м корпусе.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В </a:t>
            </a:r>
            <a:r>
              <a:rPr lang="ru-RU" sz="1400" smtClean="0">
                <a:hlinkClick r:id="rId4" tooltip="1827 год"/>
              </a:rPr>
              <a:t>1827 году</a:t>
            </a:r>
            <a:r>
              <a:rPr lang="ru-RU" sz="1400" smtClean="0"/>
              <a:t> с успехом действовал </a:t>
            </a:r>
            <a:r>
              <a:rPr lang="ru-RU" sz="1400" smtClean="0">
                <a:hlinkClick r:id="rId5" tooltip="Русско-персидская война (1826—1828)"/>
              </a:rPr>
              <a:t>против персов</a:t>
            </a:r>
            <a:r>
              <a:rPr lang="ru-RU" sz="140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Последняя его кампания была в </a:t>
            </a:r>
            <a:r>
              <a:rPr lang="ru-RU" sz="1400" smtClean="0">
                <a:hlinkClick r:id="rId6" tooltip="1831 год"/>
              </a:rPr>
              <a:t>1831 году</a:t>
            </a:r>
            <a:r>
              <a:rPr lang="ru-RU" sz="1400" smtClean="0"/>
              <a:t> — против </a:t>
            </a:r>
            <a:r>
              <a:rPr lang="ru-RU" sz="1400" smtClean="0">
                <a:hlinkClick r:id="rId7" tooltip="Польское восстание 1830 года"/>
              </a:rPr>
              <a:t>польских повстанцев</a:t>
            </a:r>
            <a:r>
              <a:rPr lang="ru-RU" sz="1400" smtClean="0"/>
              <a:t>. Сражался хорошо. «Боевые заслуги Давыдова были уважены на этот раз, как, пожалуй, ни в одну прежнюю войну. Кроме ордена Анны 1-го класса, врученного ему за взятие Владимира-Волынского (хотя Главная квартира за эту удачно проведённую Д. Давыдовым операцию представила его к ордену Святого Георгия 3-й степени, но новый государь шел по стопам прежнего и тоже посчитал необходимым приуменьшить награду поэту-партизану), он за упорный бой у Будзинского леса, где ему, кстати, вновь пришлось скрестить оружие с известным еще по 1812 году противником — польским генералом Турно, получил чин генерал-лейтенанта; „за отличное мужество и распорядительность“ во время горячего сражения у переправ на Висле Давыдову был пожалован орден св. Владимира 2-й степени; и к этому за всю польскую кампанию еще польский знак отличия „Virtuti militari“ 2-го класса».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371" y="274638"/>
            <a:ext cx="5000629" cy="1143000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Служба   после Отечественной </a:t>
            </a:r>
            <a:b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войны 1812 г.</a:t>
            </a:r>
          </a:p>
        </p:txBody>
      </p:sp>
      <p:pic>
        <p:nvPicPr>
          <p:cNvPr id="19461" name="Picture 8" descr="http://artnow.ru/img/477000/4777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3576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214313" y="3000375"/>
            <a:ext cx="308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А. Орловский. </a:t>
            </a:r>
            <a:r>
              <a:rPr lang="ru-RU" sz="1200" b="1"/>
              <a:t>Давыдов</a:t>
            </a:r>
            <a:r>
              <a:rPr lang="ru-RU" sz="1200"/>
              <a:t> </a:t>
            </a:r>
            <a:r>
              <a:rPr lang="ru-RU" sz="1200" b="1"/>
              <a:t>Денис</a:t>
            </a:r>
            <a:r>
              <a:rPr lang="ru-RU" sz="1200"/>
              <a:t> Васильевич. </a:t>
            </a:r>
          </a:p>
        </p:txBody>
      </p:sp>
      <p:pic>
        <p:nvPicPr>
          <p:cNvPr id="19463" name="Picture 10" descr="http://s60.radikal.ru/i170/1009/c3/c8955afff078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3363913"/>
            <a:ext cx="216217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8"/>
          <p:cNvSpPr>
            <a:spLocks noChangeArrowheads="1"/>
          </p:cNvSpPr>
          <p:nvPr/>
        </p:nvSpPr>
        <p:spPr bwMode="auto">
          <a:xfrm>
            <a:off x="2643188" y="5143500"/>
            <a:ext cx="1404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Лубок 1812 г</a:t>
            </a:r>
          </a:p>
        </p:txBody>
      </p:sp>
      <p:sp>
        <p:nvSpPr>
          <p:cNvPr id="9" name="Управляющая кнопка: возврат 8">
            <a:hlinkClick r:id="rId11" action="ppaction://hlinksldjump" highlightClick="1"/>
          </p:cNvPr>
          <p:cNvSpPr/>
          <p:nvPr/>
        </p:nvSpPr>
        <p:spPr>
          <a:xfrm>
            <a:off x="8143875" y="6429375"/>
            <a:ext cx="10001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Возврат к  биографии</a:t>
            </a:r>
          </a:p>
        </p:txBody>
      </p:sp>
      <p:sp>
        <p:nvSpPr>
          <p:cNvPr id="10" name="Управляющая кнопка: возврат 9">
            <a:hlinkClick r:id="rId12" action="ppaction://hlinksldjump" highlightClick="1"/>
          </p:cNvPr>
          <p:cNvSpPr/>
          <p:nvPr/>
        </p:nvSpPr>
        <p:spPr>
          <a:xfrm>
            <a:off x="3571875" y="6286500"/>
            <a:ext cx="928688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bg1"/>
                </a:solidFill>
              </a:rPr>
              <a:t>Возврат к плану проекта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7|2.5|1.6|1.5|1.4|1.6|1.4|1.5|8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800000"/>
      </a:hlink>
      <a:folHlink>
        <a:srgbClr val="FF191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845</TotalTime>
  <Words>2569</Words>
  <Application>Microsoft Office PowerPoint</Application>
  <PresentationFormat>Экран (4:3)</PresentationFormat>
  <Paragraphs>271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«Денис Давыдов:  партизан и поэт»   </vt:lpstr>
      <vt:lpstr>Слайд 2</vt:lpstr>
      <vt:lpstr>План  урока</vt:lpstr>
      <vt:lpstr>Биография  Дениса Васильевича Давыдова</vt:lpstr>
      <vt:lpstr>Детство и юность Дениса Давыдова.</vt:lpstr>
      <vt:lpstr>Начало военной карьеры. </vt:lpstr>
      <vt:lpstr>Участие в  военных действиях  в 1806-1809 гг. </vt:lpstr>
      <vt:lpstr>   Личная жизнь Д. Давыдова.  </vt:lpstr>
      <vt:lpstr>Служба   после Отечественной  войны 1812 г.</vt:lpstr>
      <vt:lpstr>Смерть Дениса Давыдова </vt:lpstr>
      <vt:lpstr>Послужной список.</vt:lpstr>
      <vt:lpstr>Дети Д.В. Давыдова.</vt:lpstr>
      <vt:lpstr>Участие Д.В. Давыдова  в Отечественной войне 1812 г.</vt:lpstr>
      <vt:lpstr>Военные действия отряда  Д.Давыдова  летом 1812 г.</vt:lpstr>
      <vt:lpstr>Военная операция в селе Ляхово.</vt:lpstr>
      <vt:lpstr>Участие  Д. Давыдова в заграничной военной кампании 1813 г.</vt:lpstr>
      <vt:lpstr>  Участие в сражениях и награды  Д. Давыдова: 1812-1813гг.</vt:lpstr>
      <vt:lpstr>Слайд 18</vt:lpstr>
      <vt:lpstr>Творчество Д.В. Давыдова </vt:lpstr>
      <vt:lpstr>Посвящения Денису Давыдову</vt:lpstr>
      <vt:lpstr>Гусарские   стихи</vt:lpstr>
      <vt:lpstr>Лирика</vt:lpstr>
      <vt:lpstr>Проза   Дениса   Давыдова</vt:lpstr>
      <vt:lpstr>Давыдов о себе…</vt:lpstr>
      <vt:lpstr>Увековечивание  памяти  Дениса Давыдова</vt:lpstr>
      <vt:lpstr>Слайд 26</vt:lpstr>
      <vt:lpstr>Слайд 27</vt:lpstr>
      <vt:lpstr>Слайд 28</vt:lpstr>
      <vt:lpstr>Слайд 29</vt:lpstr>
      <vt:lpstr>В 1962 г.  выпущены почтовые марки СССР, одна из которых посвящена Давыдову.</vt:lpstr>
      <vt:lpstr>В 1980 году о Денисе Давыдове снят фильм «Эскадрон гусар летучих».</vt:lpstr>
      <vt:lpstr>Слайд 32</vt:lpstr>
      <vt:lpstr>Слайд 33</vt:lpstr>
      <vt:lpstr>Книги  о  Денисе  Давыдове </vt:lpstr>
      <vt:lpstr>Сайты Интернета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Шишкина ИВ</dc:creator>
  <cp:lastModifiedBy>Шишкина ИВ</cp:lastModifiedBy>
  <cp:revision>102</cp:revision>
  <dcterms:created xsi:type="dcterms:W3CDTF">2012-10-19T09:52:35Z</dcterms:created>
  <dcterms:modified xsi:type="dcterms:W3CDTF">2013-11-25T13:06:38Z</dcterms:modified>
</cp:coreProperties>
</file>