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F803-3B14-471D-A470-883D0CCD2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8713788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836613"/>
            <a:ext cx="7772400" cy="14700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3300"/>
                </a:solidFill>
              </a:rPr>
              <a:t>Оборона Сталинграда</a:t>
            </a:r>
          </a:p>
        </p:txBody>
      </p:sp>
      <p:sp>
        <p:nvSpPr>
          <p:cNvPr id="2052" name="Text Box 11"/>
          <p:cNvSpPr txBox="1">
            <a:spLocks noChangeArrowheads="1"/>
          </p:cNvSpPr>
          <p:nvPr/>
        </p:nvSpPr>
        <p:spPr bwMode="auto">
          <a:xfrm>
            <a:off x="5435600" y="2060575"/>
            <a:ext cx="272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17.07.1942 – 02.02.1943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0825" y="6093296"/>
            <a:ext cx="4825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МОУ – СОШ </a:t>
            </a:r>
            <a:r>
              <a:rPr lang="ru-RU" dirty="0" err="1" smtClean="0"/>
              <a:t>с.Рекорд</a:t>
            </a:r>
            <a:endParaRPr lang="ru-RU" dirty="0" smtClean="0"/>
          </a:p>
          <a:p>
            <a:r>
              <a:rPr lang="ru-RU" dirty="0" err="1" smtClean="0"/>
              <a:t>Брестер</a:t>
            </a:r>
            <a:r>
              <a:rPr lang="ru-RU" dirty="0" smtClean="0"/>
              <a:t> Е.М.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Операция «Кольцо»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827088" y="2128838"/>
            <a:ext cx="7632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solidFill>
                  <a:schemeClr val="accent2"/>
                </a:solidFill>
              </a:rPr>
              <a:t>План операции «Кольцо»</a:t>
            </a:r>
            <a:r>
              <a:rPr lang="ru-RU" sz="2000" b="1"/>
              <a:t> </a:t>
            </a:r>
            <a:r>
              <a:rPr lang="ru-RU" sz="2000"/>
              <a:t>предусматривал расчленение окруженной группировки противника ударом с запада на восток. На первом этапе планировалось уничтожение юго-западного выступа обороны противника. В дальнейшем наступающие должны были последовательно расчленить окруженную группировку и уничтожить ее по частям.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Капитуляция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916238" y="1636713"/>
            <a:ext cx="604837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/>
              <a:t>2 февраля 1943 года северная группа войск вермахта в заводском районе Сталинграда капитулировала. Свыше 40 тысяч немецких солдат и офицеров сложили оружие. Боевые действия на берегу Волги прекратились.</a:t>
            </a:r>
          </a:p>
          <a:p>
            <a:pPr algn="just"/>
            <a:endParaRPr lang="ru-RU"/>
          </a:p>
          <a:p>
            <a:pPr algn="just"/>
            <a:r>
              <a:rPr lang="ru-RU"/>
              <a:t>В ходе ликвидации окруженной группировки противника с 10 января по 2 февраля 1943 года войсками Донского фронта были разгромлены 22 дивизии и свыше 160 различных частей усиления 6-й полевой армии вермахта. Более 90 тысяч немецких и румынских солдат, в том числе свыше 2500 офицеров и 24 генерала во главе с генералом-фельдмаршалом Ф. Паулюсом, были взяты в плен. В этих боях окруженные немецко-фашистские войска потеряли около 140 тысяч солдат и офицеров.</a:t>
            </a:r>
          </a:p>
        </p:txBody>
      </p:sp>
      <p:pic>
        <p:nvPicPr>
          <p:cNvPr id="13316" name="Picture 5" descr="image2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628775"/>
            <a:ext cx="2449513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428875"/>
            <a:ext cx="51435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00063" y="642938"/>
            <a:ext cx="77152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Г.К.Жуков: «Победа наших войск под Сталинградом ознаменовала собой начало коренного перелома в войне  в пользу Советского Союза и начало массового изгнания вражеских войск с нашей территории. С этого времени и до самого окончания  войны советское командование полностью овладело стратегической инициативой»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714375"/>
            <a:ext cx="2128837" cy="253365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642938"/>
            <a:ext cx="2071687" cy="24907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86125" y="785813"/>
            <a:ext cx="2571750" cy="12001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Маршал, зам.начальника Генштаба во время В.О.В. Руководитель ряда  операций.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86125" y="2071688"/>
            <a:ext cx="2571750" cy="64611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Ф.Рузвельт. Президент США.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3" y="3643313"/>
            <a:ext cx="3000375" cy="17541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«Что бы не писали о Второй мировой войне и В.О.В.,но Сталинградская битва навсегда останется в истории как поворотное сражение во всей Второй мировой войне»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43500" y="3643313"/>
            <a:ext cx="3429000" cy="1754187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«От имени американского народа  мне хотелось бы выразить восхищение мужеством  защитников Сталинграда и отметить важность совершённой победы 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0438" y="3000375"/>
            <a:ext cx="2592387" cy="2735263"/>
          </a:xfrm>
          <a:noFill/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0350"/>
            <a:ext cx="307498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188913"/>
            <a:ext cx="27368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7"/>
          <p:cNvSpPr txBox="1">
            <a:spLocks noChangeArrowheads="1"/>
          </p:cNvSpPr>
          <p:nvPr/>
        </p:nvSpPr>
        <p:spPr bwMode="auto">
          <a:xfrm>
            <a:off x="755650" y="3933825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Ген. Жуков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3500438" y="5929313"/>
            <a:ext cx="2643187" cy="6461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Ген. Ватутин – ком.Юго-Западным фронтом</a:t>
            </a: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6357938" y="3714750"/>
            <a:ext cx="2643187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Ком. Донским фронтом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643578"/>
            <a:ext cx="8062912" cy="89534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Дом Павлова в Сталинграде</a:t>
            </a:r>
          </a:p>
        </p:txBody>
      </p:sp>
      <p:pic>
        <p:nvPicPr>
          <p:cNvPr id="15362" name="Picture 2" descr="C:\Documents and Settings\Администратор\Рабочий стол\Новая папка\dom070709a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8072494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214950"/>
            <a:ext cx="7643866" cy="13596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Маршал Советского Союза</a:t>
            </a:r>
          </a:p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В.И.Чуйков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42" name="Picture 2" descr="C:\Documents and Settings\Администратор\Рабочий стол\Новая папка\В.И.Чуйк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42852"/>
            <a:ext cx="4214842" cy="50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357826"/>
            <a:ext cx="8062912" cy="13239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Маршал Советского Союза</a:t>
            </a:r>
          </a:p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Г.К. Жуков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1266" name="Picture 2" descr="C:\Documents and Settings\Администратор\Рабочий стол\Новая папка\Жук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14290"/>
            <a:ext cx="3929090" cy="5143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929330"/>
            <a:ext cx="8062912" cy="75246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Лестница на Мамаев курган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3314" name="Picture 2" descr="C:\Documents and Settings\Администратор\Рабочий стол\Новая папка\dscn84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52"/>
            <a:ext cx="8143932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Администратор\Рабочий стол\Новая папка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7143800" cy="6715148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42852"/>
            <a:ext cx="4429156" cy="642942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Жизнь!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Мы славим 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Величье её.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Жить – вот благо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И счастье людское!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За него, за счастье Твоё и моё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Свои жизни отдали Герои…</a:t>
            </a: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643578"/>
            <a:ext cx="8062912" cy="96678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«Родина-мать зовёт!»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pic>
        <p:nvPicPr>
          <p:cNvPr id="12290" name="Picture 2" descr="C:\Documents and Settings\Администратор\Рабочий стол\Новая папка\kurgan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3657600" cy="5486400"/>
          </a:xfrm>
          <a:prstGeom prst="rect">
            <a:avLst/>
          </a:prstGeom>
          <a:noFill/>
        </p:spPr>
      </p:pic>
      <p:pic>
        <p:nvPicPr>
          <p:cNvPr id="12291" name="Picture 3" descr="C:\Documents and Settings\Администратор\Рабочий стол\Новая папка\s70920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3571900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85725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effectLst/>
              </a:rPr>
              <a:t>Вопросы викторины </a:t>
            </a:r>
            <a:br>
              <a:rPr lang="ru-RU" sz="3200" b="1" dirty="0" smtClean="0">
                <a:solidFill>
                  <a:schemeClr val="accent2"/>
                </a:solidFill>
                <a:effectLst/>
              </a:rPr>
            </a:br>
            <a:r>
              <a:rPr lang="ru-RU" sz="3200" b="1" dirty="0" smtClean="0">
                <a:solidFill>
                  <a:schemeClr val="accent2"/>
                </a:solidFill>
                <a:effectLst/>
              </a:rPr>
              <a:t>«Сталинградская битва»</a:t>
            </a:r>
            <a:endParaRPr lang="ru-RU" sz="3200" b="1" dirty="0">
              <a:solidFill>
                <a:schemeClr val="accent2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1214422"/>
            <a:ext cx="8389174" cy="5357850"/>
          </a:xfrm>
        </p:spPr>
        <p:txBody>
          <a:bodyPr/>
          <a:lstStyle/>
          <a:p>
            <a:pPr algn="ctr"/>
            <a:r>
              <a:rPr lang="ru-RU" sz="2800" b="1" i="1" u="sng" dirty="0" smtClean="0">
                <a:solidFill>
                  <a:schemeClr val="accent2"/>
                </a:solidFill>
              </a:rPr>
              <a:t>«Хронология»</a:t>
            </a:r>
          </a:p>
          <a:p>
            <a:pPr marL="514350" indent="-514350" algn="l"/>
            <a:r>
              <a:rPr lang="ru-RU" b="1" dirty="0" smtClean="0">
                <a:solidFill>
                  <a:schemeClr val="tx1"/>
                </a:solidFill>
              </a:rPr>
              <a:t>1. Назовите дату начала Сталинградской битвы</a:t>
            </a:r>
          </a:p>
          <a:p>
            <a:pPr marL="514350" indent="-514350" algn="l"/>
            <a:r>
              <a:rPr lang="ru-RU" b="1" dirty="0" smtClean="0">
                <a:solidFill>
                  <a:schemeClr val="tx1"/>
                </a:solidFill>
              </a:rPr>
              <a:t>2. Когда закончилась Сталинградская битва?</a:t>
            </a:r>
          </a:p>
          <a:p>
            <a:pPr marL="514350" indent="-514350" algn="l"/>
            <a:r>
              <a:rPr lang="ru-RU" b="1" dirty="0" smtClean="0">
                <a:solidFill>
                  <a:schemeClr val="tx1"/>
                </a:solidFill>
              </a:rPr>
              <a:t>3. Сколько дней длилась Сталинградская битва?</a:t>
            </a:r>
          </a:p>
          <a:p>
            <a:pPr marL="514350" indent="-514350" algn="l"/>
            <a:r>
              <a:rPr lang="ru-RU" b="1" dirty="0" smtClean="0">
                <a:solidFill>
                  <a:schemeClr val="tx1"/>
                </a:solidFill>
              </a:rPr>
              <a:t>4.Назовите самый страшный для города день.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8317736" cy="92869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2"/>
                </a:solidFill>
                <a:effectLst/>
              </a:rPr>
              <a:t>«Из истории Сталинграда»</a:t>
            </a:r>
            <a:endParaRPr lang="ru-RU" sz="2800" b="1" i="1" u="sng" dirty="0">
              <a:solidFill>
                <a:schemeClr val="accent2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250280"/>
            <a:ext cx="8643998" cy="4393430"/>
          </a:xfrm>
        </p:spPr>
        <p:txBody>
          <a:bodyPr/>
          <a:lstStyle/>
          <a:p>
            <a:pPr marL="514350" indent="-514350" algn="l"/>
            <a:r>
              <a:rPr lang="ru-RU" b="1" dirty="0" smtClean="0">
                <a:solidFill>
                  <a:schemeClr val="tx1"/>
                </a:solidFill>
              </a:rPr>
              <a:t>1. Какое название Сталинград получил после Великой отечественной войны?</a:t>
            </a:r>
          </a:p>
          <a:p>
            <a:pPr marL="514350" indent="-514350" algn="l"/>
            <a:r>
              <a:rPr lang="ru-RU" b="1" dirty="0" smtClean="0">
                <a:solidFill>
                  <a:schemeClr val="tx1"/>
                </a:solidFill>
              </a:rPr>
              <a:t>2. Какую цель преследовал Гитлер в Сталинградской битве?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317736" cy="857257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2"/>
                </a:solidFill>
                <a:effectLst/>
              </a:rPr>
              <a:t>«Оборона Сталинграда»</a:t>
            </a:r>
            <a:endParaRPr lang="ru-RU" sz="2800" b="1" i="1" u="sng" dirty="0">
              <a:solidFill>
                <a:schemeClr val="accent2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715436" cy="5357850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2800" b="1" dirty="0" smtClean="0">
                <a:solidFill>
                  <a:schemeClr val="tx1"/>
                </a:solidFill>
              </a:rPr>
              <a:t>1.Каким был приказ Родины в битве за Сталинград?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800" b="1" dirty="0" smtClean="0">
                <a:solidFill>
                  <a:schemeClr val="tx1"/>
                </a:solidFill>
              </a:rPr>
              <a:t>2. Какую награду получили солдаты, участвовавшие в битве за Сталинград?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800" b="1" dirty="0" smtClean="0">
                <a:solidFill>
                  <a:schemeClr val="tx1"/>
                </a:solidFill>
              </a:rPr>
              <a:t>3. Какие награды получил город?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800" b="1" dirty="0" smtClean="0">
                <a:solidFill>
                  <a:schemeClr val="tx1"/>
                </a:solidFill>
              </a:rPr>
              <a:t>4. Каким этапом является Сталинградская битва в Великой отечественной войне?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062912" cy="72388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2"/>
                </a:solidFill>
                <a:effectLst/>
              </a:rPr>
              <a:t>«Памятные места Волгограда»</a:t>
            </a:r>
            <a:endParaRPr lang="ru-RU" sz="2800" b="1" i="1" u="sng" dirty="0">
              <a:solidFill>
                <a:schemeClr val="accent2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14422"/>
            <a:ext cx="8389174" cy="5429288"/>
          </a:xfrm>
        </p:spPr>
        <p:txBody>
          <a:bodyPr>
            <a:normAutofit/>
          </a:bodyPr>
          <a:lstStyle/>
          <a:p>
            <a:pPr marL="514350" indent="-514350" algn="l"/>
            <a:endParaRPr lang="ru-RU" sz="2800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800" b="1" dirty="0" smtClean="0">
                <a:solidFill>
                  <a:schemeClr val="tx1"/>
                </a:solidFill>
              </a:rPr>
              <a:t>1. Где шли самые ожесточённые бои?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800" b="1" dirty="0" smtClean="0">
                <a:solidFill>
                  <a:schemeClr val="tx1"/>
                </a:solidFill>
              </a:rPr>
              <a:t>2. Назовите высоту Мамаева кургана.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800" b="1" dirty="0" smtClean="0">
                <a:solidFill>
                  <a:schemeClr val="tx1"/>
                </a:solidFill>
              </a:rPr>
              <a:t>3. Где горит Вечный огонь в Волгограде?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800" b="1" dirty="0" smtClean="0">
                <a:solidFill>
                  <a:schemeClr val="tx1"/>
                </a:solidFill>
              </a:rPr>
              <a:t>4. Чем известен Дом Павлова?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00042"/>
            <a:ext cx="8317736" cy="5929354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 smtClean="0">
                <a:solidFill>
                  <a:schemeClr val="accent2"/>
                </a:solidFill>
              </a:rPr>
              <a:t>Сталинградская битва явилась началом коренного перелома в Великой отечественной войне. Здесь, у стен Сталинграда, 200 дней и ночей проходило величайшее в истории войн сражение, которое завершилось разгромом вражеских войск.</a:t>
            </a:r>
            <a:endParaRPr lang="ru-RU" sz="4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Соотношение сил</a:t>
            </a:r>
          </a:p>
        </p:txBody>
      </p:sp>
      <p:graphicFrame>
        <p:nvGraphicFramePr>
          <p:cNvPr id="20615" name="Group 13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904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Силы и средства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Советские войска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Немецко-фашистские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войска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Соотношение сил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Численность личного состава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212 000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250 000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1:1,2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Орудия и минометы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6860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4130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1,5:1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Танки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257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300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1:1,2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Боевые самолеты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300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100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Tahoma" pitchFamily="34" charset="0"/>
                        </a:rPr>
                        <a:t>3:1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НАЧАЛО СРАЖЕНИЯ ЗА СТАЛИНГРАД</a:t>
            </a:r>
            <a:r>
              <a:rPr lang="ru-RU" smtClean="0"/>
              <a:t> </a:t>
            </a:r>
          </a:p>
        </p:txBody>
      </p:sp>
      <p:pic>
        <p:nvPicPr>
          <p:cNvPr id="3075" name="Picture 7" descr="image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773238"/>
            <a:ext cx="2808287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8" descr="image0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221163"/>
            <a:ext cx="2808287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9" descr="image0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4221163"/>
            <a:ext cx="2808288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4067175" y="1909763"/>
            <a:ext cx="4249738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/>
              <a:t>15 июля 1942 года после появления передовых частей немецко-фашистских войск на территории области в районе города Серафимович Сталинградская область была объявлена на военном положении.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1500188"/>
            <a:ext cx="8569325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500188"/>
            <a:ext cx="8569325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1928813" y="785813"/>
            <a:ext cx="4786312" cy="6461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23 августа 1942г. Выход немцев к Волге севернее Сталинграда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2250280"/>
            <a:ext cx="3714776" cy="17526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Яков </a:t>
            </a:r>
          </a:p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Павлов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pic>
        <p:nvPicPr>
          <p:cNvPr id="8194" name="Picture 2" descr="C:\Documents and Settings\Администратор\Рабочий стол\Новая папка\Яков Павл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85794"/>
            <a:ext cx="31527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2143116"/>
            <a:ext cx="5072066" cy="192882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Василий Зайцев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Documents and Settings\Администратор\Рабочий стол\Новая папка\Василий Зайц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28604"/>
            <a:ext cx="385765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Завершение оборонительного этапа Сталинградской битвы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995738" y="1628775"/>
            <a:ext cx="4679950" cy="237648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	Во время оккупации население оказывало активное сопротивление немецко-фашистским войскам, что вызывало жестокие репрессии. Оккупационные власти в районах Сталинградской области расстреляли, повесили, подвергли пыткам и избиению тысячи человек. 28 тысяч жителей области были угнаны на принудительные работы в Германию.</a:t>
            </a:r>
          </a:p>
        </p:txBody>
      </p:sp>
      <p:pic>
        <p:nvPicPr>
          <p:cNvPr id="8196" name="Picture 7" descr="image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4076700"/>
            <a:ext cx="2808287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 descr="image1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628775"/>
            <a:ext cx="3024187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250825" y="4013200"/>
            <a:ext cx="49672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/>
              <a:t>К середине ноября 1942 года продвижение немецко-фашистских войск на территории Сталинграда было остановлено на всем фронте и инициатива их действий парализована. </a:t>
            </a:r>
          </a:p>
          <a:p>
            <a:pPr algn="just"/>
            <a:r>
              <a:rPr lang="ru-RU"/>
              <a:t>18 ноября 1942 года оборонительный период Сталинградского сражения закончился.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628</Words>
  <Application>Microsoft Office PowerPoint</Application>
  <PresentationFormat>Экран (4:3)</PresentationFormat>
  <Paragraphs>93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Оборона Сталинграда</vt:lpstr>
      <vt:lpstr>Презентация PowerPoint</vt:lpstr>
      <vt:lpstr>Презентация PowerPoint</vt:lpstr>
      <vt:lpstr>Соотношение сил</vt:lpstr>
      <vt:lpstr>НАЧАЛО СРАЖЕНИЯ ЗА СТАЛИНГРАД </vt:lpstr>
      <vt:lpstr> </vt:lpstr>
      <vt:lpstr>Презентация PowerPoint</vt:lpstr>
      <vt:lpstr>Презентация PowerPoint</vt:lpstr>
      <vt:lpstr>Завершение оборонительного этапа Сталинградской битвы</vt:lpstr>
      <vt:lpstr>Операция «Кольцо»</vt:lpstr>
      <vt:lpstr>Капитуляция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викторины  «Сталинградская битва»</vt:lpstr>
      <vt:lpstr>«Из истории Сталинграда»</vt:lpstr>
      <vt:lpstr>«Оборона Сталинграда»</vt:lpstr>
      <vt:lpstr>«Памятные места Волгограда»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Оборона Сталинграда</dc:title>
  <dc:creator>Acer</dc:creator>
  <cp:lastModifiedBy>user</cp:lastModifiedBy>
  <cp:revision>11</cp:revision>
  <dcterms:created xsi:type="dcterms:W3CDTF">2013-02-01T12:17:26Z</dcterms:created>
  <dcterms:modified xsi:type="dcterms:W3CDTF">2013-11-20T10:48:43Z</dcterms:modified>
</cp:coreProperties>
</file>