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079E4A-3CAF-4E72-8FFC-07F8D8A0A8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Александр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Материалы для подготовки к ЕГЭ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20% выкупной суммы крестьяне должны</a:t>
            </a:r>
          </a:p>
          <a:p>
            <a:pPr algn="ctr"/>
            <a:r>
              <a:rPr lang="ru-RU" sz="2400" b="1"/>
              <a:t>были выплатить единовременно.</a:t>
            </a:r>
          </a:p>
          <a:p>
            <a:pPr algn="ctr"/>
            <a:r>
              <a:rPr lang="ru-RU" sz="2400" b="1"/>
              <a:t>80% выкупной суммы давало в кредит</a:t>
            </a:r>
          </a:p>
          <a:p>
            <a:pPr algn="ctr"/>
            <a:r>
              <a:rPr lang="ru-RU" sz="2400" b="1"/>
              <a:t>государство (на 49 лет под 6% годовых).</a:t>
            </a:r>
            <a:endParaRPr lang="ru-RU" sz="24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763713" y="2060575"/>
            <a:ext cx="2376487" cy="576263"/>
          </a:xfrm>
          <a:prstGeom prst="cloudCallout">
            <a:avLst>
              <a:gd name="adj1" fmla="val -40847"/>
              <a:gd name="adj2" fmla="val 10151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33 руб.33коп.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195513" y="4724400"/>
            <a:ext cx="2159000" cy="576263"/>
          </a:xfrm>
          <a:prstGeom prst="cloudCallout">
            <a:avLst>
              <a:gd name="adj1" fmla="val 42796"/>
              <a:gd name="adj2" fmla="val -11115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525 руб..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9" grpId="0" animBg="1"/>
      <p:bldP spid="215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Крестьяне в течение 9 лет (до 1870 г.)</a:t>
            </a:r>
          </a:p>
          <a:p>
            <a:pPr algn="ctr"/>
            <a:r>
              <a:rPr lang="ru-RU" sz="2400" b="1"/>
              <a:t>не могли отказаться от своего </a:t>
            </a:r>
          </a:p>
          <a:p>
            <a:pPr algn="ctr"/>
            <a:r>
              <a:rPr lang="ru-RU" sz="2400" b="1"/>
              <a:t>земельного надела и покинуть</a:t>
            </a:r>
          </a:p>
          <a:p>
            <a:pPr algn="ctr"/>
            <a:r>
              <a:rPr lang="ru-RU" sz="2400" b="1"/>
              <a:t>сельскую общину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Крестьяне, в пользовании которых было</a:t>
            </a:r>
          </a:p>
          <a:p>
            <a:pPr algn="ctr"/>
            <a:r>
              <a:rPr lang="ru-RU" sz="2400" b="1"/>
              <a:t>больше земли, чем предусматривалось</a:t>
            </a:r>
          </a:p>
          <a:p>
            <a:pPr algn="ctr"/>
            <a:r>
              <a:rPr lang="ru-RU" sz="2400" b="1"/>
              <a:t>реформой, должны были вернуть</a:t>
            </a:r>
          </a:p>
          <a:p>
            <a:pPr algn="ctr"/>
            <a:r>
              <a:rPr lang="ru-RU" sz="2400" b="1"/>
              <a:t>излишки помещику</a:t>
            </a:r>
          </a:p>
          <a:p>
            <a:pPr algn="ctr"/>
            <a:r>
              <a:rPr lang="ru-RU" sz="2400" b="1"/>
              <a:t>(«отрезки»).</a:t>
            </a:r>
            <a:endParaRPr lang="ru-RU" sz="240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987675" y="5157788"/>
            <a:ext cx="295116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«прирезки»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Земля выкупалась крестьянской</a:t>
            </a:r>
          </a:p>
          <a:p>
            <a:pPr algn="ctr"/>
            <a:r>
              <a:rPr lang="ru-RU" sz="2400" b="1"/>
              <a:t>общиной. Крестьяне получали</a:t>
            </a:r>
          </a:p>
          <a:p>
            <a:pPr algn="ctr"/>
            <a:r>
              <a:rPr lang="ru-RU" sz="2400" b="1"/>
              <a:t>наделы во временное пользование.</a:t>
            </a:r>
          </a:p>
          <a:p>
            <a:pPr algn="ctr"/>
            <a:r>
              <a:rPr lang="ru-RU" sz="2400" b="1"/>
              <a:t>Выход из общины</a:t>
            </a:r>
          </a:p>
          <a:p>
            <a:pPr algn="ctr"/>
            <a:r>
              <a:rPr lang="ru-RU" sz="2400" b="1"/>
              <a:t>с землей был запрещен.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Мировые посредники (из дворян) в </a:t>
            </a:r>
          </a:p>
          <a:p>
            <a:pPr algn="ctr"/>
            <a:r>
              <a:rPr lang="ru-RU" sz="2400" b="1"/>
              <a:t>течение 2 лет совместно с сельскими</a:t>
            </a:r>
          </a:p>
          <a:p>
            <a:pPr algn="ctr"/>
            <a:r>
              <a:rPr lang="ru-RU" sz="2400" b="1"/>
              <a:t>старостами составляли уставные</a:t>
            </a:r>
          </a:p>
          <a:p>
            <a:pPr algn="ctr"/>
            <a:r>
              <a:rPr lang="ru-RU" sz="2400" b="1"/>
              <a:t>грамоты, где определялись условия</a:t>
            </a:r>
          </a:p>
          <a:p>
            <a:pPr algn="ctr"/>
            <a:r>
              <a:rPr lang="ru-RU" sz="2400" b="1"/>
              <a:t>освобождения каждой семьи.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Освобождение удельных и государственных крестьян</a:t>
            </a:r>
          </a:p>
        </p:txBody>
      </p:sp>
      <p:graphicFrame>
        <p:nvGraphicFramePr>
          <p:cNvPr id="16412" name="Group 28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0703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Удельные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Государственные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Освобождены в 1858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Освобождены в 1838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(реформа П.Д. Киселева)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«Положение о выкупе» 1863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Закон о поземельном устройстве 1866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Крестьяне получили наделы, которыми пользовались ранее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Значение и последствие крестьянской реформы 1861 г.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500"/>
              <a:t>Крестьяне освобождены от крепостной зависимости.</a:t>
            </a:r>
          </a:p>
          <a:p>
            <a:pPr>
              <a:lnSpc>
                <a:spcPct val="90000"/>
              </a:lnSpc>
            </a:pPr>
            <a:r>
              <a:rPr lang="ru-RU" sz="2500"/>
              <a:t>Произошло социальное расслоение (кулаки, батраки).</a:t>
            </a:r>
          </a:p>
          <a:p>
            <a:pPr>
              <a:lnSpc>
                <a:spcPct val="90000"/>
              </a:lnSpc>
            </a:pPr>
            <a:r>
              <a:rPr lang="ru-RU" sz="2500"/>
              <a:t>Созданы условия для развития капитализма.</a:t>
            </a:r>
          </a:p>
          <a:p>
            <a:pPr>
              <a:lnSpc>
                <a:spcPct val="90000"/>
              </a:lnSpc>
            </a:pPr>
            <a:r>
              <a:rPr lang="ru-RU" sz="2500"/>
              <a:t>Сохранились феодальные пережитки (помещичье землевладение, община, сословия).</a:t>
            </a:r>
          </a:p>
          <a:p>
            <a:pPr>
              <a:lnSpc>
                <a:spcPct val="90000"/>
              </a:lnSpc>
            </a:pPr>
            <a:r>
              <a:rPr lang="ru-RU" sz="2500"/>
              <a:t>Отработки из-за малоземелья (работа на земле помещика за взятую ими в аренду землю).</a:t>
            </a:r>
          </a:p>
          <a:p>
            <a:pPr>
              <a:lnSpc>
                <a:spcPct val="90000"/>
              </a:lnSpc>
            </a:pPr>
            <a:r>
              <a:rPr lang="ru-RU" sz="2500"/>
              <a:t>Недовольство крестьян условиями выкупных платежей (всплеск крестьянских восстаний).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Земская реформа 1864 г.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835150" y="1557338"/>
            <a:ext cx="54006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Разработчики проекта реформы – комиссия</a:t>
            </a:r>
          </a:p>
          <a:p>
            <a:pPr algn="ctr"/>
            <a:r>
              <a:rPr lang="ru-RU"/>
              <a:t>во главе с </a:t>
            </a:r>
            <a:r>
              <a:rPr lang="ru-RU" b="1"/>
              <a:t>Н.А. Милютиным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835150" y="2924175"/>
            <a:ext cx="54006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Суть:</a:t>
            </a:r>
          </a:p>
          <a:p>
            <a:pPr algn="ctr"/>
            <a:r>
              <a:rPr lang="ru-RU"/>
              <a:t>создание в уездах и губерниях выборных</a:t>
            </a:r>
          </a:p>
          <a:p>
            <a:pPr algn="ctr"/>
            <a:r>
              <a:rPr lang="ru-RU"/>
              <a:t>органов местного самоуправления </a:t>
            </a:r>
            <a:r>
              <a:rPr lang="ru-RU" b="1"/>
              <a:t>(земств)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835150" y="4365625"/>
            <a:ext cx="54006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Принципы:</a:t>
            </a:r>
          </a:p>
          <a:p>
            <a:pPr algn="ctr"/>
            <a:r>
              <a:rPr lang="ru-RU"/>
              <a:t>выборность и бессословность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6" grpId="0" animBg="1"/>
      <p:bldP spid="307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</a:t>
            </a:r>
            <a:br>
              <a:rPr lang="ru-RU" sz="4000"/>
            </a:br>
            <a:r>
              <a:rPr lang="ru-RU" sz="4000"/>
              <a:t>земской реформы 1864 г.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Земскими учреждениями становились губернские и уездные земские собрания и их исполнительные органы.</a:t>
            </a:r>
          </a:p>
          <a:p>
            <a:pPr>
              <a:lnSpc>
                <a:spcPct val="80000"/>
              </a:lnSpc>
            </a:pPr>
            <a:r>
              <a:rPr lang="ru-RU" sz="2800"/>
              <a:t>Земства занимались местным хозяйством, здравоохранением, строительством дорог, образованием.</a:t>
            </a:r>
          </a:p>
          <a:p>
            <a:pPr>
              <a:lnSpc>
                <a:spcPct val="80000"/>
              </a:lnSpc>
            </a:pPr>
            <a:r>
              <a:rPr lang="ru-RU" sz="2800"/>
              <a:t>Земства не имели политической силы и находились под контролем губернаторов.</a:t>
            </a:r>
          </a:p>
          <a:p>
            <a:pPr>
              <a:lnSpc>
                <a:spcPct val="80000"/>
              </a:lnSpc>
            </a:pPr>
            <a:r>
              <a:rPr lang="ru-RU" sz="2800"/>
              <a:t>Избирательная система обеспечивала в них большинство дворян (выборы были многоступенчатыми и неравными).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Городская реформа 1870 г.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979613" y="1557338"/>
            <a:ext cx="54006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Суть:</a:t>
            </a:r>
          </a:p>
          <a:p>
            <a:pPr algn="ctr"/>
            <a:r>
              <a:rPr lang="ru-RU"/>
              <a:t>Введение городского самоуправления</a:t>
            </a:r>
          </a:p>
          <a:p>
            <a:pPr algn="ctr"/>
            <a:r>
              <a:rPr lang="ru-RU"/>
              <a:t>по типу земского</a:t>
            </a:r>
            <a:endParaRPr lang="ru-RU" b="1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11188" y="2708275"/>
            <a:ext cx="7920037" cy="2665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ru-RU"/>
              <a:t> Выборные </a:t>
            </a:r>
            <a:r>
              <a:rPr lang="ru-RU" b="1"/>
              <a:t>городские думы</a:t>
            </a:r>
            <a:r>
              <a:rPr lang="ru-RU"/>
              <a:t> (распорядительные органы) и</a:t>
            </a:r>
          </a:p>
          <a:p>
            <a:r>
              <a:rPr lang="ru-RU"/>
              <a:t>избираемые гор. думами </a:t>
            </a:r>
            <a:r>
              <a:rPr lang="ru-RU" b="1"/>
              <a:t>городские управы</a:t>
            </a:r>
            <a:r>
              <a:rPr lang="ru-RU"/>
              <a:t> (исполнительные</a:t>
            </a:r>
          </a:p>
          <a:p>
            <a:r>
              <a:rPr lang="ru-RU"/>
              <a:t>органы).</a:t>
            </a:r>
          </a:p>
          <a:p>
            <a:pPr>
              <a:buFontTx/>
              <a:buChar char="•"/>
            </a:pPr>
            <a:r>
              <a:rPr lang="ru-RU"/>
              <a:t> Во главе гор. думы и гор. управы – </a:t>
            </a:r>
            <a:r>
              <a:rPr lang="ru-RU" b="1"/>
              <a:t>городской голова</a:t>
            </a:r>
            <a:r>
              <a:rPr lang="ru-RU"/>
              <a:t>.</a:t>
            </a:r>
          </a:p>
          <a:p>
            <a:pPr>
              <a:buFontTx/>
              <a:buChar char="•"/>
            </a:pPr>
            <a:r>
              <a:rPr lang="ru-RU"/>
              <a:t> Избирательные права – только у плательщиков налогов </a:t>
            </a:r>
          </a:p>
          <a:p>
            <a:r>
              <a:rPr lang="ru-RU" b="1"/>
              <a:t>с недвижимости</a:t>
            </a:r>
            <a:r>
              <a:rPr lang="ru-RU"/>
              <a:t>.</a:t>
            </a:r>
          </a:p>
          <a:p>
            <a:pPr>
              <a:buFontTx/>
              <a:buChar char="•"/>
            </a:pPr>
            <a:r>
              <a:rPr lang="ru-RU"/>
              <a:t> Компетенция гор. самоуправления – только </a:t>
            </a:r>
            <a:r>
              <a:rPr lang="ru-RU" b="1"/>
              <a:t>хозяйственные</a:t>
            </a:r>
            <a:r>
              <a:rPr lang="ru-RU"/>
              <a:t> вопросы.</a:t>
            </a:r>
          </a:p>
          <a:p>
            <a:pPr>
              <a:buFontTx/>
              <a:buChar char="•"/>
            </a:pPr>
            <a:r>
              <a:rPr lang="ru-RU"/>
              <a:t> </a:t>
            </a:r>
            <a:r>
              <a:rPr lang="ru-RU" b="1"/>
              <a:t>Губернатор</a:t>
            </a:r>
            <a:r>
              <a:rPr lang="ru-RU"/>
              <a:t>ы контролировали деятельность органов городского</a:t>
            </a:r>
          </a:p>
          <a:p>
            <a:r>
              <a:rPr lang="ru-RU"/>
              <a:t>самоуправления.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Годы 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/>
              <a:t>1855-1881 гг.</a:t>
            </a:r>
          </a:p>
          <a:p>
            <a:pPr algn="ctr"/>
            <a:r>
              <a:rPr lang="ru-RU" dirty="0" smtClean="0"/>
              <a:t>- взгляды – не либерал, но осознавал необходимость реформ</a:t>
            </a:r>
          </a:p>
          <a:p>
            <a:pPr algn="ctr"/>
            <a:r>
              <a:rPr lang="ru-RU" dirty="0" smtClean="0"/>
              <a:t>- Причины этого – необходимо восстановить престиж и величие России</a:t>
            </a:r>
          </a:p>
          <a:p>
            <a:pPr algn="ctr"/>
            <a:r>
              <a:rPr lang="ru-RU" dirty="0" smtClean="0"/>
              <a:t>«Лучше начать уничтожение крепостного права сверху, нежели ждать, когда оно начнет уничтожать нас»</a:t>
            </a:r>
          </a:p>
          <a:p>
            <a:pPr algn="ctr"/>
            <a:r>
              <a:rPr lang="ru-RU" dirty="0" smtClean="0"/>
              <a:t>- к коронации – амнистия политических заключенных, ликвидация военных поселений, списание недоимок, ослабление цензуры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Судебная реформа 1864 г.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Равенство</a:t>
            </a:r>
            <a:r>
              <a:rPr lang="ru-RU" sz="2400"/>
              <a:t> граждан перед законом.</a:t>
            </a:r>
          </a:p>
          <a:p>
            <a:pPr>
              <a:lnSpc>
                <a:spcPct val="80000"/>
              </a:lnSpc>
            </a:pPr>
            <a:r>
              <a:rPr lang="ru-RU" sz="2400" b="1"/>
              <a:t>Несменяемость</a:t>
            </a:r>
            <a:r>
              <a:rPr lang="ru-RU" sz="2400"/>
              <a:t> судей и </a:t>
            </a:r>
            <a:r>
              <a:rPr lang="ru-RU" sz="2400" b="1"/>
              <a:t>независимость</a:t>
            </a:r>
            <a:r>
              <a:rPr lang="ru-RU" sz="2400"/>
              <a:t> их от администрации.</a:t>
            </a:r>
          </a:p>
          <a:p>
            <a:pPr>
              <a:lnSpc>
                <a:spcPct val="80000"/>
              </a:lnSpc>
            </a:pPr>
            <a:r>
              <a:rPr lang="ru-RU" sz="2400" b="1"/>
              <a:t>Гласность</a:t>
            </a:r>
            <a:r>
              <a:rPr lang="ru-RU" sz="2400"/>
              <a:t> судопроизводства.</a:t>
            </a:r>
          </a:p>
          <a:p>
            <a:pPr>
              <a:lnSpc>
                <a:spcPct val="80000"/>
              </a:lnSpc>
            </a:pPr>
            <a:r>
              <a:rPr lang="ru-RU" sz="2400" b="1"/>
              <a:t>Состязательность</a:t>
            </a:r>
            <a:r>
              <a:rPr lang="ru-RU" sz="2400"/>
              <a:t> судопроизводства (обвинение – защита); учреждена </a:t>
            </a:r>
            <a:r>
              <a:rPr lang="ru-RU" sz="2400" b="1"/>
              <a:t>адвокатура</a:t>
            </a:r>
            <a:r>
              <a:rPr lang="ru-RU" sz="2400"/>
              <a:t> (присяжные поверенные).</a:t>
            </a:r>
          </a:p>
          <a:p>
            <a:pPr>
              <a:lnSpc>
                <a:spcPct val="80000"/>
              </a:lnSpc>
            </a:pPr>
            <a:r>
              <a:rPr lang="ru-RU" sz="2400"/>
              <a:t>Институт </a:t>
            </a:r>
            <a:r>
              <a:rPr lang="ru-RU" sz="2400" b="1"/>
              <a:t>присяжных заседателей</a:t>
            </a:r>
            <a:r>
              <a:rPr lang="ru-RU" sz="2400"/>
              <a:t> для рассмотрения сложных уголовных дел.</a:t>
            </a:r>
          </a:p>
          <a:p>
            <a:pPr>
              <a:lnSpc>
                <a:spcPct val="80000"/>
              </a:lnSpc>
            </a:pPr>
            <a:r>
              <a:rPr lang="ru-RU" sz="2400"/>
              <a:t>Создана система быстрых и бесплатных </a:t>
            </a:r>
            <a:r>
              <a:rPr lang="ru-RU" sz="2400" b="1"/>
              <a:t>мировых судов</a:t>
            </a:r>
            <a:r>
              <a:rPr lang="ru-RU" sz="2400"/>
              <a:t>.</a:t>
            </a:r>
          </a:p>
          <a:p>
            <a:pPr>
              <a:lnSpc>
                <a:spcPct val="80000"/>
              </a:lnSpc>
            </a:pPr>
            <a:r>
              <a:rPr lang="ru-RU" sz="2400"/>
              <a:t>Но! Сохранились </a:t>
            </a:r>
            <a:r>
              <a:rPr lang="ru-RU" sz="2400" b="1"/>
              <a:t>сословные суды</a:t>
            </a:r>
            <a:r>
              <a:rPr lang="ru-RU" sz="2400"/>
              <a:t> (для крестьян, духовенства, военных и высших чиновников).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763713" y="114300"/>
            <a:ext cx="5616575" cy="358775"/>
          </a:xfrm>
          <a:prstGeom prst="wedgeRectCallout">
            <a:avLst>
              <a:gd name="adj1" fmla="val -15347"/>
              <a:gd name="adj2" fmla="val 1296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Наиболее последовательная и прогрессивная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Реформы в области народного образования 1863-1864 гг.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27088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Начальное</a:t>
            </a:r>
          </a:p>
          <a:p>
            <a:pPr algn="ctr"/>
            <a:r>
              <a:rPr lang="ru-RU"/>
              <a:t>образование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708400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Среднее</a:t>
            </a:r>
          </a:p>
          <a:p>
            <a:pPr algn="ctr"/>
            <a:r>
              <a:rPr lang="ru-RU"/>
              <a:t>образование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659563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Высшее</a:t>
            </a:r>
          </a:p>
          <a:p>
            <a:pPr algn="ctr"/>
            <a:r>
              <a:rPr lang="ru-RU"/>
              <a:t>образование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23850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«Положение о начальных</a:t>
            </a:r>
          </a:p>
          <a:p>
            <a:pPr algn="ctr"/>
            <a:r>
              <a:rPr lang="ru-RU" sz="1600"/>
              <a:t>народных училищах»</a:t>
            </a:r>
          </a:p>
          <a:p>
            <a:pPr algn="ctr"/>
            <a:r>
              <a:rPr lang="ru-RU" sz="1600"/>
              <a:t>1864 г.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23850" y="32131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Учебные заведения</a:t>
            </a:r>
          </a:p>
          <a:p>
            <a:pPr algn="ctr"/>
            <a:r>
              <a:rPr lang="ru-RU" sz="1400"/>
              <a:t>могли открывать земства,</a:t>
            </a:r>
          </a:p>
          <a:p>
            <a:pPr algn="ctr"/>
            <a:r>
              <a:rPr lang="ru-RU" sz="1400"/>
              <a:t>общественные орга-</a:t>
            </a:r>
          </a:p>
          <a:p>
            <a:pPr algn="ctr"/>
            <a:r>
              <a:rPr lang="ru-RU" sz="1400"/>
              <a:t>низации, частные лица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203575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«Положение гимназий и</a:t>
            </a:r>
          </a:p>
          <a:p>
            <a:pPr algn="ctr"/>
            <a:r>
              <a:rPr lang="ru-RU" sz="1600"/>
              <a:t>прогимназий»</a:t>
            </a:r>
          </a:p>
          <a:p>
            <a:pPr algn="ctr"/>
            <a:r>
              <a:rPr lang="ru-RU" sz="1600"/>
              <a:t>1864 г.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203575" y="342900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Прогимназии</a:t>
            </a:r>
          </a:p>
          <a:p>
            <a:pPr algn="ctr"/>
            <a:r>
              <a:rPr lang="ru-RU" sz="1600"/>
              <a:t>(4 года обучения)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3203575" y="407670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Гимназии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835150" y="4724400"/>
            <a:ext cx="24479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Реальные</a:t>
            </a:r>
          </a:p>
          <a:p>
            <a:pPr algn="ctr"/>
            <a:r>
              <a:rPr lang="ru-RU" sz="1500"/>
              <a:t>Готовили к поступлению</a:t>
            </a:r>
          </a:p>
          <a:p>
            <a:pPr algn="ctr"/>
            <a:r>
              <a:rPr lang="ru-RU" sz="1500"/>
              <a:t>в высшие технические</a:t>
            </a:r>
          </a:p>
          <a:p>
            <a:pPr algn="ctr"/>
            <a:r>
              <a:rPr lang="ru-RU" sz="1500"/>
              <a:t>учебные заведения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500563" y="4724400"/>
            <a:ext cx="24479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Классические</a:t>
            </a:r>
          </a:p>
          <a:p>
            <a:pPr algn="ctr"/>
            <a:r>
              <a:rPr lang="ru-RU" sz="1500"/>
              <a:t>Готовили к поступлению</a:t>
            </a:r>
          </a:p>
          <a:p>
            <a:pPr algn="ctr"/>
            <a:r>
              <a:rPr lang="ru-RU" sz="1500"/>
              <a:t>в университет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56325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«Университетский</a:t>
            </a:r>
          </a:p>
          <a:p>
            <a:pPr algn="ctr"/>
            <a:r>
              <a:rPr lang="ru-RU" sz="1600"/>
              <a:t>устав» 1863 г.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156325" y="3213100"/>
            <a:ext cx="259238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Автономия</a:t>
            </a:r>
          </a:p>
          <a:p>
            <a:pPr algn="ctr"/>
            <a:r>
              <a:rPr lang="ru-RU" sz="1400"/>
              <a:t>(выборность ректоров,</a:t>
            </a:r>
          </a:p>
          <a:p>
            <a:pPr algn="ctr"/>
            <a:r>
              <a:rPr lang="ru-RU" sz="1400"/>
              <a:t>проректоров, деканов,</a:t>
            </a:r>
          </a:p>
          <a:p>
            <a:pPr algn="ctr"/>
            <a:r>
              <a:rPr lang="ru-RU" sz="1400"/>
              <a:t>профессоров;</a:t>
            </a:r>
          </a:p>
          <a:p>
            <a:pPr algn="ctr"/>
            <a:r>
              <a:rPr lang="ru-RU" sz="1400"/>
              <a:t>создание советов</a:t>
            </a:r>
          </a:p>
          <a:p>
            <a:pPr algn="ctr"/>
            <a:r>
              <a:rPr lang="ru-RU" sz="1400"/>
              <a:t>университетов)</a:t>
            </a: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1476375" y="5876925"/>
            <a:ext cx="5688013" cy="9080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Образование стало более доступным для</a:t>
            </a:r>
          </a:p>
          <a:p>
            <a:pPr algn="ctr"/>
            <a:r>
              <a:rPr lang="ru-RU"/>
              <a:t>представителей различных сословий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539750" y="4868863"/>
            <a:ext cx="120173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+</a:t>
            </a:r>
          </a:p>
          <a:p>
            <a:pPr algn="ctr"/>
            <a:r>
              <a:rPr lang="ru-RU"/>
              <a:t>женские</a:t>
            </a:r>
          </a:p>
          <a:p>
            <a:pPr algn="ctr"/>
            <a:r>
              <a:rPr lang="ru-RU"/>
              <a:t>гимназии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6" grpId="0" animBg="1"/>
      <p:bldP spid="34827" grpId="0" animBg="1"/>
      <p:bldP spid="34828" grpId="0" animBg="1"/>
      <p:bldP spid="34829" grpId="0" animBg="1"/>
      <p:bldP spid="34830" grpId="0" animBg="1"/>
      <p:bldP spid="34831" grpId="0" animBg="1"/>
      <p:bldP spid="34832" grpId="0" animBg="1"/>
      <p:bldP spid="34833" grpId="0" animBg="1"/>
      <p:bldP spid="34834" grpId="0" animBg="1"/>
      <p:bldP spid="348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Военная реформа (1861-1874 гг.)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33850"/>
          </a:xfrm>
        </p:spPr>
        <p:txBody>
          <a:bodyPr/>
          <a:lstStyle/>
          <a:p>
            <a:r>
              <a:rPr lang="ru-RU" sz="2800"/>
              <a:t>Принят новый военный устав.</a:t>
            </a:r>
          </a:p>
          <a:p>
            <a:r>
              <a:rPr lang="ru-RU" sz="2800"/>
              <a:t>Расширена сеть военно-учебных заведений (военные гимназии, юнкерские училища, военные академии).</a:t>
            </a:r>
          </a:p>
          <a:p>
            <a:r>
              <a:rPr lang="ru-RU" sz="2800"/>
              <a:t>Создана система военных округов.</a:t>
            </a:r>
          </a:p>
          <a:p>
            <a:r>
              <a:rPr lang="ru-RU" sz="2800"/>
              <a:t>Осуществлено перевооружение армии.</a:t>
            </a:r>
          </a:p>
          <a:p>
            <a:r>
              <a:rPr lang="ru-RU" b="1"/>
              <a:t>Введена всеобщая воинская повинность (с 1 января 1874 г.).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84213" y="5734050"/>
            <a:ext cx="18716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Все мужчины</a:t>
            </a:r>
          </a:p>
          <a:p>
            <a:pPr algn="ctr"/>
            <a:r>
              <a:rPr lang="ru-RU"/>
              <a:t>с 20 лет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203575" y="573405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6 лет службы</a:t>
            </a:r>
          </a:p>
          <a:p>
            <a:pPr algn="ctr"/>
            <a:r>
              <a:rPr lang="ru-RU"/>
              <a:t>в сухопутных войсках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084888" y="5734050"/>
            <a:ext cx="25923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7 лет службы</a:t>
            </a:r>
          </a:p>
          <a:p>
            <a:pPr algn="ctr"/>
            <a:r>
              <a:rPr lang="ru-RU"/>
              <a:t>на флоте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4" grpId="0" animBg="1"/>
      <p:bldP spid="35846" grpId="0" animBg="1"/>
      <p:bldP spid="358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Развитие капитализма в России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900113" y="1412875"/>
            <a:ext cx="30972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В сельском хозяйстве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148263" y="1412875"/>
            <a:ext cx="30972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В промышленности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39750" y="2492375"/>
            <a:ext cx="17287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Прусский</a:t>
            </a:r>
          </a:p>
          <a:p>
            <a:pPr algn="ctr"/>
            <a:r>
              <a:rPr lang="ru-RU" b="1"/>
              <a:t>путь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627313" y="2492375"/>
            <a:ext cx="17287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Американский</a:t>
            </a:r>
          </a:p>
          <a:p>
            <a:pPr algn="ctr"/>
            <a:r>
              <a:rPr lang="ru-RU" b="1"/>
              <a:t>путь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39750" y="3213100"/>
            <a:ext cx="17287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Центральная</a:t>
            </a:r>
          </a:p>
          <a:p>
            <a:pPr algn="ctr"/>
            <a:r>
              <a:rPr lang="ru-RU"/>
              <a:t>Россия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2627313" y="3213100"/>
            <a:ext cx="17287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/>
              <a:t>Сибирь</a:t>
            </a:r>
          </a:p>
          <a:p>
            <a:pPr algn="ctr">
              <a:lnSpc>
                <a:spcPct val="75000"/>
              </a:lnSpc>
            </a:pPr>
            <a:r>
              <a:rPr lang="ru-RU"/>
              <a:t>Русский Север</a:t>
            </a:r>
          </a:p>
          <a:p>
            <a:pPr algn="ctr">
              <a:lnSpc>
                <a:spcPct val="75000"/>
              </a:lnSpc>
            </a:pPr>
            <a:r>
              <a:rPr lang="ru-RU"/>
              <a:t>Казачество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468313" y="4437063"/>
            <a:ext cx="2303462" cy="1871662"/>
          </a:xfrm>
          <a:prstGeom prst="wedgeRectCallout">
            <a:avLst>
              <a:gd name="adj1" fmla="val -29255"/>
              <a:gd name="adj2" fmla="val -775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/>
              <a:t>Превращение помещичьих хозяйств в капиталистические при сохранении феодальной эксплуатации крестьян</a:t>
            </a:r>
          </a:p>
        </p:txBody>
      </p: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2987675" y="4437063"/>
            <a:ext cx="2303463" cy="1871662"/>
          </a:xfrm>
          <a:prstGeom prst="wedgeRectCallout">
            <a:avLst>
              <a:gd name="adj1" fmla="val -29255"/>
              <a:gd name="adj2" fmla="val -775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Вовлечение крестьянских хозяйств в капиталистические отношения (фермеры)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5435600" y="2276475"/>
            <a:ext cx="266541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Переход на наемный</a:t>
            </a:r>
          </a:p>
          <a:p>
            <a:pPr algn="ctr"/>
            <a:r>
              <a:rPr lang="ru-RU" sz="2000"/>
              <a:t>труд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5435600" y="2924175"/>
            <a:ext cx="266541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Активизация</a:t>
            </a:r>
          </a:p>
          <a:p>
            <a:pPr algn="ctr"/>
            <a:r>
              <a:rPr lang="ru-RU" sz="2000"/>
              <a:t>железнодорожного</a:t>
            </a:r>
          </a:p>
          <a:p>
            <a:pPr algn="ctr"/>
            <a:r>
              <a:rPr lang="ru-RU" sz="2000"/>
              <a:t>строительства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5435600" y="3860800"/>
            <a:ext cx="266541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Завершение</a:t>
            </a:r>
          </a:p>
          <a:p>
            <a:pPr algn="ctr"/>
            <a:r>
              <a:rPr lang="ru-RU" sz="2000"/>
              <a:t>промышленного</a:t>
            </a:r>
          </a:p>
          <a:p>
            <a:pPr algn="ctr"/>
            <a:r>
              <a:rPr lang="ru-RU" sz="2000"/>
              <a:t>переворота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5435600" y="4797425"/>
            <a:ext cx="2665413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Новые</a:t>
            </a:r>
          </a:p>
          <a:p>
            <a:pPr algn="ctr"/>
            <a:r>
              <a:rPr lang="ru-RU" sz="2000"/>
              <a:t>промышленные</a:t>
            </a:r>
          </a:p>
          <a:p>
            <a:pPr algn="ctr"/>
            <a:r>
              <a:rPr lang="ru-RU" sz="2000"/>
              <a:t>регионы:</a:t>
            </a:r>
          </a:p>
          <a:p>
            <a:pPr algn="ctr"/>
            <a:r>
              <a:rPr lang="ru-RU" sz="2000"/>
              <a:t>Донбасс и Баку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900113" y="6380163"/>
            <a:ext cx="7343775" cy="404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1897 г. – финансовая реформа С.Ю. Витте; золотой стандарт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8" grpId="0" animBg="1"/>
      <p:bldP spid="36879" grpId="0" animBg="1"/>
      <p:bldP spid="36880" grpId="0" animBg="1"/>
      <p:bldP spid="36881" grpId="0" animBg="1"/>
      <p:bldP spid="368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Изменение в социальной структуре российского общества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3959225" cy="3311525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ru-RU" sz="2400" b="1">
                <a:latin typeface="Book Antiqua" pitchFamily="18" charset="0"/>
              </a:rPr>
              <a:t>Сословия:</a:t>
            </a:r>
          </a:p>
          <a:p>
            <a:pPr>
              <a:lnSpc>
                <a:spcPct val="110000"/>
              </a:lnSpc>
            </a:pPr>
            <a:r>
              <a:rPr lang="ru-RU" sz="2400">
                <a:latin typeface="Book Antiqua" pitchFamily="18" charset="0"/>
              </a:rPr>
              <a:t>Привилегированные (дворяне, почетные граждане, духовенство, купцы)</a:t>
            </a:r>
          </a:p>
          <a:p>
            <a:pPr>
              <a:lnSpc>
                <a:spcPct val="110000"/>
              </a:lnSpc>
            </a:pPr>
            <a:r>
              <a:rPr lang="ru-RU" sz="2400">
                <a:latin typeface="Book Antiqua" pitchFamily="18" charset="0"/>
              </a:rPr>
              <a:t>Непривилегированные (мещане и крестьяне)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87900" y="1773238"/>
            <a:ext cx="3683000" cy="3311525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/>
              <a:t>Классы:</a:t>
            </a:r>
          </a:p>
          <a:p>
            <a:r>
              <a:rPr lang="ru-RU" sz="2400">
                <a:latin typeface="Book Antiqua" pitchFamily="18" charset="0"/>
              </a:rPr>
              <a:t>Дворяне (часть дворян не имела поместий)</a:t>
            </a:r>
          </a:p>
          <a:p>
            <a:r>
              <a:rPr lang="ru-RU" sz="2400">
                <a:latin typeface="Book Antiqua" pitchFamily="18" charset="0"/>
              </a:rPr>
              <a:t>Крестьяне (кулаки, середняки и бедняки)</a:t>
            </a:r>
          </a:p>
          <a:p>
            <a:r>
              <a:rPr lang="ru-RU" sz="2400"/>
              <a:t>Буржуазия</a:t>
            </a:r>
          </a:p>
          <a:p>
            <a:r>
              <a:rPr lang="ru-RU" sz="2400"/>
              <a:t>Рабочие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1692275" y="5373688"/>
            <a:ext cx="5761038" cy="1079500"/>
          </a:xfrm>
          <a:prstGeom prst="upArrowCallout">
            <a:avLst>
              <a:gd name="adj1" fmla="val 133419"/>
              <a:gd name="adj2" fmla="val 133419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Противоречия между сословным и классовым</a:t>
            </a:r>
          </a:p>
          <a:p>
            <a:pPr algn="ctr"/>
            <a:r>
              <a:rPr lang="ru-RU"/>
              <a:t>делением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nimBg="1"/>
      <p:bldP spid="37893" grpId="0" build="p" animBg="1"/>
      <p:bldP spid="3789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Общественные движения</a:t>
            </a:r>
            <a:br>
              <a:rPr lang="ru-RU" sz="4000"/>
            </a:br>
            <a:r>
              <a:rPr lang="ru-RU" sz="4000"/>
              <a:t>1860-1870-х гг.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4213" y="1773238"/>
            <a:ext cx="2376487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Консерваторы</a:t>
            </a:r>
          </a:p>
          <a:p>
            <a:pPr algn="ctr"/>
            <a:r>
              <a:rPr lang="ru-RU"/>
              <a:t>К.П. Победоносцев,</a:t>
            </a:r>
          </a:p>
          <a:p>
            <a:pPr algn="ctr"/>
            <a:r>
              <a:rPr lang="ru-RU"/>
              <a:t>Д.А. Толстой,</a:t>
            </a:r>
          </a:p>
          <a:p>
            <a:pPr algn="ctr"/>
            <a:r>
              <a:rPr lang="ru-RU"/>
              <a:t>М.Н. Катков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684213" y="2997200"/>
            <a:ext cx="23749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/>
              <a:t>Газета</a:t>
            </a:r>
          </a:p>
          <a:p>
            <a:pPr algn="ctr">
              <a:lnSpc>
                <a:spcPct val="90000"/>
              </a:lnSpc>
            </a:pPr>
            <a:r>
              <a:rPr lang="ru-RU"/>
              <a:t>«Московские</a:t>
            </a:r>
          </a:p>
          <a:p>
            <a:pPr algn="ctr">
              <a:lnSpc>
                <a:spcPct val="90000"/>
              </a:lnSpc>
            </a:pPr>
            <a:r>
              <a:rPr lang="ru-RU"/>
              <a:t>ведомости»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684213" y="3789363"/>
            <a:ext cx="2374900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/>
              <a:t>- Официальная</a:t>
            </a:r>
          </a:p>
          <a:p>
            <a:pPr algn="ctr">
              <a:lnSpc>
                <a:spcPct val="90000"/>
              </a:lnSpc>
            </a:pPr>
            <a:r>
              <a:rPr lang="ru-RU"/>
              <a:t>народность</a:t>
            </a:r>
          </a:p>
          <a:p>
            <a:pPr algn="ctr">
              <a:lnSpc>
                <a:spcPct val="90000"/>
              </a:lnSpc>
            </a:pPr>
            <a:r>
              <a:rPr lang="ru-RU"/>
              <a:t>- Панславизм</a:t>
            </a:r>
          </a:p>
          <a:p>
            <a:pPr algn="ctr">
              <a:lnSpc>
                <a:spcPct val="90000"/>
              </a:lnSpc>
            </a:pPr>
            <a:r>
              <a:rPr lang="ru-RU"/>
              <a:t>- Корректировка</a:t>
            </a:r>
          </a:p>
          <a:p>
            <a:pPr algn="ctr">
              <a:lnSpc>
                <a:spcPct val="90000"/>
              </a:lnSpc>
            </a:pPr>
            <a:r>
              <a:rPr lang="ru-RU"/>
              <a:t>реформ</a:t>
            </a:r>
          </a:p>
          <a:p>
            <a:pPr algn="ctr">
              <a:lnSpc>
                <a:spcPct val="90000"/>
              </a:lnSpc>
            </a:pPr>
            <a:r>
              <a:rPr lang="ru-RU"/>
              <a:t>в интересах</a:t>
            </a:r>
          </a:p>
          <a:p>
            <a:pPr algn="ctr">
              <a:lnSpc>
                <a:spcPct val="90000"/>
              </a:lnSpc>
            </a:pPr>
            <a:r>
              <a:rPr lang="ru-RU"/>
              <a:t>дворянства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3276600" y="1773238"/>
            <a:ext cx="3455988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b="1"/>
              <a:t>Либералы</a:t>
            </a:r>
          </a:p>
          <a:p>
            <a:pPr algn="ctr">
              <a:lnSpc>
                <a:spcPct val="90000"/>
              </a:lnSpc>
            </a:pPr>
            <a:r>
              <a:rPr lang="ru-RU" u="sng"/>
              <a:t>Западники</a:t>
            </a:r>
            <a:r>
              <a:rPr lang="ru-RU"/>
              <a:t> К.Д. Кавелин,</a:t>
            </a:r>
          </a:p>
          <a:p>
            <a:pPr algn="ctr">
              <a:lnSpc>
                <a:spcPct val="90000"/>
              </a:lnSpc>
            </a:pPr>
            <a:r>
              <a:rPr lang="ru-RU"/>
              <a:t>Б.Н. Чичерин, Д.А. Милюков</a:t>
            </a:r>
          </a:p>
          <a:p>
            <a:pPr algn="ctr">
              <a:lnSpc>
                <a:spcPct val="90000"/>
              </a:lnSpc>
            </a:pPr>
            <a:r>
              <a:rPr lang="ru-RU" u="sng"/>
              <a:t>Славянофилы</a:t>
            </a:r>
            <a:r>
              <a:rPr lang="ru-RU"/>
              <a:t> А.И. Кошелев,</a:t>
            </a:r>
          </a:p>
          <a:p>
            <a:pPr algn="ctr">
              <a:lnSpc>
                <a:spcPct val="90000"/>
              </a:lnSpc>
            </a:pPr>
            <a:r>
              <a:rPr lang="ru-RU"/>
              <a:t>Ю.Ф. Самарин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276600" y="3068638"/>
            <a:ext cx="34559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/>
              <a:t>«Вестник Европы»</a:t>
            </a:r>
          </a:p>
          <a:p>
            <a:pPr algn="ctr">
              <a:lnSpc>
                <a:spcPct val="80000"/>
              </a:lnSpc>
            </a:pPr>
            <a:r>
              <a:rPr lang="ru-RU"/>
              <a:t>и</a:t>
            </a:r>
          </a:p>
          <a:p>
            <a:pPr algn="ctr">
              <a:lnSpc>
                <a:spcPct val="80000"/>
              </a:lnSpc>
            </a:pPr>
            <a:r>
              <a:rPr lang="ru-RU"/>
              <a:t>«Русская беседа»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276600" y="3789363"/>
            <a:ext cx="3455988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5000"/>
              </a:lnSpc>
            </a:pPr>
            <a:r>
              <a:rPr lang="ru-RU" b="1"/>
              <a:t>Земский конституционализм</a:t>
            </a:r>
          </a:p>
          <a:p>
            <a:pPr algn="ctr">
              <a:lnSpc>
                <a:spcPct val="105000"/>
              </a:lnSpc>
            </a:pPr>
            <a:r>
              <a:rPr lang="ru-RU"/>
              <a:t>- Расширение прав земств</a:t>
            </a:r>
          </a:p>
          <a:p>
            <a:pPr algn="ctr">
              <a:lnSpc>
                <a:spcPct val="105000"/>
              </a:lnSpc>
            </a:pPr>
            <a:r>
              <a:rPr lang="ru-RU"/>
              <a:t>- Создание центральных</a:t>
            </a:r>
          </a:p>
          <a:p>
            <a:pPr algn="ctr">
              <a:lnSpc>
                <a:spcPct val="105000"/>
              </a:lnSpc>
            </a:pPr>
            <a:r>
              <a:rPr lang="ru-RU"/>
              <a:t>представительных учреждений</a:t>
            </a:r>
          </a:p>
          <a:p>
            <a:pPr algn="ctr">
              <a:lnSpc>
                <a:spcPct val="105000"/>
              </a:lnSpc>
            </a:pPr>
            <a:r>
              <a:rPr lang="ru-RU"/>
              <a:t>- Надежды на сотрудничество</a:t>
            </a:r>
          </a:p>
          <a:p>
            <a:pPr algn="ctr">
              <a:lnSpc>
                <a:spcPct val="105000"/>
              </a:lnSpc>
            </a:pPr>
            <a:r>
              <a:rPr lang="ru-RU"/>
              <a:t>с верховной властью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6872288" y="1773238"/>
            <a:ext cx="2051050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Революционеры</a:t>
            </a:r>
          </a:p>
          <a:p>
            <a:pPr algn="ctr"/>
            <a:r>
              <a:rPr lang="ru-RU"/>
              <a:t>(народники)</a:t>
            </a:r>
          </a:p>
        </p:txBody>
      </p:sp>
      <p:sp>
        <p:nvSpPr>
          <p:cNvPr id="39949" name="WordArt 13"/>
          <p:cNvSpPr>
            <a:spLocks noChangeArrowheads="1" noChangeShapeType="1" noTextEdit="1"/>
          </p:cNvSpPr>
          <p:nvPr/>
        </p:nvSpPr>
        <p:spPr bwMode="auto">
          <a:xfrm rot="5400000">
            <a:off x="6732587" y="4005263"/>
            <a:ext cx="2447925" cy="863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fontAlgn="auto"/>
            <a:r>
              <a:rPr lang="ru-RU" sz="3600" kern="10" normalizeH="1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0" scaled="1"/>
                </a:gradFill>
                <a:latin typeface="Impact"/>
              </a:rPr>
              <a:t>Далее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2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Народничество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Малочисленное направление; преобладали выходцы из дворянской среды и разночинцы.</a:t>
            </a:r>
          </a:p>
          <a:p>
            <a:pPr>
              <a:lnSpc>
                <a:spcPct val="80000"/>
              </a:lnSpc>
            </a:pPr>
            <a:r>
              <a:rPr lang="ru-RU" sz="2800"/>
              <a:t>Нигилизм (отрицание культурных ценностей прошлого и современного общества).</a:t>
            </a:r>
          </a:p>
          <a:p>
            <a:pPr>
              <a:lnSpc>
                <a:spcPct val="80000"/>
              </a:lnSpc>
            </a:pPr>
            <a:r>
              <a:rPr lang="ru-RU" sz="2800"/>
              <a:t>Восприятие социалистических теорий.</a:t>
            </a:r>
          </a:p>
          <a:p>
            <a:pPr>
              <a:lnSpc>
                <a:spcPct val="80000"/>
              </a:lnSpc>
            </a:pPr>
            <a:r>
              <a:rPr lang="ru-RU" sz="2800"/>
              <a:t>Идеологи-родоначальники народничества – А.И. Герцен и Н.Г. Чернышевский:</a:t>
            </a:r>
          </a:p>
          <a:p>
            <a:pPr lvl="1">
              <a:lnSpc>
                <a:spcPct val="80000"/>
              </a:lnSpc>
            </a:pPr>
            <a:r>
              <a:rPr lang="ru-RU" sz="2400"/>
              <a:t>Переход к социализму, минуя капитализм.</a:t>
            </a:r>
          </a:p>
          <a:p>
            <a:pPr lvl="1">
              <a:lnSpc>
                <a:spcPct val="80000"/>
              </a:lnSpc>
            </a:pPr>
            <a:r>
              <a:rPr lang="ru-RU" sz="2400"/>
              <a:t>Крестьянская община – готовая ячейка социалистического общества.</a:t>
            </a:r>
          </a:p>
          <a:p>
            <a:pPr lvl="1">
              <a:lnSpc>
                <a:spcPct val="80000"/>
              </a:lnSpc>
            </a:pPr>
            <a:r>
              <a:rPr lang="ru-RU" sz="2400"/>
              <a:t>Способ достижения цели – агитация и революция силами крестьянства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Идейные течения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5943600" y="2789238"/>
            <a:ext cx="2743200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000"/>
              <a:t>Крестьянин не готов к революции. Агита-ция не даст быстрых результатов. Необхо-димо провести госу-дарственный пере-ворот силами рево-люционной орга-низации. Это даст толчок революции.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3200400" y="2789238"/>
            <a:ext cx="2743200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000"/>
              <a:t>Крестьянин не готов к революции. Интеллигенция должна идти в народ, чтобы нести рево-люционные идеи. Для повышения эффективности про-паганды необходимо создать революци-онную организацию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457200" y="2789238"/>
            <a:ext cx="2743200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000"/>
              <a:t>Крестьянин по своей природе – бунтарь. Интеллигенция должна идти в народ, чтобы соединить отдельные бунты в общую революцию. Вместо государства – союз самоуправля-ющихся общин.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5943600" y="1600200"/>
            <a:ext cx="2743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200" b="1"/>
              <a:t>Заговор-щическое</a:t>
            </a:r>
          </a:p>
          <a:p>
            <a:pPr algn="ctr">
              <a:spcBef>
                <a:spcPct val="20000"/>
              </a:spcBef>
            </a:pPr>
            <a:r>
              <a:rPr lang="ru-RU" sz="2200" b="1"/>
              <a:t>П.Н. Ткачев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3200400" y="1600200"/>
            <a:ext cx="2743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200" b="1"/>
              <a:t>Пропаган-дистское</a:t>
            </a:r>
          </a:p>
          <a:p>
            <a:pPr algn="ctr">
              <a:spcBef>
                <a:spcPct val="20000"/>
              </a:spcBef>
            </a:pPr>
            <a:r>
              <a:rPr lang="ru-RU" sz="2200" b="1"/>
              <a:t>П.Л. Лавров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57200" y="1600200"/>
            <a:ext cx="2743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200" b="1"/>
              <a:t>Бунтарское (анархистское)</a:t>
            </a:r>
          </a:p>
          <a:p>
            <a:pPr algn="ctr">
              <a:spcBef>
                <a:spcPct val="20000"/>
              </a:spcBef>
            </a:pPr>
            <a:r>
              <a:rPr lang="ru-RU" sz="2200" b="1"/>
              <a:t>М.А. Бакунин</a:t>
            </a: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457200" y="1600200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457200" y="2789238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457200" y="6308725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457200" y="1600200"/>
            <a:ext cx="0" cy="4708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3200400" y="1600200"/>
            <a:ext cx="0" cy="470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943600" y="1600200"/>
            <a:ext cx="0" cy="470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>
            <a:off x="8686800" y="1600200"/>
            <a:ext cx="0" cy="4708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/>
      <p:bldP spid="43017" grpId="0"/>
      <p:bldP spid="430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/>
              <a:t>Развитие  народнического движения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68313" y="1341438"/>
            <a:ext cx="835183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1860-е гг. – сочетание пропаганды и террора.</a:t>
            </a:r>
          </a:p>
          <a:p>
            <a:pPr algn="ctr"/>
            <a:r>
              <a:rPr lang="ru-RU" b="1"/>
              <a:t>Кружок Ишутина</a:t>
            </a:r>
            <a:r>
              <a:rPr lang="ru-RU"/>
              <a:t> </a:t>
            </a:r>
            <a:r>
              <a:rPr lang="ru-RU">
                <a:cs typeface="Arial" charset="0"/>
              </a:rPr>
              <a:t>→ покушение Каракозова на Александра </a:t>
            </a:r>
            <a:r>
              <a:rPr lang="en-US">
                <a:cs typeface="Arial" charset="0"/>
              </a:rPr>
              <a:t>II</a:t>
            </a:r>
            <a:r>
              <a:rPr lang="ru-RU">
                <a:cs typeface="Arial" charset="0"/>
              </a:rPr>
              <a:t> (1866).</a:t>
            </a:r>
          </a:p>
          <a:p>
            <a:pPr algn="ctr"/>
            <a:r>
              <a:rPr lang="ru-RU" b="1">
                <a:cs typeface="Arial" charset="0"/>
              </a:rPr>
              <a:t>«Народная расправа» Нечаева</a:t>
            </a:r>
            <a:r>
              <a:rPr lang="ru-RU">
                <a:cs typeface="Arial" charset="0"/>
              </a:rPr>
              <a:t> → убийство члена организации И.Иванова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68313" y="2565400"/>
            <a:ext cx="2592387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Чайковцы</a:t>
            </a:r>
          </a:p>
          <a:p>
            <a:pPr algn="ctr"/>
            <a:r>
              <a:rPr lang="ru-RU"/>
              <a:t>(кружок Натансона – </a:t>
            </a:r>
          </a:p>
          <a:p>
            <a:pPr algn="ctr"/>
            <a:r>
              <a:rPr lang="ru-RU"/>
              <a:t>Чайковского)</a:t>
            </a:r>
          </a:p>
          <a:p>
            <a:pPr algn="ctr"/>
            <a:r>
              <a:rPr lang="ru-RU"/>
              <a:t>1871-1874 гг.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3419475" y="2565400"/>
            <a:ext cx="3097213" cy="1223963"/>
          </a:xfrm>
          <a:prstGeom prst="rightArrow">
            <a:avLst>
              <a:gd name="adj1" fmla="val 69648"/>
              <a:gd name="adj2" fmla="val 791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«Хождение в народ»</a:t>
            </a:r>
          </a:p>
          <a:p>
            <a:pPr algn="ctr"/>
            <a:r>
              <a:rPr lang="ru-RU" b="1"/>
              <a:t>1873-1875 гг.</a:t>
            </a: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6732588" y="2708275"/>
            <a:ext cx="1655762" cy="936625"/>
          </a:xfrm>
          <a:prstGeom prst="plaque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Крестьяне</a:t>
            </a:r>
          </a:p>
          <a:p>
            <a:pPr algn="ctr"/>
            <a:r>
              <a:rPr lang="ru-RU"/>
              <a:t>против</a:t>
            </a:r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3492500" y="2565400"/>
            <a:ext cx="2808288" cy="12954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Процесс 193-х</a:t>
            </a:r>
          </a:p>
          <a:p>
            <a:pPr algn="ctr"/>
            <a:r>
              <a:rPr lang="ru-RU" sz="2000"/>
              <a:t>1874 г.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843213" y="4005263"/>
            <a:ext cx="3095625" cy="1008062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«Земля и воля»</a:t>
            </a:r>
          </a:p>
          <a:p>
            <a:pPr algn="ctr"/>
            <a:r>
              <a:rPr lang="ru-RU" sz="2000"/>
              <a:t>(1876-1879)</a:t>
            </a: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468313" y="2565400"/>
            <a:ext cx="2808287" cy="1295400"/>
          </a:xfrm>
          <a:prstGeom prst="wedgeRectCallout">
            <a:avLst>
              <a:gd name="adj1" fmla="val 40787"/>
              <a:gd name="adj2" fmla="val 585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Г.В. Плеханов, </a:t>
            </a:r>
          </a:p>
          <a:p>
            <a:pPr algn="ctr"/>
            <a:r>
              <a:rPr lang="ru-RU"/>
              <a:t>В. Фигнер, </a:t>
            </a:r>
          </a:p>
          <a:p>
            <a:pPr algn="ctr"/>
            <a:r>
              <a:rPr lang="ru-RU"/>
              <a:t>С. Перовская, </a:t>
            </a:r>
          </a:p>
          <a:p>
            <a:pPr algn="ctr"/>
            <a:r>
              <a:rPr lang="ru-RU"/>
              <a:t>братья Михайловы…</a:t>
            </a:r>
          </a:p>
        </p:txBody>
      </p:sp>
      <p:sp>
        <p:nvSpPr>
          <p:cNvPr id="45075" name="AutoShape 19"/>
          <p:cNvSpPr>
            <a:spLocks/>
          </p:cNvSpPr>
          <p:nvPr/>
        </p:nvSpPr>
        <p:spPr bwMode="auto">
          <a:xfrm>
            <a:off x="323850" y="4076700"/>
            <a:ext cx="2232025" cy="1295400"/>
          </a:xfrm>
          <a:prstGeom prst="borderCallout1">
            <a:avLst>
              <a:gd name="adj1" fmla="val 8824"/>
              <a:gd name="adj2" fmla="val 103412"/>
              <a:gd name="adj3" fmla="val 39949"/>
              <a:gd name="adj4" fmla="val 1135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ru-RU" b="1"/>
              <a:t>Пропаганда</a:t>
            </a:r>
          </a:p>
          <a:p>
            <a:pPr algn="ctr">
              <a:lnSpc>
                <a:spcPct val="75000"/>
              </a:lnSpc>
            </a:pPr>
            <a:r>
              <a:rPr lang="ru-RU"/>
              <a:t>Первая политическая демонстрация у Казанского собора (1876)</a:t>
            </a:r>
          </a:p>
        </p:txBody>
      </p:sp>
      <p:sp>
        <p:nvSpPr>
          <p:cNvPr id="45076" name="AutoShape 20"/>
          <p:cNvSpPr>
            <a:spLocks/>
          </p:cNvSpPr>
          <p:nvPr/>
        </p:nvSpPr>
        <p:spPr bwMode="auto">
          <a:xfrm>
            <a:off x="6227763" y="4005263"/>
            <a:ext cx="2592387" cy="1152525"/>
          </a:xfrm>
          <a:prstGeom prst="borderCallout1">
            <a:avLst>
              <a:gd name="adj1" fmla="val 9917"/>
              <a:gd name="adj2" fmla="val -2940"/>
              <a:gd name="adj3" fmla="val 44764"/>
              <a:gd name="adj4" fmla="val -9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ru-RU" b="1"/>
              <a:t>Террор</a:t>
            </a:r>
          </a:p>
          <a:p>
            <a:pPr algn="ctr">
              <a:lnSpc>
                <a:spcPct val="75000"/>
              </a:lnSpc>
            </a:pPr>
            <a:r>
              <a:rPr lang="ru-RU"/>
              <a:t>Покушение В.Засулич на Трепова (1878)</a:t>
            </a:r>
          </a:p>
          <a:p>
            <a:pPr algn="ctr">
              <a:lnSpc>
                <a:spcPct val="75000"/>
              </a:lnSpc>
            </a:pPr>
            <a:r>
              <a:rPr lang="ru-RU"/>
              <a:t>А.Соловьева на Александра </a:t>
            </a:r>
            <a:r>
              <a:rPr lang="en-US"/>
              <a:t>II</a:t>
            </a:r>
            <a:r>
              <a:rPr lang="ru-RU"/>
              <a:t> (1879)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3779838" y="5084763"/>
            <a:ext cx="914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/>
              <a:t>Раскол</a:t>
            </a:r>
          </a:p>
          <a:p>
            <a:pPr algn="ctr">
              <a:lnSpc>
                <a:spcPct val="80000"/>
              </a:lnSpc>
            </a:pPr>
            <a:r>
              <a:rPr lang="ru-RU"/>
              <a:t>1879 г.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1042988" y="5589588"/>
            <a:ext cx="27368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«Черный передел»</a:t>
            </a:r>
          </a:p>
          <a:p>
            <a:pPr algn="ctr"/>
            <a:r>
              <a:rPr lang="ru-RU"/>
              <a:t>(Плеханов, Засулич)</a:t>
            </a:r>
          </a:p>
          <a:p>
            <a:pPr algn="ctr"/>
            <a:r>
              <a:rPr lang="ru-RU"/>
              <a:t>Пропаганда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4716463" y="5589588"/>
            <a:ext cx="38877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«Народная воля»</a:t>
            </a:r>
          </a:p>
          <a:p>
            <a:pPr algn="ctr"/>
            <a:r>
              <a:rPr lang="ru-RU"/>
              <a:t>(Михайлов, Желябов, Перовская)</a:t>
            </a:r>
          </a:p>
          <a:p>
            <a:pPr algn="ctr"/>
            <a:r>
              <a:rPr lang="ru-RU"/>
              <a:t>Террор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1042988" y="5589588"/>
            <a:ext cx="27368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«Освобождение труда»</a:t>
            </a:r>
          </a:p>
          <a:p>
            <a:pPr algn="ctr"/>
            <a:r>
              <a:rPr lang="ru-RU"/>
              <a:t>1883 г.</a:t>
            </a:r>
          </a:p>
          <a:p>
            <a:pPr algn="ctr"/>
            <a:r>
              <a:rPr lang="ru-RU"/>
              <a:t>Марксизм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4716463" y="5589588"/>
            <a:ext cx="38877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 марта 1881 г.</a:t>
            </a:r>
          </a:p>
          <a:p>
            <a:pPr algn="ctr"/>
            <a:r>
              <a:rPr lang="ru-RU"/>
              <a:t>Убийство Александра </a:t>
            </a:r>
            <a:r>
              <a:rPr lang="en-US"/>
              <a:t>II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2" grpId="0" animBg="1"/>
      <p:bldP spid="45062" grpId="1" animBg="1"/>
      <p:bldP spid="45064" grpId="0" animBg="1"/>
      <p:bldP spid="45064" grpId="1" animBg="1"/>
      <p:bldP spid="45068" grpId="0" animBg="1"/>
      <p:bldP spid="45070" grpId="0" animBg="1"/>
      <p:bldP spid="45072" grpId="0" animBg="1"/>
      <p:bldP spid="45074" grpId="0" animBg="1"/>
      <p:bldP spid="45075" grpId="0" animBg="1"/>
      <p:bldP spid="45076" grpId="0" animBg="1"/>
      <p:bldP spid="45077" grpId="0" animBg="1"/>
      <p:bldP spid="45079" grpId="0" animBg="1"/>
      <p:bldP spid="45081" grpId="0" animBg="1"/>
      <p:bldP spid="45082" grpId="0" animBg="1"/>
      <p:bldP spid="4508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Рабочее движение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116013" y="114300"/>
            <a:ext cx="6624637" cy="434975"/>
          </a:xfrm>
          <a:prstGeom prst="wedgeRectCallout">
            <a:avLst>
              <a:gd name="adj1" fmla="val 3824"/>
              <a:gd name="adj2" fmla="val 864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Причины: тяжелые условия труда, жестокая эксплуатация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39750" y="1628775"/>
            <a:ext cx="3744913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«Южнорусский союз рабочих»</a:t>
            </a:r>
          </a:p>
          <a:p>
            <a:pPr algn="ctr"/>
            <a:r>
              <a:rPr lang="ru-RU"/>
              <a:t>1875 г. Одесса</a:t>
            </a:r>
          </a:p>
          <a:p>
            <a:pPr algn="ctr"/>
            <a:r>
              <a:rPr lang="ru-RU"/>
              <a:t>Е. Заславский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787900" y="1628775"/>
            <a:ext cx="3744913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«Северный союз</a:t>
            </a:r>
          </a:p>
          <a:p>
            <a:pPr algn="ctr"/>
            <a:r>
              <a:rPr lang="ru-RU" b="1"/>
              <a:t>русских рабочих»</a:t>
            </a:r>
          </a:p>
          <a:p>
            <a:pPr algn="ctr"/>
            <a:r>
              <a:rPr lang="ru-RU"/>
              <a:t>1878-1880  Петербург</a:t>
            </a:r>
          </a:p>
          <a:p>
            <a:pPr algn="ctr"/>
            <a:r>
              <a:rPr lang="ru-RU"/>
              <a:t>С. Халтурин, В. Обнорский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692275" y="1196975"/>
            <a:ext cx="561657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Ставились и политические задачи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2843213" y="3357563"/>
            <a:ext cx="4032250" cy="1368425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1885 г.</a:t>
            </a:r>
          </a:p>
          <a:p>
            <a:pPr algn="ctr"/>
            <a:r>
              <a:rPr lang="ru-RU" b="1"/>
              <a:t>Никольская мануфактура</a:t>
            </a:r>
          </a:p>
          <a:p>
            <a:pPr algn="ctr"/>
            <a:r>
              <a:rPr lang="ru-RU" b="1"/>
              <a:t>(Орехово-Зуево)</a:t>
            </a:r>
          </a:p>
          <a:p>
            <a:pPr algn="ctr"/>
            <a:r>
              <a:rPr lang="ru-RU" sz="2400" b="1"/>
              <a:t>«Морозовская стачка»</a:t>
            </a:r>
          </a:p>
        </p:txBody>
      </p:sp>
      <p:sp>
        <p:nvSpPr>
          <p:cNvPr id="46095" name="AutoShape 15"/>
          <p:cNvSpPr>
            <a:spLocks noChangeArrowheads="1"/>
          </p:cNvSpPr>
          <p:nvPr/>
        </p:nvSpPr>
        <p:spPr bwMode="auto">
          <a:xfrm rot="2190664">
            <a:off x="5162550" y="4889500"/>
            <a:ext cx="814388" cy="1549400"/>
          </a:xfrm>
          <a:prstGeom prst="curvedLeftArrow">
            <a:avLst>
              <a:gd name="adj1" fmla="val 16955"/>
              <a:gd name="adj2" fmla="val 50567"/>
              <a:gd name="adj3" fmla="val 26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1187450" y="5445125"/>
            <a:ext cx="3671888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Был установлен</a:t>
            </a:r>
          </a:p>
          <a:p>
            <a:pPr algn="ctr"/>
            <a:r>
              <a:rPr lang="ru-RU"/>
              <a:t>государственный контроль</a:t>
            </a:r>
          </a:p>
          <a:p>
            <a:pPr algn="ctr"/>
            <a:r>
              <a:rPr lang="ru-RU"/>
              <a:t>за зарплатой и условиями найма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5" grpId="0" animBg="1"/>
      <p:bldP spid="46087" grpId="0" animBg="1"/>
      <p:bldP spid="46088" grpId="0" animBg="1"/>
      <p:bldP spid="46094" grpId="0" animBg="1"/>
      <p:bldP spid="46095" grpId="0" animBg="1"/>
      <p:bldP spid="460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Александр </a:t>
            </a:r>
            <a:r>
              <a:rPr lang="en-US" sz="4000"/>
              <a:t>II</a:t>
            </a:r>
            <a:r>
              <a:rPr lang="ru-RU" sz="4000"/>
              <a:t> (1855-1881): </a:t>
            </a:r>
            <a:br>
              <a:rPr lang="ru-RU" sz="4000"/>
            </a:br>
            <a:r>
              <a:rPr lang="ru-RU" sz="4000"/>
              <a:t>начало правления</a:t>
            </a:r>
          </a:p>
        </p:txBody>
      </p:sp>
      <p:pic>
        <p:nvPicPr>
          <p:cNvPr id="6149" name="Picture 5" descr="9N10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1700213"/>
            <a:ext cx="2895600" cy="3756025"/>
          </a:xfrm>
          <a:prstGeom prst="rect">
            <a:avLst/>
          </a:prstGeom>
          <a:noFill/>
        </p:spPr>
      </p:pic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684213" y="1412875"/>
            <a:ext cx="5327650" cy="1871663"/>
          </a:xfrm>
          <a:prstGeom prst="wedgeEllipseCallout">
            <a:avLst>
              <a:gd name="adj1" fmla="val 72944"/>
              <a:gd name="adj2" fmla="val 340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ru-RU" i="1"/>
              <a:t>«Лучше начать уничтожение крепостного права сверху, нежели ждать, когда оно начнет уничтожаться снизу»</a:t>
            </a:r>
          </a:p>
          <a:p>
            <a:pPr algn="ctr">
              <a:lnSpc>
                <a:spcPct val="85000"/>
              </a:lnSpc>
            </a:pPr>
            <a:r>
              <a:rPr lang="ru-RU"/>
              <a:t>(Из речи, произнесенной во время коронации в 1856 г.)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476375" y="3357563"/>
            <a:ext cx="381635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Амнистия политзаключенным</a:t>
            </a:r>
          </a:p>
          <a:p>
            <a:pPr algn="ctr"/>
            <a:r>
              <a:rPr lang="ru-RU"/>
              <a:t>(декабристам, петрашевцам,</a:t>
            </a:r>
          </a:p>
          <a:p>
            <a:pPr algn="ctr"/>
            <a:r>
              <a:rPr lang="ru-RU"/>
              <a:t>участникам польского</a:t>
            </a:r>
          </a:p>
          <a:p>
            <a:pPr algn="ctr"/>
            <a:r>
              <a:rPr lang="ru-RU"/>
              <a:t>восстания 1830-1831 гг.)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476375" y="5013325"/>
            <a:ext cx="381635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1857 год:</a:t>
            </a:r>
          </a:p>
          <a:p>
            <a:pPr algn="ctr"/>
            <a:r>
              <a:rPr lang="ru-RU"/>
              <a:t>ликвидация военных поселений</a:t>
            </a:r>
          </a:p>
          <a:p>
            <a:pPr algn="ctr"/>
            <a:r>
              <a:rPr lang="ru-RU"/>
              <a:t>ослабление цензуры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Марксизм в России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187450" y="1412875"/>
            <a:ext cx="2592388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1870 г.</a:t>
            </a:r>
          </a:p>
          <a:p>
            <a:pPr algn="ctr"/>
            <a:r>
              <a:rPr lang="ru-RU" b="1"/>
              <a:t>Русская секция</a:t>
            </a:r>
          </a:p>
          <a:p>
            <a:pPr algn="ctr"/>
            <a:r>
              <a:rPr lang="en-US" b="1"/>
              <a:t>I</a:t>
            </a:r>
            <a:r>
              <a:rPr lang="ru-RU" b="1"/>
              <a:t> Интернационала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787900" y="1412875"/>
            <a:ext cx="352742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1872 г.</a:t>
            </a:r>
          </a:p>
          <a:p>
            <a:pPr algn="ctr"/>
            <a:r>
              <a:rPr lang="ru-RU" b="1"/>
              <a:t>Перевод на русский язык</a:t>
            </a:r>
          </a:p>
          <a:p>
            <a:pPr algn="ctr"/>
            <a:r>
              <a:rPr lang="ru-RU" b="1"/>
              <a:t>«Капитала» (Г.И. Лопатин)</a:t>
            </a: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>
            <a:off x="2700338" y="2636838"/>
            <a:ext cx="4248150" cy="100806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1883 г.</a:t>
            </a:r>
          </a:p>
          <a:p>
            <a:pPr algn="ctr"/>
            <a:r>
              <a:rPr lang="ru-RU" b="1"/>
              <a:t>«Освобождение труда» (Женева)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4925" y="2636838"/>
            <a:ext cx="26638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Цели:</a:t>
            </a:r>
          </a:p>
          <a:p>
            <a:pPr algn="ctr"/>
            <a:r>
              <a:rPr lang="ru-RU" sz="1400" b="1"/>
              <a:t>Распространение марксизма</a:t>
            </a:r>
          </a:p>
          <a:p>
            <a:pPr algn="ctr"/>
            <a:r>
              <a:rPr lang="ru-RU" sz="1400" b="1"/>
              <a:t>Критика народничества</a:t>
            </a:r>
          </a:p>
        </p:txBody>
      </p:sp>
      <p:sp>
        <p:nvSpPr>
          <p:cNvPr id="47115" name="AutoShape 11"/>
          <p:cNvSpPr>
            <a:spLocks/>
          </p:cNvSpPr>
          <p:nvPr/>
        </p:nvSpPr>
        <p:spPr bwMode="auto">
          <a:xfrm>
            <a:off x="1835150" y="358775"/>
            <a:ext cx="6553200" cy="935038"/>
          </a:xfrm>
          <a:prstGeom prst="borderCallout3">
            <a:avLst>
              <a:gd name="adj1" fmla="val 12222"/>
              <a:gd name="adj2" fmla="val 101162"/>
              <a:gd name="adj3" fmla="val 12222"/>
              <a:gd name="adj4" fmla="val 104722"/>
              <a:gd name="adj5" fmla="val 233954"/>
              <a:gd name="adj6" fmla="val 104722"/>
              <a:gd name="adj7" fmla="val 305773"/>
              <a:gd name="adj8" fmla="val 780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Основные идеи:</a:t>
            </a:r>
          </a:p>
          <a:p>
            <a:pPr algn="ctr"/>
            <a:r>
              <a:rPr lang="ru-RU"/>
              <a:t>Россия не может перейти к социализму, минуя капитализм</a:t>
            </a:r>
          </a:p>
          <a:p>
            <a:pPr algn="ctr"/>
            <a:r>
              <a:rPr lang="ru-RU"/>
              <a:t>Главной революционной силой является пролетариат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979613" y="3789363"/>
            <a:ext cx="554513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Марксистские кружки в России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1547813" y="4221163"/>
            <a:ext cx="64801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1883-1885 – </a:t>
            </a:r>
            <a:r>
              <a:rPr lang="ru-RU" b="1"/>
              <a:t>Кружок Благоева</a:t>
            </a:r>
            <a:r>
              <a:rPr lang="ru-RU"/>
              <a:t> (Петербург)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547813" y="4724400"/>
            <a:ext cx="64801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1885-1888 – </a:t>
            </a:r>
            <a:r>
              <a:rPr lang="ru-RU" b="1"/>
              <a:t>«Товарищество санкт-петербургских</a:t>
            </a:r>
          </a:p>
          <a:p>
            <a:pPr algn="ctr"/>
            <a:r>
              <a:rPr lang="ru-RU" b="1"/>
              <a:t>мастеровых»</a:t>
            </a:r>
            <a:r>
              <a:rPr lang="ru-RU"/>
              <a:t> (</a:t>
            </a:r>
            <a:r>
              <a:rPr lang="ru-RU" b="1"/>
              <a:t>П.В. Точисский</a:t>
            </a:r>
            <a:r>
              <a:rPr lang="ru-RU"/>
              <a:t>, Петербург)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547813" y="5373688"/>
            <a:ext cx="64801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1888 – </a:t>
            </a:r>
            <a:r>
              <a:rPr lang="ru-RU" b="1"/>
              <a:t>Кружок Федосеева</a:t>
            </a:r>
            <a:r>
              <a:rPr lang="ru-RU"/>
              <a:t> (Казань) </a:t>
            </a:r>
            <a:r>
              <a:rPr lang="ru-RU" i="1"/>
              <a:t>+Ульянов (Ленин)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547813" y="5876925"/>
            <a:ext cx="64801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1889-1892 – </a:t>
            </a:r>
            <a:r>
              <a:rPr lang="ru-RU" b="1"/>
              <a:t>«Рабочий союз»</a:t>
            </a:r>
            <a:r>
              <a:rPr lang="ru-RU"/>
              <a:t> (</a:t>
            </a:r>
            <a:r>
              <a:rPr lang="ru-RU" b="1"/>
              <a:t>М.И. Бруснев</a:t>
            </a:r>
            <a:r>
              <a:rPr lang="ru-RU"/>
              <a:t>, Петербург)</a:t>
            </a:r>
            <a:endParaRPr lang="ru-RU" i="1"/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3492500" y="6397625"/>
            <a:ext cx="3025775" cy="387350"/>
          </a:xfrm>
          <a:prstGeom prst="wedgeRectCallout">
            <a:avLst>
              <a:gd name="adj1" fmla="val -13537"/>
              <a:gd name="adj2" fmla="val -692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1891 г. – первая маевка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10" grpId="0" animBg="1"/>
      <p:bldP spid="47111" grpId="0" animBg="1"/>
      <p:bldP spid="47113" grpId="0" animBg="1"/>
      <p:bldP spid="47115" grpId="0" animBg="1"/>
      <p:bldP spid="47117" grpId="0" animBg="1"/>
      <p:bldP spid="47119" grpId="0" animBg="1"/>
      <p:bldP spid="47121" grpId="0" animBg="1"/>
      <p:bldP spid="47122" grpId="0" animBg="1"/>
      <p:bldP spid="47123" grpId="0" animBg="1"/>
      <p:bldP spid="4712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Внешняя политика Александра </a:t>
            </a:r>
            <a:r>
              <a:rPr lang="en-US" sz="4000"/>
              <a:t>II</a:t>
            </a:r>
            <a:endParaRPr lang="ru-RU" sz="400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684213" y="1268413"/>
            <a:ext cx="40322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А.М. Горчаков </a:t>
            </a:r>
          </a:p>
          <a:p>
            <a:pPr algn="ctr"/>
            <a:r>
              <a:rPr lang="ru-RU" b="1"/>
              <a:t> министр иностранных дел</a:t>
            </a:r>
          </a:p>
          <a:p>
            <a:pPr algn="ctr"/>
            <a:r>
              <a:rPr lang="ru-RU" b="1"/>
              <a:t>(1856-1882)</a:t>
            </a:r>
          </a:p>
        </p:txBody>
      </p:sp>
      <p:pic>
        <p:nvPicPr>
          <p:cNvPr id="48134" name="Picture 6" descr="9N10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268413"/>
            <a:ext cx="2332037" cy="3035300"/>
          </a:xfrm>
          <a:prstGeom prst="rect">
            <a:avLst/>
          </a:prstGeom>
          <a:noFill/>
        </p:spPr>
      </p:pic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1619250" y="2565400"/>
            <a:ext cx="22320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Основные задачи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684213" y="3357563"/>
            <a:ext cx="40322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Отмена ограничений</a:t>
            </a:r>
          </a:p>
          <a:p>
            <a:pPr algn="ctr"/>
            <a:r>
              <a:rPr lang="ru-RU"/>
              <a:t>Парижского договора 1856 г.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684213" y="4149725"/>
            <a:ext cx="40322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Укрепление международного</a:t>
            </a:r>
          </a:p>
          <a:p>
            <a:pPr algn="ctr"/>
            <a:r>
              <a:rPr lang="ru-RU"/>
              <a:t>авторитета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755650" y="5157788"/>
            <a:ext cx="1655763" cy="1273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 sz="1600"/>
              <a:t>1870 г.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Поражение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Франции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во франко-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прусской войне</a:t>
            </a: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2411413" y="5157788"/>
            <a:ext cx="1655762" cy="1273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 sz="1600"/>
              <a:t>1870 г.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Отказ России от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унизительных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статей Париж-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ского мира</a:t>
            </a: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4067175" y="5157788"/>
            <a:ext cx="1655763" cy="1273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 sz="1600"/>
              <a:t>1871 г.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Лондонская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конференция.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Пересмотр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условий Париж-</a:t>
            </a:r>
          </a:p>
          <a:p>
            <a:pPr algn="ctr">
              <a:lnSpc>
                <a:spcPct val="75000"/>
              </a:lnSpc>
            </a:pPr>
            <a:r>
              <a:rPr lang="ru-RU" sz="1600"/>
              <a:t>ского мира</a:t>
            </a:r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5724525" y="5157788"/>
            <a:ext cx="2879725" cy="1273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 sz="1600" b="1"/>
              <a:t>1873 – 1878 гг.</a:t>
            </a:r>
          </a:p>
          <a:p>
            <a:pPr algn="ctr">
              <a:lnSpc>
                <a:spcPct val="75000"/>
              </a:lnSpc>
            </a:pPr>
            <a:r>
              <a:rPr lang="ru-RU" sz="1600" b="1"/>
              <a:t>«Союз трех императоров»</a:t>
            </a:r>
          </a:p>
          <a:p>
            <a:pPr algn="ctr">
              <a:lnSpc>
                <a:spcPct val="75000"/>
              </a:lnSpc>
            </a:pPr>
            <a:r>
              <a:rPr lang="ru-RU" sz="1600" b="1"/>
              <a:t>Россия, Германия,</a:t>
            </a:r>
          </a:p>
          <a:p>
            <a:pPr algn="ctr">
              <a:lnSpc>
                <a:spcPct val="75000"/>
              </a:lnSpc>
            </a:pPr>
            <a:r>
              <a:rPr lang="ru-RU" sz="1600" b="1"/>
              <a:t>Австро-Венгрия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5" grpId="0" animBg="1"/>
      <p:bldP spid="48137" grpId="0" animBg="1"/>
      <p:bldP spid="48139" grpId="0" animBg="1"/>
      <p:bldP spid="48140" grpId="0" animBg="1"/>
      <p:bldP spid="48142" grpId="0" animBg="1"/>
      <p:bldP spid="48143" grpId="0" animBg="1"/>
      <p:bldP spid="4814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/>
              <a:t>Русско-турецкая война 1877-1878 гг.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3600" b="1"/>
              <a:t>Причины войны:</a:t>
            </a:r>
          </a:p>
          <a:p>
            <a:pPr>
              <a:lnSpc>
                <a:spcPct val="90000"/>
              </a:lnSpc>
            </a:pPr>
            <a:r>
              <a:rPr lang="ru-RU"/>
              <a:t>Стремление России играть активную роль в международной политике.</a:t>
            </a:r>
          </a:p>
          <a:p>
            <a:pPr>
              <a:lnSpc>
                <a:spcPct val="90000"/>
              </a:lnSpc>
            </a:pPr>
            <a:r>
              <a:rPr lang="ru-RU"/>
              <a:t>Поддержка Россией национально-освободительного движения балканских народов против Турции.</a:t>
            </a:r>
          </a:p>
          <a:p>
            <a:pPr>
              <a:lnSpc>
                <a:spcPct val="90000"/>
              </a:lnSpc>
            </a:pPr>
            <a:r>
              <a:rPr lang="ru-RU"/>
              <a:t>Отказ Турции выполнить требование России о прекращении войны в Сербии (с 1875 г.).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Ход военных действий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539750" y="1268413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12 апреля 1877 г. – начало войны, взятие турецких крепостей на Дунае 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539750" y="1844675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 апреля 1877 г. – взятие Баязета (Кавказ); оборона 7-28 июня 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539750" y="2420938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7 июля 1877 г. – взятие Шипкинского перевала отрядом И.В. Гурко 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539750" y="3573463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20 июля – 28 ноября  1877 г. – блокада и взятие Плевны 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39750" y="2997200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9-14 августа 1877 г. – героическая оборона Шипкинского перевала 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539750" y="4149725"/>
            <a:ext cx="78486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23-27 декабря 1877 г. – переход через Балканы генерала</a:t>
            </a:r>
          </a:p>
          <a:p>
            <a:pPr algn="ctr"/>
            <a:r>
              <a:rPr lang="ru-RU"/>
              <a:t>Д.М. Скобелева к Константинополю</a:t>
            </a: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539750" y="4941888"/>
            <a:ext cx="78486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Февраль  1878 г. – взятие Адрианополя и Сан-Стефано (+Эрзурум )</a:t>
            </a:r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611188" y="5589588"/>
            <a:ext cx="7777162" cy="863600"/>
          </a:xfrm>
          <a:prstGeom prst="upArrowCallout">
            <a:avLst>
              <a:gd name="adj1" fmla="val 145339"/>
              <a:gd name="adj2" fmla="val 164059"/>
              <a:gd name="adj3" fmla="val 22046"/>
              <a:gd name="adj4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Англия и Австро-Венгрия принудили Россию прекратить войну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5018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Итоги войны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4572000" y="5210175"/>
            <a:ext cx="4114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/>
              <a:t>Баязет возвращен Турции, Австро-Венгрия оккупировала Боснию и Герцеговину, а Англия – остров Кипр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57200" y="5210175"/>
            <a:ext cx="4114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Россия получала Бессарабию, Карс, Баязет, Ардаган, Батум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4572000" y="4205288"/>
            <a:ext cx="41148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Территориальные приобретения Сербии и Черногории уменьшились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457200" y="4205288"/>
            <a:ext cx="41148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Сербия, Черногория и Румыния получили независимость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4572000" y="3200400"/>
            <a:ext cx="411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Независимость получала только Северная Болгария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57200" y="3200400"/>
            <a:ext cx="411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Болгария превращалась в автономное княжество (платили Турции только дань)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4572000" y="2420938"/>
            <a:ext cx="41148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Сумма контрибуции уменьшена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57200" y="2420938"/>
            <a:ext cx="41148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/>
              <a:t>Турция выплачивала России огромную контрибуцию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572000" y="1600200"/>
            <a:ext cx="41148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 b="1"/>
              <a:t>Берлинский трактат </a:t>
            </a:r>
          </a:p>
          <a:p>
            <a:pPr algn="ctr">
              <a:spcBef>
                <a:spcPct val="20000"/>
              </a:spcBef>
            </a:pPr>
            <a:r>
              <a:rPr lang="ru-RU" sz="2000" b="1"/>
              <a:t>1 июля 1878 г.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68313" y="1628775"/>
            <a:ext cx="41148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 b="1"/>
              <a:t>Сан-Стефанский мирный договор 19 февраля 1878 г.</a:t>
            </a: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457200" y="1600200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457200" y="2420938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457200" y="32004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457200" y="4205288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457200" y="5210175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457200" y="6275388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457200" y="1600200"/>
            <a:ext cx="0" cy="46751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4572000" y="1600200"/>
            <a:ext cx="0" cy="4675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8686800" y="1600200"/>
            <a:ext cx="0" cy="46751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4" grpId="0"/>
      <p:bldP spid="51213" grpId="0"/>
      <p:bldP spid="51212" grpId="0"/>
      <p:bldP spid="51211" grpId="0"/>
      <p:bldP spid="51210" grpId="0"/>
      <p:bldP spid="51209" grpId="0"/>
      <p:bldP spid="51208" grpId="0"/>
      <p:bldP spid="5120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Присоединение Средней Азии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9750" y="1268413"/>
            <a:ext cx="7848600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1830-е гг. – присоединение Казахстана</a:t>
            </a: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539750" y="2060575"/>
            <a:ext cx="7848600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1865-1875 гг. – завоевание Коканда</a:t>
            </a: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9750" y="2924175"/>
            <a:ext cx="7848600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1873 г. – подчинение Бухарского эмирата и Хивинского ханства</a:t>
            </a: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539750" y="3860800"/>
            <a:ext cx="7848600" cy="504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1879-1884 гг. – присоединение Туркмении</a:t>
            </a: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755650" y="4652963"/>
            <a:ext cx="7272338" cy="1728787"/>
          </a:xfrm>
          <a:prstGeom prst="upArrow">
            <a:avLst>
              <a:gd name="adj1" fmla="val 50537"/>
              <a:gd name="adj2" fmla="val 37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Туркестанское</a:t>
            </a:r>
          </a:p>
          <a:p>
            <a:pPr algn="ctr"/>
            <a:r>
              <a:rPr lang="ru-RU"/>
              <a:t>генерал-губернаторство</a:t>
            </a:r>
          </a:p>
          <a:p>
            <a:pPr algn="ctr"/>
            <a:r>
              <a:rPr lang="ru-RU"/>
              <a:t>(Ташкент)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Политика на Дальнем Востоке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867400" y="1628775"/>
            <a:ext cx="1728788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Китай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1042988" y="1773238"/>
            <a:ext cx="4608512" cy="792162"/>
          </a:xfrm>
          <a:prstGeom prst="homePlate">
            <a:avLst>
              <a:gd name="adj" fmla="val 677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Айгунский договор 1858 г.</a:t>
            </a:r>
          </a:p>
          <a:p>
            <a:pPr algn="ctr"/>
            <a:r>
              <a:rPr lang="ru-RU"/>
              <a:t>Пекинский договор 1860 г.</a:t>
            </a:r>
          </a:p>
        </p:txBody>
      </p:sp>
      <p:sp>
        <p:nvSpPr>
          <p:cNvPr id="54280" name="AutoShape 8"/>
          <p:cNvSpPr>
            <a:spLocks/>
          </p:cNvSpPr>
          <p:nvPr/>
        </p:nvSpPr>
        <p:spPr bwMode="auto">
          <a:xfrm>
            <a:off x="2763838" y="1268413"/>
            <a:ext cx="2592387" cy="360362"/>
          </a:xfrm>
          <a:prstGeom prst="borderCallout2">
            <a:avLst>
              <a:gd name="adj1" fmla="val 31718"/>
              <a:gd name="adj2" fmla="val 102940"/>
              <a:gd name="adj3" fmla="val 31718"/>
              <a:gd name="adj4" fmla="val 108694"/>
              <a:gd name="adj5" fmla="val 230398"/>
              <a:gd name="adj6" fmla="val 113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oval" w="med" len="med"/>
            <a:tailEnd type="oval" w="med" len="med"/>
          </a:ln>
          <a:effectLst/>
        </p:spPr>
        <p:txBody>
          <a:bodyPr/>
          <a:lstStyle/>
          <a:p>
            <a:pPr algn="ctr"/>
            <a:r>
              <a:rPr lang="ru-RU"/>
              <a:t>Граница</a:t>
            </a: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5867400" y="2997200"/>
            <a:ext cx="172878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Япония</a:t>
            </a:r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1042988" y="2997200"/>
            <a:ext cx="4608512" cy="576263"/>
          </a:xfrm>
          <a:prstGeom prst="homePlate">
            <a:avLst>
              <a:gd name="adj" fmla="val 93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Симодский договор 1855 г.</a:t>
            </a:r>
          </a:p>
          <a:p>
            <a:pPr algn="ctr"/>
            <a:r>
              <a:rPr lang="ru-RU"/>
              <a:t>Петербургский договор 1875 г.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042988" y="2708275"/>
            <a:ext cx="410527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Курилы – российские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1042988" y="3573463"/>
            <a:ext cx="410527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ru-RU"/>
              <a:t>Курилы – японские</a:t>
            </a:r>
          </a:p>
          <a:p>
            <a:pPr algn="ctr">
              <a:lnSpc>
                <a:spcPct val="75000"/>
              </a:lnSpc>
            </a:pPr>
            <a:r>
              <a:rPr lang="ru-RU"/>
              <a:t>Сахалин - российский</a:t>
            </a:r>
          </a:p>
        </p:txBody>
      </p:sp>
      <p:sp>
        <p:nvSpPr>
          <p:cNvPr id="54286" name="AutoShape 14"/>
          <p:cNvSpPr>
            <a:spLocks noChangeArrowheads="1"/>
          </p:cNvSpPr>
          <p:nvPr/>
        </p:nvSpPr>
        <p:spPr bwMode="auto">
          <a:xfrm>
            <a:off x="5724525" y="4292600"/>
            <a:ext cx="1943100" cy="144145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США</a:t>
            </a: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042988" y="4652963"/>
            <a:ext cx="4608512" cy="792162"/>
          </a:xfrm>
          <a:prstGeom prst="homePlate">
            <a:avLst>
              <a:gd name="adj" fmla="val 677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1867 г.</a:t>
            </a:r>
          </a:p>
          <a:p>
            <a:pPr algn="ctr"/>
            <a:r>
              <a:rPr lang="ru-RU"/>
              <a:t>Продажа Аляски (7,2 млн. </a:t>
            </a:r>
            <a:r>
              <a:rPr lang="en-US">
                <a:cs typeface="Arial" charset="0"/>
              </a:rPr>
              <a:t>$</a:t>
            </a:r>
            <a:r>
              <a:rPr lang="ru-RU">
                <a:cs typeface="Arial" charset="0"/>
              </a:rPr>
              <a:t>)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8" grpId="0" animBg="1"/>
      <p:bldP spid="54280" grpId="0" animBg="1"/>
      <p:bldP spid="54281" grpId="0" animBg="1"/>
      <p:bldP spid="54282" grpId="0" animBg="1"/>
      <p:bldP spid="54283" grpId="0" animBg="1"/>
      <p:bldP spid="54285" grpId="0" animBg="1"/>
      <p:bldP spid="54286" grpId="0" animBg="1"/>
      <p:bldP spid="5428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реформ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начало развития капитализма в с/</a:t>
            </a:r>
            <a:r>
              <a:rPr lang="ru-RU" dirty="0" err="1" smtClean="0"/>
              <a:t>х</a:t>
            </a:r>
            <a:endParaRPr lang="ru-RU" dirty="0" smtClean="0"/>
          </a:p>
          <a:p>
            <a:r>
              <a:rPr lang="ru-RU" dirty="0" smtClean="0"/>
              <a:t>2. увеличился рынок рабочей силы</a:t>
            </a:r>
          </a:p>
          <a:p>
            <a:r>
              <a:rPr lang="ru-RU" dirty="0" smtClean="0"/>
              <a:t>3. выкупные платежи пошли на индустриализацию</a:t>
            </a:r>
          </a:p>
          <a:p>
            <a:r>
              <a:rPr lang="ru-RU" dirty="0" smtClean="0"/>
              <a:t>4. развитие текстильной и пищевой промышленности</a:t>
            </a:r>
          </a:p>
          <a:p>
            <a:r>
              <a:rPr lang="ru-RU" dirty="0" smtClean="0"/>
              <a:t>5. строительство ж/</a:t>
            </a:r>
            <a:r>
              <a:rPr lang="ru-RU" dirty="0" err="1" smtClean="0"/>
              <a:t>д</a:t>
            </a:r>
            <a:endParaRPr lang="ru-RU" dirty="0" smtClean="0"/>
          </a:p>
          <a:p>
            <a:r>
              <a:rPr lang="ru-RU" dirty="0" smtClean="0"/>
              <a:t>6. формирование Донбасса(Донецкого угледобывающего района)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Дальнейшее реформирование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7. </a:t>
            </a:r>
            <a:r>
              <a:rPr lang="ru-RU" dirty="0" err="1" smtClean="0"/>
              <a:t>провдение</a:t>
            </a:r>
            <a:r>
              <a:rPr lang="ru-RU" dirty="0" smtClean="0"/>
              <a:t> реформ, предложенных С.Ю.Витте-</a:t>
            </a:r>
          </a:p>
          <a:p>
            <a:r>
              <a:rPr lang="ru-RU" dirty="0" smtClean="0"/>
              <a:t>- привлечение инвестиций</a:t>
            </a:r>
          </a:p>
          <a:p>
            <a:r>
              <a:rPr lang="ru-RU" dirty="0" smtClean="0"/>
              <a:t>- приоритетное развитие ж/</a:t>
            </a:r>
            <a:r>
              <a:rPr lang="ru-RU" dirty="0" err="1" smtClean="0"/>
              <a:t>д</a:t>
            </a:r>
            <a:endParaRPr lang="ru-RU" dirty="0" smtClean="0"/>
          </a:p>
          <a:p>
            <a:r>
              <a:rPr lang="ru-RU" dirty="0" smtClean="0"/>
              <a:t>- стабилизация рубля, введение золотого стандарта</a:t>
            </a:r>
          </a:p>
          <a:p>
            <a:r>
              <a:rPr lang="ru-RU" dirty="0" smtClean="0"/>
              <a:t>- увеличение косвенного налогообложения, </a:t>
            </a:r>
            <a:r>
              <a:rPr lang="ru-RU" dirty="0" err="1" smtClean="0"/>
              <a:t>виная</a:t>
            </a:r>
            <a:r>
              <a:rPr lang="ru-RU" dirty="0" smtClean="0"/>
              <a:t> монополия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Завершение промышленного переворота</a:t>
            </a:r>
          </a:p>
          <a:p>
            <a:r>
              <a:rPr lang="ru-RU" dirty="0" smtClean="0"/>
              <a:t>с/</a:t>
            </a:r>
            <a:r>
              <a:rPr lang="ru-RU" dirty="0" err="1" smtClean="0"/>
              <a:t>х</a:t>
            </a:r>
            <a:r>
              <a:rPr lang="ru-RU" dirty="0" smtClean="0"/>
              <a:t> недостаточно развито</a:t>
            </a:r>
          </a:p>
          <a:p>
            <a:r>
              <a:rPr lang="ru-RU" dirty="0" smtClean="0"/>
              <a:t>Политическая сфера – попытка создания представительной власти. 1881 г. – проект  </a:t>
            </a:r>
            <a:r>
              <a:rPr lang="ru-RU" dirty="0" err="1" smtClean="0"/>
              <a:t>М.Т.Лорис-Меликова</a:t>
            </a:r>
            <a:r>
              <a:rPr lang="ru-RU" dirty="0" smtClean="0"/>
              <a:t> (Конституция)</a:t>
            </a:r>
          </a:p>
          <a:p>
            <a:endParaRPr lang="ru-RU" dirty="0" smtClean="0"/>
          </a:p>
          <a:p>
            <a:r>
              <a:rPr lang="ru-RU" dirty="0" smtClean="0"/>
              <a:t>Реформы после смерти царя  свернуты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Причины отмены</a:t>
            </a:r>
            <a:br>
              <a:rPr lang="ru-RU" sz="4000"/>
            </a:br>
            <a:r>
              <a:rPr lang="ru-RU" sz="4000"/>
              <a:t>крепостного права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27088" y="1773238"/>
            <a:ext cx="727233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Кризис феодально-крепостнической</a:t>
            </a:r>
          </a:p>
          <a:p>
            <a:pPr algn="ctr"/>
            <a:r>
              <a:rPr lang="ru-RU" sz="2400" b="1"/>
              <a:t>системы хозяйствования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827088" y="3860800"/>
            <a:ext cx="727233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Рост крестьянских выступлений,</a:t>
            </a:r>
          </a:p>
          <a:p>
            <a:pPr algn="ctr"/>
            <a:r>
              <a:rPr lang="ru-RU" sz="2400"/>
              <a:t>возможность новой «пугачевщины»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827088" y="5157788"/>
            <a:ext cx="727233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/>
              <a:t>Военно-экономическая отсталость России,</a:t>
            </a:r>
          </a:p>
          <a:p>
            <a:pPr algn="ctr"/>
            <a:r>
              <a:rPr lang="ru-RU" sz="2400"/>
              <a:t>что показала Крымская война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827088" y="2636838"/>
            <a:ext cx="22320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Сокращение</a:t>
            </a:r>
          </a:p>
          <a:p>
            <a:pPr algn="ctr"/>
            <a:r>
              <a:rPr lang="ru-RU"/>
              <a:t>экспорта</a:t>
            </a:r>
          </a:p>
          <a:p>
            <a:pPr algn="ctr"/>
            <a:r>
              <a:rPr lang="ru-RU"/>
              <a:t>хлеба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059113" y="2636838"/>
            <a:ext cx="27368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Крестьянские</a:t>
            </a:r>
          </a:p>
          <a:p>
            <a:pPr algn="ctr"/>
            <a:r>
              <a:rPr lang="ru-RU"/>
              <a:t>повинности достигли</a:t>
            </a:r>
          </a:p>
          <a:p>
            <a:pPr algn="ctr"/>
            <a:r>
              <a:rPr lang="ru-RU"/>
              <a:t>наивысшего предела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795963" y="2636838"/>
            <a:ext cx="23050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46% дворян имели</a:t>
            </a:r>
          </a:p>
          <a:p>
            <a:pPr algn="ctr"/>
            <a:r>
              <a:rPr lang="ru-RU"/>
              <a:t>менее 20 душ</a:t>
            </a:r>
          </a:p>
          <a:p>
            <a:pPr algn="ctr"/>
            <a:r>
              <a:rPr lang="ru-RU"/>
              <a:t>крепостных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8" grpId="0" animBg="1"/>
      <p:bldP spid="13319" grpId="0" animBg="1"/>
      <p:bldP spid="13320" grpId="0" animBg="1"/>
      <p:bldP spid="13322" grpId="0" animBg="1"/>
      <p:bldP spid="133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Подготовка реформы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4213" y="1628775"/>
            <a:ext cx="324008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Секретный комитет</a:t>
            </a:r>
          </a:p>
          <a:p>
            <a:pPr algn="ctr"/>
            <a:r>
              <a:rPr lang="ru-RU"/>
              <a:t>(1857-1858)</a:t>
            </a:r>
          </a:p>
          <a:p>
            <a:pPr algn="ctr"/>
            <a:r>
              <a:rPr lang="ru-RU" b="1"/>
              <a:t>Главный комитет</a:t>
            </a:r>
          </a:p>
          <a:p>
            <a:pPr algn="ctr"/>
            <a:r>
              <a:rPr lang="ru-RU"/>
              <a:t>(1858-1861)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932363" y="1628775"/>
            <a:ext cx="3240087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Редакционные комиссии</a:t>
            </a:r>
          </a:p>
          <a:p>
            <a:pPr algn="ctr"/>
            <a:r>
              <a:rPr lang="ru-RU"/>
              <a:t>при Главном комитете</a:t>
            </a:r>
          </a:p>
          <a:p>
            <a:pPr algn="ctr"/>
            <a:r>
              <a:rPr lang="ru-RU"/>
              <a:t>(1859-1860 гг.)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211638" y="1989138"/>
            <a:ext cx="431800" cy="431800"/>
          </a:xfrm>
          <a:prstGeom prst="plus">
            <a:avLst>
              <a:gd name="adj" fmla="val 337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755650" y="3068638"/>
            <a:ext cx="7488238" cy="1296987"/>
          </a:xfrm>
          <a:prstGeom prst="downArrow">
            <a:avLst>
              <a:gd name="adj1" fmla="val 49981"/>
              <a:gd name="adj2" fmla="val 308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Разработка проекта об отмене</a:t>
            </a:r>
          </a:p>
          <a:p>
            <a:pPr algn="ctr"/>
            <a:r>
              <a:rPr lang="ru-RU"/>
              <a:t>крепостного права</a:t>
            </a:r>
          </a:p>
          <a:p>
            <a:pPr algn="ctr"/>
            <a:r>
              <a:rPr lang="ru-RU"/>
              <a:t>(«Положений о крестьянах»)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755650" y="4508500"/>
            <a:ext cx="7632700" cy="1512888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19 февраля 1861 г.</a:t>
            </a:r>
          </a:p>
          <a:p>
            <a:pPr algn="ctr"/>
            <a:r>
              <a:rPr lang="ru-RU" sz="2000" b="1"/>
              <a:t>Манифест Александра </a:t>
            </a:r>
            <a:r>
              <a:rPr lang="en-US" sz="2000" b="1"/>
              <a:t>II</a:t>
            </a:r>
            <a:r>
              <a:rPr lang="ru-RU" sz="2000" b="1"/>
              <a:t> об освобождении крестьян</a:t>
            </a:r>
          </a:p>
          <a:p>
            <a:pPr algn="ctr"/>
            <a:r>
              <a:rPr lang="ru-RU" sz="2000"/>
              <a:t>(+16 правовых документов)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  <p:bldP spid="14343" grpId="0" animBg="1"/>
      <p:bldP spid="14344" grpId="0" animBg="1"/>
      <p:bldP spid="143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Крестьяне получали личную свободу и</a:t>
            </a:r>
          </a:p>
          <a:p>
            <a:pPr algn="ctr"/>
            <a:r>
              <a:rPr lang="ru-RU" sz="2400" b="1"/>
              <a:t>наделялись общегражданскими правами</a:t>
            </a:r>
          </a:p>
          <a:p>
            <a:pPr algn="ctr"/>
            <a:r>
              <a:rPr lang="ru-RU" sz="2400"/>
              <a:t>(в том числе право переходить </a:t>
            </a:r>
          </a:p>
          <a:p>
            <a:pPr algn="ctr"/>
            <a:r>
              <a:rPr lang="ru-RU" sz="2400"/>
              <a:t>в другие сословия)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Крестьяне освобождались с землей,</a:t>
            </a:r>
          </a:p>
          <a:p>
            <a:pPr algn="ctr"/>
            <a:r>
              <a:rPr lang="ru-RU" sz="2400" b="1"/>
              <a:t>размер которой в зависимости от</a:t>
            </a:r>
          </a:p>
          <a:p>
            <a:pPr algn="ctr"/>
            <a:r>
              <a:rPr lang="ru-RU" sz="2400" b="1"/>
              <a:t>региона </a:t>
            </a:r>
            <a:r>
              <a:rPr lang="ru-RU" sz="2400"/>
              <a:t>(черноземные,</a:t>
            </a:r>
          </a:p>
          <a:p>
            <a:pPr algn="ctr"/>
            <a:r>
              <a:rPr lang="ru-RU" sz="2400"/>
              <a:t>нечерноземные, степные губернии)</a:t>
            </a:r>
          </a:p>
          <a:p>
            <a:pPr algn="ctr"/>
            <a:r>
              <a:rPr lang="ru-RU" sz="2400" b="1"/>
              <a:t>колебался от 3 до 12 десятин</a:t>
            </a:r>
            <a:endParaRPr lang="ru-RU" sz="240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411413" y="5373688"/>
            <a:ext cx="2930525" cy="431800"/>
          </a:xfrm>
          <a:prstGeom prst="wedgeRectCallout">
            <a:avLst>
              <a:gd name="adj1" fmla="val 63653"/>
              <a:gd name="adj2" fmla="val -2404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/>
              <a:t>1 десятина = 1,1 гектар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Землю крестьяне должны были </a:t>
            </a:r>
          </a:p>
          <a:p>
            <a:pPr algn="ctr"/>
            <a:r>
              <a:rPr lang="ru-RU" sz="2400" b="1"/>
              <a:t>выкупать у помещика.</a:t>
            </a:r>
          </a:p>
          <a:p>
            <a:pPr algn="ctr"/>
            <a:r>
              <a:rPr lang="ru-RU" sz="2400"/>
              <a:t>До совершения</a:t>
            </a:r>
            <a:r>
              <a:rPr lang="ru-RU" sz="2400" b="1"/>
              <a:t> выкупной сделки</a:t>
            </a:r>
          </a:p>
          <a:p>
            <a:pPr algn="ctr"/>
            <a:r>
              <a:rPr lang="ru-RU" sz="2400"/>
              <a:t>крестьяне считались</a:t>
            </a:r>
          </a:p>
          <a:p>
            <a:pPr algn="ctr"/>
            <a:r>
              <a:rPr lang="ru-RU" sz="2400" b="1"/>
              <a:t>«временнообязанными».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Основные положения крестьянской реформы 1861 г.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1042988" y="2276475"/>
            <a:ext cx="6985000" cy="2736850"/>
          </a:xfrm>
          <a:prstGeom prst="bevel">
            <a:avLst>
              <a:gd name="adj" fmla="val 95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Размер выкупа устанавливался </a:t>
            </a:r>
          </a:p>
          <a:p>
            <a:pPr algn="ctr"/>
            <a:r>
              <a:rPr lang="ru-RU" sz="2400" b="1"/>
              <a:t>в зависимости от величины оброка</a:t>
            </a:r>
          </a:p>
          <a:p>
            <a:pPr algn="ctr"/>
            <a:r>
              <a:rPr lang="ru-RU" sz="2400"/>
              <a:t>(капитализация из 6% годовых)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042988" y="53006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Если оброк</a:t>
            </a:r>
          </a:p>
          <a:p>
            <a:pPr algn="ctr"/>
            <a:r>
              <a:rPr lang="ru-RU"/>
              <a:t>10 руб. в год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843213" y="5300663"/>
            <a:ext cx="15128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/>
              <a:t>10 р. – 6%</a:t>
            </a:r>
          </a:p>
          <a:p>
            <a:r>
              <a:rPr lang="ru-RU"/>
              <a:t>Х р. – 100%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716463" y="5300663"/>
            <a:ext cx="3311525" cy="8651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Х=(10</a:t>
            </a:r>
            <a:r>
              <a:rPr lang="el-GR">
                <a:cs typeface="Arial" charset="0"/>
              </a:rPr>
              <a:t>Χ</a:t>
            </a:r>
            <a:r>
              <a:rPr lang="ru-RU">
                <a:cs typeface="Arial" charset="0"/>
              </a:rPr>
              <a:t>100):6=166р.66коп.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  <p:bldP spid="20486" grpId="0" animBg="1"/>
      <p:bldP spid="2048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</TotalTime>
  <Words>2162</Words>
  <Application>Microsoft Office PowerPoint</Application>
  <PresentationFormat>Экран (4:3)</PresentationFormat>
  <Paragraphs>470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Трек</vt:lpstr>
      <vt:lpstr>Александр 2</vt:lpstr>
      <vt:lpstr>Годы правления</vt:lpstr>
      <vt:lpstr>Александр II (1855-1881):  начало правления</vt:lpstr>
      <vt:lpstr>Причины отмены крепостного права</vt:lpstr>
      <vt:lpstr>Подготовка реформы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Основные положения крестьянской реформы 1861 г.</vt:lpstr>
      <vt:lpstr>Освобождение удельных и государственных крестьян</vt:lpstr>
      <vt:lpstr>Значение и последствие крестьянской реформы 1861 г.</vt:lpstr>
      <vt:lpstr>Земская реформа 1864 г.</vt:lpstr>
      <vt:lpstr>Основные положения земской реформы 1864 г.</vt:lpstr>
      <vt:lpstr>Городская реформа 1870 г.</vt:lpstr>
      <vt:lpstr>Судебная реформа 1864 г.</vt:lpstr>
      <vt:lpstr>Реформы в области народного образования 1863-1864 гг.</vt:lpstr>
      <vt:lpstr>Военная реформа (1861-1874 гг.)</vt:lpstr>
      <vt:lpstr>Развитие капитализма в России</vt:lpstr>
      <vt:lpstr>Изменение в социальной структуре российского общества</vt:lpstr>
      <vt:lpstr>Общественные движения 1860-1870-х гг.</vt:lpstr>
      <vt:lpstr>Народничество</vt:lpstr>
      <vt:lpstr>Идейные течения</vt:lpstr>
      <vt:lpstr>Развитие  народнического движения</vt:lpstr>
      <vt:lpstr>Рабочее движение</vt:lpstr>
      <vt:lpstr>Марксизм в России</vt:lpstr>
      <vt:lpstr>Внешняя политика Александра II</vt:lpstr>
      <vt:lpstr>Русско-турецкая война 1877-1878 гг.</vt:lpstr>
      <vt:lpstr>Ход военных действий</vt:lpstr>
      <vt:lpstr>Итоги войны</vt:lpstr>
      <vt:lpstr>Присоединение Средней Азии</vt:lpstr>
      <vt:lpstr>Политика на Дальнем Востоке</vt:lpstr>
      <vt:lpstr>Последствия реформ</vt:lpstr>
      <vt:lpstr>Дальнейшее реформирование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2</dc:title>
  <dc:creator>Наталья</dc:creator>
  <cp:lastModifiedBy>HP</cp:lastModifiedBy>
  <cp:revision>10</cp:revision>
  <dcterms:created xsi:type="dcterms:W3CDTF">2013-05-14T13:28:49Z</dcterms:created>
  <dcterms:modified xsi:type="dcterms:W3CDTF">2013-05-14T15:03:11Z</dcterms:modified>
</cp:coreProperties>
</file>