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CC"/>
    <a:srgbClr val="0000CC"/>
    <a:srgbClr val="FF0000"/>
    <a:srgbClr val="990000"/>
    <a:srgbClr val="FAB0A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10.wmf"/><Relationship Id="rId1" Type="http://schemas.openxmlformats.org/officeDocument/2006/relationships/image" Target="../media/image1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3.wmf"/><Relationship Id="rId1" Type="http://schemas.openxmlformats.org/officeDocument/2006/relationships/image" Target="../media/image28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.wmf"/><Relationship Id="rId1" Type="http://schemas.openxmlformats.org/officeDocument/2006/relationships/image" Target="../media/image33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7AD49-6147-40F2-9330-8E98BB534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6072-DE25-4EFC-92F8-124A6083D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81D2C-FACE-484B-8FA8-B97FE1ADE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2937-570C-4CAD-A731-A66B0A5AD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098D-8014-48BF-97F8-410F4945A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A49C-0E1E-4F0A-A165-095902DB3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1DF6-CB9F-4BB1-A9FC-563727BDD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3C904-7599-40AB-9FC4-069A71739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B808-6149-4275-91DC-C887064A3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5F3E-3D83-4318-A242-12BBBFF0D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949F4-410D-4696-B545-6C2A9549D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6E95302-CF43-40AC-A447-E68695B41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4.xml"/><Relationship Id="rId5" Type="http://schemas.openxmlformats.org/officeDocument/2006/relationships/slide" Target="slide12.xml"/><Relationship Id="rId4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12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50825" y="549275"/>
            <a:ext cx="59753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Параллельность </a:t>
            </a:r>
          </a:p>
          <a:p>
            <a:r>
              <a:rPr lang="ru-RU" sz="4400" b="1"/>
              <a:t>прямой и плоскости</a:t>
            </a:r>
          </a:p>
        </p:txBody>
      </p:sp>
    </p:spTree>
  </p:cSld>
  <p:clrMapOvr>
    <a:masterClrMapping/>
  </p:clrMapOvr>
  <p:transition spd="med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8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/>
              <a:t>1. Каково может быть взаимное расположение прямой и</a:t>
            </a:r>
          </a:p>
          <a:p>
            <a:pPr marL="342900" indent="-342900"/>
            <a:r>
              <a:rPr lang="ru-RU" sz="2400"/>
              <a:t>плоскости в пространстве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762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2. В каком случае прямая и плоскость называются</a:t>
            </a:r>
          </a:p>
          <a:p>
            <a:r>
              <a:rPr lang="ru-RU" sz="2400"/>
              <a:t>параллельными 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79388" y="2997200"/>
            <a:ext cx="42497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3. Может ли плоскость, </a:t>
            </a:r>
          </a:p>
          <a:p>
            <a:r>
              <a:rPr lang="ru-RU" sz="2400"/>
              <a:t>проходящая через среднюю линию треугольника, пересекать его третью сторону?</a:t>
            </a:r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2565400"/>
            <a:ext cx="424973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4572000" y="3573463"/>
          <a:ext cx="485775" cy="647700"/>
        </p:xfrm>
        <a:graphic>
          <a:graphicData uri="http://schemas.openxmlformats.org/presentationml/2006/ole">
            <p:oleObj spid="_x0000_s8194" name="Формула" r:id="rId4" imgW="152280" imgH="203040" progId="Equation.3">
              <p:embed/>
            </p:oleObj>
          </a:graphicData>
        </a:graphic>
      </p:graphicFrame>
      <p:sp>
        <p:nvSpPr>
          <p:cNvPr id="8199" name="WordArt 10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84663" y="908050"/>
            <a:ext cx="287337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  <p:sp>
        <p:nvSpPr>
          <p:cNvPr id="8200" name="WordArt 11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843213" y="2133600"/>
            <a:ext cx="287337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3540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Домашнее задание: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23850" y="1531938"/>
            <a:ext cx="809783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>
                <a:solidFill>
                  <a:srgbClr val="CC0000"/>
                </a:solidFill>
              </a:rPr>
              <a:t>п.6</a:t>
            </a:r>
            <a:r>
              <a:rPr lang="ru-RU"/>
              <a:t>. </a:t>
            </a:r>
            <a:r>
              <a:rPr lang="ru-RU" sz="2400" b="1"/>
              <a:t>Знать</a:t>
            </a:r>
            <a:r>
              <a:rPr lang="ru-RU"/>
              <a:t>: определение параллельных прямой и плоскости.</a:t>
            </a:r>
          </a:p>
          <a:p>
            <a:pPr marL="342900" indent="-342900"/>
            <a:r>
              <a:rPr lang="ru-RU"/>
              <a:t>	     </a:t>
            </a:r>
            <a:r>
              <a:rPr lang="ru-RU" sz="2400" b="1"/>
              <a:t>Уметь</a:t>
            </a:r>
            <a:r>
              <a:rPr lang="ru-RU"/>
              <a:t> доказывать признак  параллельности прямой </a:t>
            </a:r>
          </a:p>
          <a:p>
            <a:pPr marL="342900" indent="-342900"/>
            <a:r>
              <a:rPr lang="ru-RU"/>
              <a:t>	     и плоскости и два вспомогательных утверждения.	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47675" y="3068638"/>
            <a:ext cx="5180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Решить задачи</a:t>
            </a:r>
            <a:r>
              <a:rPr lang="ru-RU"/>
              <a:t>: </a:t>
            </a:r>
            <a:r>
              <a:rPr lang="ru-RU" sz="3200">
                <a:solidFill>
                  <a:srgbClr val="CC0000"/>
                </a:solidFill>
              </a:rPr>
              <a:t>№ 22, 23, 25.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2"/>
          <p:cNvSpPr txBox="1">
            <a:spLocks noChangeArrowheads="1"/>
          </p:cNvSpPr>
          <p:nvPr/>
        </p:nvSpPr>
        <p:spPr bwMode="auto">
          <a:xfrm>
            <a:off x="2051050" y="404813"/>
            <a:ext cx="5148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Взаимное расположение</a:t>
            </a:r>
          </a:p>
          <a:p>
            <a:r>
              <a:rPr lang="ru-RU" sz="3200" b="1"/>
              <a:t>  прямой и плоскости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95288" y="2205038"/>
            <a:ext cx="2447925" cy="1081087"/>
          </a:xfrm>
          <a:prstGeom prst="parallelogram">
            <a:avLst>
              <a:gd name="adj" fmla="val 56608"/>
            </a:avLst>
          </a:prstGeom>
          <a:gradFill rotWithShape="1">
            <a:gsLst>
              <a:gs pos="0">
                <a:srgbClr val="CCCCFF">
                  <a:alpha val="23000"/>
                </a:srgbClr>
              </a:gs>
              <a:gs pos="17999">
                <a:srgbClr val="99CCFF">
                  <a:alpha val="36859"/>
                </a:srgbClr>
              </a:gs>
              <a:gs pos="39000">
                <a:srgbClr val="CC99FF">
                  <a:alpha val="53030"/>
                </a:srgbClr>
              </a:gs>
              <a:gs pos="64000">
                <a:srgbClr val="9966FF">
                  <a:alpha val="72280"/>
                </a:srgbClr>
              </a:gs>
              <a:gs pos="82001">
                <a:srgbClr val="99CCFF">
                  <a:alpha val="861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03575" y="2205038"/>
            <a:ext cx="2447925" cy="1081087"/>
          </a:xfrm>
          <a:prstGeom prst="parallelogram">
            <a:avLst>
              <a:gd name="adj" fmla="val 56608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241"/>
                </a:srgbClr>
              </a:gs>
              <a:gs pos="36000">
                <a:srgbClr val="9966FF">
                  <a:alpha val="70480"/>
                </a:srgbClr>
              </a:gs>
              <a:gs pos="61000">
                <a:srgbClr val="CC99FF">
                  <a:alpha val="49980"/>
                </a:srgbClr>
              </a:gs>
              <a:gs pos="82001">
                <a:srgbClr val="99CCFF">
                  <a:alpha val="32759"/>
                </a:srgbClr>
              </a:gs>
              <a:gs pos="100000">
                <a:srgbClr val="CCCCFF">
                  <a:alpha val="17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11863" y="2349500"/>
            <a:ext cx="2447925" cy="1058863"/>
          </a:xfrm>
          <a:prstGeom prst="parallelogram">
            <a:avLst>
              <a:gd name="adj" fmla="val 57796"/>
            </a:avLst>
          </a:prstGeom>
          <a:gradFill rotWithShape="1">
            <a:gsLst>
              <a:gs pos="0">
                <a:srgbClr val="CCCCFF">
                  <a:alpha val="17000"/>
                </a:srgbClr>
              </a:gs>
              <a:gs pos="17999">
                <a:srgbClr val="99CCFF">
                  <a:alpha val="31939"/>
                </a:srgbClr>
              </a:gs>
              <a:gs pos="39000">
                <a:srgbClr val="CC99FF">
                  <a:alpha val="49370"/>
                </a:srgbClr>
              </a:gs>
              <a:gs pos="64000">
                <a:srgbClr val="9966FF">
                  <a:alpha val="70120"/>
                </a:srgbClr>
              </a:gs>
              <a:gs pos="82001">
                <a:srgbClr val="99CCFF">
                  <a:alpha val="8506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37" name="Line 6"/>
          <p:cNvSpPr>
            <a:spLocks noChangeShapeType="1"/>
          </p:cNvSpPr>
          <p:nvPr/>
        </p:nvSpPr>
        <p:spPr bwMode="auto">
          <a:xfrm>
            <a:off x="3924300" y="1628775"/>
            <a:ext cx="4318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7"/>
          <p:cNvSpPr>
            <a:spLocks noChangeShapeType="1"/>
          </p:cNvSpPr>
          <p:nvPr/>
        </p:nvSpPr>
        <p:spPr bwMode="auto">
          <a:xfrm>
            <a:off x="4284663" y="2565400"/>
            <a:ext cx="287337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8"/>
          <p:cNvSpPr>
            <a:spLocks noChangeShapeType="1"/>
          </p:cNvSpPr>
          <p:nvPr/>
        </p:nvSpPr>
        <p:spPr bwMode="auto">
          <a:xfrm>
            <a:off x="4572000" y="3284538"/>
            <a:ext cx="1444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9"/>
          <p:cNvSpPr>
            <a:spLocks noChangeShapeType="1"/>
          </p:cNvSpPr>
          <p:nvPr/>
        </p:nvSpPr>
        <p:spPr bwMode="auto">
          <a:xfrm>
            <a:off x="6516688" y="2060575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10"/>
          <p:cNvSpPr>
            <a:spLocks noChangeShapeType="1"/>
          </p:cNvSpPr>
          <p:nvPr/>
        </p:nvSpPr>
        <p:spPr bwMode="auto">
          <a:xfrm>
            <a:off x="4427538" y="32131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11"/>
          <p:cNvSpPr>
            <a:spLocks noChangeShapeType="1"/>
          </p:cNvSpPr>
          <p:nvPr/>
        </p:nvSpPr>
        <p:spPr bwMode="auto">
          <a:xfrm flipV="1">
            <a:off x="684213" y="2349500"/>
            <a:ext cx="17287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684213" y="5661025"/>
          <a:ext cx="1366837" cy="684213"/>
        </p:xfrm>
        <a:graphic>
          <a:graphicData uri="http://schemas.openxmlformats.org/presentationml/2006/ole">
            <p:oleObj spid="_x0000_s9218" name="Формула" r:id="rId3" imgW="406080" imgH="203040" progId="Equation.3">
              <p:embed/>
            </p:oleObj>
          </a:graphicData>
        </a:graphic>
      </p:graphicFrame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1835150" y="2781300"/>
          <a:ext cx="431800" cy="576263"/>
        </p:xfrm>
        <a:graphic>
          <a:graphicData uri="http://schemas.openxmlformats.org/presentationml/2006/ole">
            <p:oleObj spid="_x0000_s9219" name="Формула" r:id="rId4" imgW="152280" imgH="203040" progId="Equation.3">
              <p:embed/>
            </p:oleObj>
          </a:graphicData>
        </a:graphic>
      </p:graphicFrame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3492500" y="2781300"/>
          <a:ext cx="431800" cy="576263"/>
        </p:xfrm>
        <a:graphic>
          <a:graphicData uri="http://schemas.openxmlformats.org/presentationml/2006/ole">
            <p:oleObj spid="_x0000_s9220" name="Формула" r:id="rId5" imgW="152280" imgH="203040" progId="Equation.3">
              <p:embed/>
            </p:oleObj>
          </a:graphicData>
        </a:graphic>
      </p:graphicFrame>
      <p:graphicFrame>
        <p:nvGraphicFramePr>
          <p:cNvPr id="9221" name="Object 15"/>
          <p:cNvGraphicFramePr>
            <a:graphicFrameLocks noChangeAspect="1"/>
          </p:cNvGraphicFramePr>
          <p:nvPr/>
        </p:nvGraphicFramePr>
        <p:xfrm>
          <a:off x="6227763" y="2852738"/>
          <a:ext cx="431800" cy="576262"/>
        </p:xfrm>
        <a:graphic>
          <a:graphicData uri="http://schemas.openxmlformats.org/presentationml/2006/ole">
            <p:oleObj spid="_x0000_s9221" name="Формула" r:id="rId6" imgW="152280" imgH="203040" progId="Equation.3">
              <p:embed/>
            </p:oleObj>
          </a:graphicData>
        </a:graphic>
      </p:graphicFrame>
      <p:graphicFrame>
        <p:nvGraphicFramePr>
          <p:cNvPr id="9222" name="Object 16"/>
          <p:cNvGraphicFramePr>
            <a:graphicFrameLocks noChangeAspect="1"/>
          </p:cNvGraphicFramePr>
          <p:nvPr/>
        </p:nvGraphicFramePr>
        <p:xfrm>
          <a:off x="3419475" y="5661025"/>
          <a:ext cx="1295400" cy="669925"/>
        </p:xfrm>
        <a:graphic>
          <a:graphicData uri="http://schemas.openxmlformats.org/presentationml/2006/ole">
            <p:oleObj spid="_x0000_s9222" name="Формула" r:id="rId7" imgW="393480" imgH="203040" progId="Equation.3">
              <p:embed/>
            </p:oleObj>
          </a:graphicData>
        </a:graphic>
      </p:graphicFrame>
      <p:graphicFrame>
        <p:nvGraphicFramePr>
          <p:cNvPr id="9223" name="Object 17"/>
          <p:cNvGraphicFramePr>
            <a:graphicFrameLocks noChangeAspect="1"/>
          </p:cNvGraphicFramePr>
          <p:nvPr/>
        </p:nvGraphicFramePr>
        <p:xfrm>
          <a:off x="4140200" y="1628775"/>
          <a:ext cx="458788" cy="504825"/>
        </p:xfrm>
        <a:graphic>
          <a:graphicData uri="http://schemas.openxmlformats.org/presentationml/2006/ole">
            <p:oleObj spid="_x0000_s9223" name="Формула" r:id="rId8" imgW="126720" imgH="139680" progId="Equation.3">
              <p:embed/>
            </p:oleObj>
          </a:graphicData>
        </a:graphic>
      </p:graphicFrame>
      <p:graphicFrame>
        <p:nvGraphicFramePr>
          <p:cNvPr id="9224" name="Object 18"/>
          <p:cNvGraphicFramePr>
            <a:graphicFrameLocks noChangeAspect="1"/>
          </p:cNvGraphicFramePr>
          <p:nvPr/>
        </p:nvGraphicFramePr>
        <p:xfrm>
          <a:off x="7885113" y="1557338"/>
          <a:ext cx="458787" cy="504825"/>
        </p:xfrm>
        <a:graphic>
          <a:graphicData uri="http://schemas.openxmlformats.org/presentationml/2006/ole">
            <p:oleObj spid="_x0000_s9224" name="Формула" r:id="rId9" imgW="126720" imgH="139680" progId="Equation.3">
              <p:embed/>
            </p:oleObj>
          </a:graphicData>
        </a:graphic>
      </p:graphicFrame>
      <p:graphicFrame>
        <p:nvGraphicFramePr>
          <p:cNvPr id="9225" name="Object 19"/>
          <p:cNvGraphicFramePr>
            <a:graphicFrameLocks noChangeAspect="1"/>
          </p:cNvGraphicFramePr>
          <p:nvPr/>
        </p:nvGraphicFramePr>
        <p:xfrm>
          <a:off x="900113" y="2420938"/>
          <a:ext cx="458787" cy="504825"/>
        </p:xfrm>
        <a:graphic>
          <a:graphicData uri="http://schemas.openxmlformats.org/presentationml/2006/ole">
            <p:oleObj spid="_x0000_s9225" name="Формула" r:id="rId10" imgW="126720" imgH="139680" progId="Equation.3">
              <p:embed/>
            </p:oleObj>
          </a:graphicData>
        </a:graphic>
      </p:graphicFrame>
      <p:sp>
        <p:nvSpPr>
          <p:cNvPr id="9243" name="Oval 20"/>
          <p:cNvSpPr>
            <a:spLocks noChangeArrowheads="1"/>
          </p:cNvSpPr>
          <p:nvPr/>
        </p:nvSpPr>
        <p:spPr bwMode="auto">
          <a:xfrm>
            <a:off x="4284663" y="263683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4" name="Text Box 21"/>
          <p:cNvSpPr txBox="1">
            <a:spLocks noChangeArrowheads="1"/>
          </p:cNvSpPr>
          <p:nvPr/>
        </p:nvSpPr>
        <p:spPr bwMode="auto">
          <a:xfrm>
            <a:off x="4500563" y="2420938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9245" name="Text Box 22"/>
          <p:cNvSpPr txBox="1">
            <a:spLocks noChangeArrowheads="1"/>
          </p:cNvSpPr>
          <p:nvPr/>
        </p:nvSpPr>
        <p:spPr bwMode="auto">
          <a:xfrm>
            <a:off x="3132138" y="3716338"/>
            <a:ext cx="214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общая точка</a:t>
            </a:r>
          </a:p>
        </p:txBody>
      </p:sp>
      <p:sp>
        <p:nvSpPr>
          <p:cNvPr id="9246" name="Rectangle 23"/>
          <p:cNvSpPr>
            <a:spLocks noChangeArrowheads="1"/>
          </p:cNvSpPr>
          <p:nvPr/>
        </p:nvSpPr>
        <p:spPr bwMode="auto">
          <a:xfrm>
            <a:off x="395288" y="3716338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общих точки</a:t>
            </a:r>
          </a:p>
        </p:txBody>
      </p:sp>
      <p:sp>
        <p:nvSpPr>
          <p:cNvPr id="9247" name="Rectangle 24"/>
          <p:cNvSpPr>
            <a:spLocks noChangeArrowheads="1"/>
          </p:cNvSpPr>
          <p:nvPr/>
        </p:nvSpPr>
        <p:spPr bwMode="auto">
          <a:xfrm>
            <a:off x="6084888" y="3716338"/>
            <a:ext cx="2205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нет общих точек</a:t>
            </a:r>
          </a:p>
        </p:txBody>
      </p:sp>
      <p:sp>
        <p:nvSpPr>
          <p:cNvPr id="9248" name="Line 25"/>
          <p:cNvSpPr>
            <a:spLocks noChangeShapeType="1"/>
          </p:cNvSpPr>
          <p:nvPr/>
        </p:nvSpPr>
        <p:spPr bwMode="auto">
          <a:xfrm>
            <a:off x="1331913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9" name="Line 26"/>
          <p:cNvSpPr>
            <a:spLocks noChangeShapeType="1"/>
          </p:cNvSpPr>
          <p:nvPr/>
        </p:nvSpPr>
        <p:spPr bwMode="auto">
          <a:xfrm>
            <a:off x="4140200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0" name="Line 27"/>
          <p:cNvSpPr>
            <a:spLocks noChangeShapeType="1"/>
          </p:cNvSpPr>
          <p:nvPr/>
        </p:nvSpPr>
        <p:spPr bwMode="auto">
          <a:xfrm>
            <a:off x="7235825" y="42211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1" name="Text Box 28"/>
          <p:cNvSpPr txBox="1">
            <a:spLocks noChangeArrowheads="1"/>
          </p:cNvSpPr>
          <p:nvPr/>
        </p:nvSpPr>
        <p:spPr bwMode="auto">
          <a:xfrm>
            <a:off x="2843213" y="4797425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и плоскость п е р е с е к а ю т с я</a:t>
            </a:r>
          </a:p>
        </p:txBody>
      </p:sp>
      <p:sp>
        <p:nvSpPr>
          <p:cNvPr id="9252" name="Text Box 29"/>
          <p:cNvSpPr txBox="1">
            <a:spLocks noChangeArrowheads="1"/>
          </p:cNvSpPr>
          <p:nvPr/>
        </p:nvSpPr>
        <p:spPr bwMode="auto">
          <a:xfrm>
            <a:off x="179388" y="4797425"/>
            <a:ext cx="2324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л е ж и т </a:t>
            </a:r>
          </a:p>
          <a:p>
            <a:r>
              <a:rPr lang="ru-RU"/>
              <a:t>   в плоскости</a:t>
            </a:r>
          </a:p>
        </p:txBody>
      </p:sp>
      <p:sp>
        <p:nvSpPr>
          <p:cNvPr id="9253" name="Text Box 30"/>
          <p:cNvSpPr txBox="1">
            <a:spLocks noChangeArrowheads="1"/>
          </p:cNvSpPr>
          <p:nvPr/>
        </p:nvSpPr>
        <p:spPr bwMode="auto">
          <a:xfrm>
            <a:off x="6208713" y="4797425"/>
            <a:ext cx="2684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и плоскость</a:t>
            </a:r>
          </a:p>
          <a:p>
            <a:r>
              <a:rPr lang="ru-RU"/>
              <a:t>п а р а л л е л ь н ы</a:t>
            </a:r>
          </a:p>
        </p:txBody>
      </p:sp>
      <p:graphicFrame>
        <p:nvGraphicFramePr>
          <p:cNvPr id="9226" name="Object 31"/>
          <p:cNvGraphicFramePr>
            <a:graphicFrameLocks noChangeAspect="1"/>
          </p:cNvGraphicFramePr>
          <p:nvPr/>
        </p:nvGraphicFramePr>
        <p:xfrm>
          <a:off x="6804025" y="5445125"/>
          <a:ext cx="1081088" cy="982663"/>
        </p:xfrm>
        <a:graphic>
          <a:graphicData uri="http://schemas.openxmlformats.org/presentationml/2006/ole">
            <p:oleObj spid="_x0000_s9226" name="Формула" r:id="rId11" imgW="279360" imgH="253800" progId="Equation.3">
              <p:embed/>
            </p:oleObj>
          </a:graphicData>
        </a:graphic>
      </p:graphicFrame>
      <p:sp>
        <p:nvSpPr>
          <p:cNvPr id="9254" name="WordArt 3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604250" y="6092825"/>
            <a:ext cx="287338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AutoShape 21"/>
          <p:cNvSpPr>
            <a:spLocks noChangeArrowheads="1"/>
          </p:cNvSpPr>
          <p:nvPr/>
        </p:nvSpPr>
        <p:spPr bwMode="auto">
          <a:xfrm rot="-5400000">
            <a:off x="228600" y="1606550"/>
            <a:ext cx="4581525" cy="1368425"/>
          </a:xfrm>
          <a:prstGeom prst="parallelogram">
            <a:avLst>
              <a:gd name="adj" fmla="val 83701"/>
            </a:avLst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-5400000">
            <a:off x="1475581" y="2493169"/>
            <a:ext cx="4608513" cy="1584325"/>
          </a:xfrm>
          <a:prstGeom prst="parallelogram">
            <a:avLst>
              <a:gd name="adj" fmla="val 72720"/>
            </a:avLst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rot="-636827">
            <a:off x="762000" y="1195388"/>
            <a:ext cx="2619375" cy="3384550"/>
          </a:xfrm>
          <a:prstGeom prst="parallelogram">
            <a:avLst>
              <a:gd name="adj" fmla="val 25000"/>
            </a:avLst>
          </a:prstGeom>
          <a:gradFill rotWithShape="1">
            <a:gsLst>
              <a:gs pos="0">
                <a:schemeClr val="accent2">
                  <a:alpha val="45000"/>
                </a:schemeClr>
              </a:gs>
              <a:gs pos="100000">
                <a:schemeClr val="accent2">
                  <a:gamma/>
                  <a:tint val="36863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1258888" y="1557338"/>
            <a:ext cx="1801812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258888" y="2997200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555875" y="1341438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38" name="Text Box 15"/>
          <p:cNvSpPr txBox="1">
            <a:spLocks noChangeArrowheads="1"/>
          </p:cNvSpPr>
          <p:nvPr/>
        </p:nvSpPr>
        <p:spPr bwMode="auto">
          <a:xfrm>
            <a:off x="3059113" y="692150"/>
            <a:ext cx="34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  <a:endParaRPr lang="ru-RU"/>
          </a:p>
        </p:txBody>
      </p:sp>
      <p:sp>
        <p:nvSpPr>
          <p:cNvPr id="1039" name="Text Box 16"/>
          <p:cNvSpPr txBox="1">
            <a:spLocks noChangeArrowheads="1"/>
          </p:cNvSpPr>
          <p:nvPr/>
        </p:nvSpPr>
        <p:spPr bwMode="auto">
          <a:xfrm>
            <a:off x="3059113" y="4652963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2987675" y="981075"/>
            <a:ext cx="71438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4067175" y="4724400"/>
          <a:ext cx="431800" cy="576263"/>
        </p:xfrm>
        <a:graphic>
          <a:graphicData uri="http://schemas.openxmlformats.org/presentationml/2006/ole">
            <p:oleObj spid="_x0000_s1026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1027" name="Object 19"/>
          <p:cNvGraphicFramePr>
            <a:graphicFrameLocks noChangeAspect="1"/>
          </p:cNvGraphicFramePr>
          <p:nvPr/>
        </p:nvGraphicFramePr>
        <p:xfrm>
          <a:off x="1258888" y="4292600"/>
          <a:ext cx="433387" cy="396875"/>
        </p:xfrm>
        <a:graphic>
          <a:graphicData uri="http://schemas.openxmlformats.org/presentationml/2006/ole">
            <p:oleObj spid="_x0000_s1027" name="Формула" r:id="rId4" imgW="152280" imgH="139680" progId="Equation.3">
              <p:embed/>
            </p:oleObj>
          </a:graphicData>
        </a:graphic>
      </p:graphicFrame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779838" y="23495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5219700" y="549275"/>
          <a:ext cx="2736850" cy="620713"/>
        </p:xfrm>
        <a:graphic>
          <a:graphicData uri="http://schemas.openxmlformats.org/presentationml/2006/ole">
            <p:oleObj spid="_x0000_s1028" name="Формула" r:id="rId5" imgW="774360" imgH="203040" progId="Equation.3">
              <p:embed/>
            </p:oleObj>
          </a:graphicData>
        </a:graphic>
      </p:graphicFrame>
      <p:graphicFrame>
        <p:nvGraphicFramePr>
          <p:cNvPr id="13336" name="Object 24"/>
          <p:cNvGraphicFramePr>
            <a:graphicFrameLocks noChangeAspect="1"/>
          </p:cNvGraphicFramePr>
          <p:nvPr/>
        </p:nvGraphicFramePr>
        <p:xfrm>
          <a:off x="5148263" y="1341438"/>
          <a:ext cx="1584325" cy="528637"/>
        </p:xfrm>
        <a:graphic>
          <a:graphicData uri="http://schemas.openxmlformats.org/presentationml/2006/ole">
            <p:oleObj spid="_x0000_s1029" name="Формула" r:id="rId6" imgW="533160" imgH="177480" progId="Equation.3">
              <p:embed/>
            </p:oleObj>
          </a:graphicData>
        </a:graphic>
      </p:graphicFrame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7524750" y="1341438"/>
          <a:ext cx="1150938" cy="576262"/>
        </p:xfrm>
        <a:graphic>
          <a:graphicData uri="http://schemas.openxmlformats.org/presentationml/2006/ole">
            <p:oleObj spid="_x0000_s1030" name="Формула" r:id="rId7" imgW="406080" imgH="203040" progId="Equation.3">
              <p:embed/>
            </p:oleObj>
          </a:graphicData>
        </a:graphic>
      </p:graphicFrame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877050" y="1412875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787900" y="1989138"/>
            <a:ext cx="1719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 плоскости</a:t>
            </a:r>
          </a:p>
        </p:txBody>
      </p:sp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6516688" y="1916113"/>
          <a:ext cx="431800" cy="576262"/>
        </p:xfrm>
        <a:graphic>
          <a:graphicData uri="http://schemas.openxmlformats.org/presentationml/2006/ole">
            <p:oleObj spid="_x0000_s1031" name="Формула" r:id="rId8" imgW="152280" imgH="203040" progId="Equation.3">
              <p:embed/>
            </p:oleObj>
          </a:graphicData>
        </a:graphic>
      </p:graphicFrame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516688" y="2420938"/>
            <a:ext cx="166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через точку 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8172450" y="2349500"/>
            <a:ext cx="39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840288" y="2781300"/>
            <a:ext cx="4281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провести прямую так, чтобы она:</a:t>
            </a:r>
          </a:p>
        </p:txBody>
      </p:sp>
      <p:sp>
        <p:nvSpPr>
          <p:cNvPr id="1047" name="Rectangle 37"/>
          <p:cNvSpPr>
            <a:spLocks noChangeArrowheads="1"/>
          </p:cNvSpPr>
          <p:nvPr/>
        </p:nvSpPr>
        <p:spPr bwMode="auto">
          <a:xfrm>
            <a:off x="5724525" y="43656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859338" y="4149725"/>
            <a:ext cx="4095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 была скрещивающейся с </a:t>
            </a:r>
            <a:r>
              <a:rPr lang="ru-RU" sz="2800"/>
              <a:t>АВ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932363" y="5516563"/>
            <a:ext cx="3340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 была параллельна </a:t>
            </a:r>
            <a:r>
              <a:rPr lang="ru-RU" sz="2800"/>
              <a:t>АВ</a:t>
            </a: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059113" y="1628775"/>
            <a:ext cx="1152525" cy="19446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 flipV="1">
            <a:off x="2700338" y="981075"/>
            <a:ext cx="358775" cy="64770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 flipV="1">
            <a:off x="2484438" y="620713"/>
            <a:ext cx="215900" cy="36036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3708400" y="1628775"/>
            <a:ext cx="0" cy="30241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3779838" y="4149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3635375" y="2636838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2987675" y="148431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 flipV="1">
            <a:off x="3059113" y="11255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V="1">
            <a:off x="3348038" y="549275"/>
            <a:ext cx="5762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 flipV="1">
            <a:off x="3708400" y="1916113"/>
            <a:ext cx="647700" cy="792162"/>
          </a:xfrm>
          <a:prstGeom prst="line">
            <a:avLst/>
          </a:prstGeom>
          <a:noFill/>
          <a:ln w="381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H="1">
            <a:off x="1258888" y="1557338"/>
            <a:ext cx="1801812" cy="2159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4932363" y="3429000"/>
            <a:ext cx="2400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 пересекала </a:t>
            </a:r>
            <a:r>
              <a:rPr lang="ru-RU" sz="2800"/>
              <a:t>АВ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7740650" y="3429000"/>
            <a:ext cx="74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CC0000"/>
                </a:solidFill>
              </a:rPr>
              <a:t>СВ</a:t>
            </a:r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 flipH="1" flipV="1">
            <a:off x="2987675" y="2276475"/>
            <a:ext cx="1368425" cy="79216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 flipH="1" flipV="1">
            <a:off x="1835150" y="1628775"/>
            <a:ext cx="1152525" cy="647700"/>
          </a:xfrm>
          <a:prstGeom prst="line">
            <a:avLst/>
          </a:prstGeom>
          <a:noFill/>
          <a:ln w="38100">
            <a:solidFill>
              <a:srgbClr val="0066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7812088" y="4724400"/>
            <a:ext cx="74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CC0000"/>
                </a:solidFill>
              </a:rPr>
              <a:t>СК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5580063" y="6021388"/>
            <a:ext cx="2312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C0000"/>
                </a:solidFill>
              </a:rPr>
              <a:t>нет решения</a:t>
            </a:r>
          </a:p>
        </p:txBody>
      </p:sp>
      <p:sp>
        <p:nvSpPr>
          <p:cNvPr id="13373" name="Oval 61"/>
          <p:cNvSpPr>
            <a:spLocks noChangeArrowheads="1"/>
          </p:cNvSpPr>
          <p:nvPr/>
        </p:nvSpPr>
        <p:spPr bwMode="auto">
          <a:xfrm>
            <a:off x="2916238" y="2205038"/>
            <a:ext cx="144462" cy="142875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33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tmFilter="0, 0; .2, .5; .8, .5; 1, 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500" autoRev="1" fill="hold"/>
                                        <p:tgtEl>
                                          <p:spTgt spid="133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10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10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0" autoRev="1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1000" autoRev="1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1000" autoRev="1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autoRev="1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 tmFilter="0, 0; .2, .5; .8, .5; 1, 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500" autoRev="1" fill="hold"/>
                                        <p:tgtEl>
                                          <p:spTgt spid="133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5723E-6 L 0.07483 0.16786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3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3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animBg="1"/>
      <p:bldP spid="13333" grpId="1" animBg="1"/>
      <p:bldP spid="13319" grpId="0" animBg="1"/>
      <p:bldP spid="13322" grpId="0" animBg="1"/>
      <p:bldP spid="13322" grpId="1" animBg="1"/>
      <p:bldP spid="13322" grpId="2" animBg="1"/>
      <p:bldP spid="13325" grpId="0"/>
      <p:bldP spid="13326" grpId="0"/>
      <p:bldP spid="13329" grpId="0" animBg="1"/>
      <p:bldP spid="13332" grpId="0"/>
      <p:bldP spid="13338" grpId="0"/>
      <p:bldP spid="13339" grpId="0"/>
      <p:bldP spid="13342" grpId="0"/>
      <p:bldP spid="13354" grpId="0" animBg="1"/>
      <p:bldP spid="13355" grpId="0" animBg="1"/>
      <p:bldP spid="13356" grpId="0" animBg="1"/>
      <p:bldP spid="13359" grpId="0" animBg="1"/>
      <p:bldP spid="13360" grpId="0"/>
      <p:bldP spid="13323" grpId="0" animBg="1"/>
      <p:bldP spid="13361" grpId="0" animBg="1"/>
      <p:bldP spid="13362" grpId="0" animBg="1"/>
      <p:bldP spid="13363" grpId="0" animBg="1"/>
      <p:bldP spid="13365" grpId="0" animBg="1"/>
      <p:bldP spid="13365" grpId="1" animBg="1"/>
      <p:bldP spid="13366" grpId="0" animBg="1"/>
      <p:bldP spid="13366" grpId="1" animBg="1"/>
      <p:bldP spid="13366" grpId="2" animBg="1"/>
      <p:bldP spid="13369" grpId="0" animBg="1"/>
      <p:bldP spid="13369" grpId="1" animBg="1"/>
      <p:bldP spid="13370" grpId="0" animBg="1"/>
      <p:bldP spid="13370" grpId="1" animBg="1"/>
      <p:bldP spid="13371" grpId="0"/>
      <p:bldP spid="13373" grpId="0" animBg="1"/>
      <p:bldP spid="1337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2051050" y="404813"/>
            <a:ext cx="5148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Взаимное расположение</a:t>
            </a:r>
          </a:p>
          <a:p>
            <a:r>
              <a:rPr lang="ru-RU" sz="3200" b="1"/>
              <a:t>  прямой и плоскости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95288" y="2205038"/>
            <a:ext cx="2447925" cy="1081087"/>
          </a:xfrm>
          <a:prstGeom prst="parallelogram">
            <a:avLst>
              <a:gd name="adj" fmla="val 56608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7221"/>
                </a:srgbClr>
              </a:gs>
              <a:gs pos="36000">
                <a:srgbClr val="9966FF">
                  <a:alpha val="74440"/>
                </a:srgbClr>
              </a:gs>
              <a:gs pos="61000">
                <a:srgbClr val="CC99FF">
                  <a:alpha val="56690"/>
                </a:srgbClr>
              </a:gs>
              <a:gs pos="82001">
                <a:srgbClr val="99CCFF">
                  <a:alpha val="41779"/>
                </a:srgbClr>
              </a:gs>
              <a:gs pos="100000">
                <a:srgbClr val="CCCCFF">
                  <a:alpha val="28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203575" y="2205038"/>
            <a:ext cx="2447925" cy="1081087"/>
          </a:xfrm>
          <a:prstGeom prst="parallelogram">
            <a:avLst>
              <a:gd name="adj" fmla="val 56608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421"/>
                </a:srgbClr>
              </a:gs>
              <a:gs pos="36000">
                <a:srgbClr val="9966FF">
                  <a:alpha val="70840"/>
                </a:srgbClr>
              </a:gs>
              <a:gs pos="61000">
                <a:srgbClr val="CC99FF">
                  <a:alpha val="50590"/>
                </a:srgbClr>
              </a:gs>
              <a:gs pos="82001">
                <a:srgbClr val="99CCFF">
                  <a:alpha val="33579"/>
                </a:srgbClr>
              </a:gs>
              <a:gs pos="100000">
                <a:srgbClr val="CCCCFF">
                  <a:alpha val="19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011863" y="2349500"/>
            <a:ext cx="2447925" cy="1058863"/>
          </a:xfrm>
          <a:prstGeom prst="parallelogram">
            <a:avLst>
              <a:gd name="adj" fmla="val 57796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061"/>
                </a:srgbClr>
              </a:gs>
              <a:gs pos="36000">
                <a:srgbClr val="9966FF">
                  <a:alpha val="70120"/>
                </a:srgbClr>
              </a:gs>
              <a:gs pos="61000">
                <a:srgbClr val="CC99FF">
                  <a:alpha val="49370"/>
                </a:srgbClr>
              </a:gs>
              <a:gs pos="82001">
                <a:srgbClr val="99CCFF">
                  <a:alpha val="31939"/>
                </a:srgbClr>
              </a:gs>
              <a:gs pos="100000">
                <a:srgbClr val="CCCCFF">
                  <a:alpha val="17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924300" y="1628775"/>
            <a:ext cx="4318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284663" y="2565400"/>
            <a:ext cx="287337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4572000" y="3284538"/>
            <a:ext cx="1444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516688" y="2060575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13"/>
          <p:cNvSpPr>
            <a:spLocks noChangeShapeType="1"/>
          </p:cNvSpPr>
          <p:nvPr/>
        </p:nvSpPr>
        <p:spPr bwMode="auto">
          <a:xfrm>
            <a:off x="4427538" y="32131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684213" y="2349500"/>
            <a:ext cx="17287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84213" y="5661025"/>
          <a:ext cx="1366837" cy="684213"/>
        </p:xfrm>
        <a:graphic>
          <a:graphicData uri="http://schemas.openxmlformats.org/presentationml/2006/ole">
            <p:oleObj spid="_x0000_s2050" name="Формула" r:id="rId3" imgW="406080" imgH="20304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835150" y="2781300"/>
          <a:ext cx="431800" cy="576263"/>
        </p:xfrm>
        <a:graphic>
          <a:graphicData uri="http://schemas.openxmlformats.org/presentationml/2006/ole">
            <p:oleObj spid="_x0000_s2051" name="Формула" r:id="rId4" imgW="152280" imgH="20304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3492500" y="2781300"/>
          <a:ext cx="431800" cy="576263"/>
        </p:xfrm>
        <a:graphic>
          <a:graphicData uri="http://schemas.openxmlformats.org/presentationml/2006/ole">
            <p:oleObj spid="_x0000_s2052" name="Формула" r:id="rId5" imgW="152280" imgH="203040" progId="Equation.3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6227763" y="2852738"/>
          <a:ext cx="431800" cy="576262"/>
        </p:xfrm>
        <a:graphic>
          <a:graphicData uri="http://schemas.openxmlformats.org/presentationml/2006/ole">
            <p:oleObj spid="_x0000_s2053" name="Формула" r:id="rId6" imgW="152280" imgH="20304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3419475" y="5661025"/>
          <a:ext cx="1295400" cy="669925"/>
        </p:xfrm>
        <a:graphic>
          <a:graphicData uri="http://schemas.openxmlformats.org/presentationml/2006/ole">
            <p:oleObj spid="_x0000_s2054" name="Формула" r:id="rId7" imgW="393480" imgH="203040" progId="Equation.3">
              <p:embed/>
            </p:oleObj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140200" y="1628775"/>
          <a:ext cx="458788" cy="504825"/>
        </p:xfrm>
        <a:graphic>
          <a:graphicData uri="http://schemas.openxmlformats.org/presentationml/2006/ole">
            <p:oleObj spid="_x0000_s2055" name="Формула" r:id="rId8" imgW="126720" imgH="139680" progId="Equation.3">
              <p:embed/>
            </p:oleObj>
          </a:graphicData>
        </a:graphic>
      </p:graphicFrame>
      <p:graphicFrame>
        <p:nvGraphicFramePr>
          <p:cNvPr id="3" name="Object 25"/>
          <p:cNvGraphicFramePr>
            <a:graphicFrameLocks noChangeAspect="1"/>
          </p:cNvGraphicFramePr>
          <p:nvPr/>
        </p:nvGraphicFramePr>
        <p:xfrm>
          <a:off x="7885113" y="1557338"/>
          <a:ext cx="458787" cy="504825"/>
        </p:xfrm>
        <a:graphic>
          <a:graphicData uri="http://schemas.openxmlformats.org/presentationml/2006/ole">
            <p:oleObj spid="_x0000_s2056" name="Формула" r:id="rId9" imgW="126720" imgH="13968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900113" y="2420938"/>
          <a:ext cx="458787" cy="504825"/>
        </p:xfrm>
        <a:graphic>
          <a:graphicData uri="http://schemas.openxmlformats.org/presentationml/2006/ole">
            <p:oleObj spid="_x0000_s2057" name="Формула" r:id="rId10" imgW="126720" imgH="139680" progId="Equation.3">
              <p:embed/>
            </p:oleObj>
          </a:graphicData>
        </a:graphic>
      </p:graphicFrame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4284663" y="263683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500563" y="2420938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132138" y="3716338"/>
            <a:ext cx="214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общая точка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395288" y="3716338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общих точки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6084888" y="3716338"/>
            <a:ext cx="2205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нет общих точек</a:t>
            </a:r>
          </a:p>
        </p:txBody>
      </p:sp>
      <p:sp>
        <p:nvSpPr>
          <p:cNvPr id="2080" name="Line 36"/>
          <p:cNvSpPr>
            <a:spLocks noChangeShapeType="1"/>
          </p:cNvSpPr>
          <p:nvPr/>
        </p:nvSpPr>
        <p:spPr bwMode="auto">
          <a:xfrm>
            <a:off x="1331913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37"/>
          <p:cNvSpPr>
            <a:spLocks noChangeShapeType="1"/>
          </p:cNvSpPr>
          <p:nvPr/>
        </p:nvSpPr>
        <p:spPr bwMode="auto">
          <a:xfrm>
            <a:off x="4140200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7235825" y="42211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843213" y="4797425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и плоскость п е р е с е к а ю т с я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79388" y="4797425"/>
            <a:ext cx="2324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л е ж и т </a:t>
            </a:r>
          </a:p>
          <a:p>
            <a:r>
              <a:rPr lang="ru-RU"/>
              <a:t>   в плоскости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6208713" y="4797425"/>
            <a:ext cx="2684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и плоскость</a:t>
            </a:r>
          </a:p>
          <a:p>
            <a:r>
              <a:rPr lang="ru-RU"/>
              <a:t>п а р а л л е л ь н ы</a:t>
            </a:r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6804025" y="5445125"/>
          <a:ext cx="1081088" cy="982663"/>
        </p:xfrm>
        <a:graphic>
          <a:graphicData uri="http://schemas.openxmlformats.org/presentationml/2006/ole">
            <p:oleObj spid="_x0000_s2058" name="Формула" r:id="rId11" imgW="279360" imgH="253800" progId="Equation.3">
              <p:embed/>
            </p:oleObj>
          </a:graphicData>
        </a:graphic>
      </p:graphicFrame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900113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1979613" y="24209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" grpId="0" animBg="1"/>
      <p:bldP spid="2060" grpId="0" animBg="1"/>
      <p:bldP spid="2063" grpId="0" animBg="1"/>
      <p:bldP spid="2075" grpId="0" animBg="1"/>
      <p:bldP spid="2077" grpId="0"/>
      <p:bldP spid="2082" grpId="0"/>
      <p:bldP spid="2088" grpId="0"/>
      <p:bldP spid="2089" grpId="0"/>
      <p:bldP spid="2095" grpId="0" animBg="1"/>
      <p:bldP spid="20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836613"/>
            <a:ext cx="78930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Прямая и плоскость называются</a:t>
            </a:r>
          </a:p>
          <a:p>
            <a:r>
              <a:rPr lang="ru-RU" sz="3600"/>
              <a:t>  </a:t>
            </a:r>
            <a:r>
              <a:rPr lang="ru-RU" sz="4400"/>
              <a:t>п а р а л л е л ь н ы м и</a:t>
            </a:r>
            <a:r>
              <a:rPr lang="ru-RU" sz="3600"/>
              <a:t> ,</a:t>
            </a:r>
          </a:p>
          <a:p>
            <a:r>
              <a:rPr lang="ru-RU" sz="3600"/>
              <a:t>если они </a:t>
            </a:r>
            <a:r>
              <a:rPr lang="ru-RU" sz="4000" b="1"/>
              <a:t>не имеют</a:t>
            </a:r>
            <a:r>
              <a:rPr lang="ru-RU" sz="3600"/>
              <a:t> общих точек.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331913" y="4005263"/>
            <a:ext cx="3024187" cy="1439862"/>
          </a:xfrm>
          <a:prstGeom prst="parallelogram">
            <a:avLst>
              <a:gd name="adj" fmla="val 52508"/>
            </a:avLst>
          </a:prstGeom>
          <a:gradFill rotWithShape="1">
            <a:gsLst>
              <a:gs pos="0">
                <a:srgbClr val="CCCCFF">
                  <a:alpha val="24001"/>
                </a:srgbClr>
              </a:gs>
              <a:gs pos="17999">
                <a:srgbClr val="99CCFF">
                  <a:alpha val="37680"/>
                </a:srgbClr>
              </a:gs>
              <a:gs pos="39000">
                <a:srgbClr val="CC99FF">
                  <a:alpha val="53640"/>
                </a:srgbClr>
              </a:gs>
              <a:gs pos="64000">
                <a:srgbClr val="9966FF">
                  <a:alpha val="72640"/>
                </a:srgbClr>
              </a:gs>
              <a:gs pos="82001">
                <a:srgbClr val="99CCFF">
                  <a:alpha val="8632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3" name="Line 6"/>
          <p:cNvSpPr>
            <a:spLocks noChangeShapeType="1"/>
          </p:cNvSpPr>
          <p:nvPr/>
        </p:nvSpPr>
        <p:spPr bwMode="auto">
          <a:xfrm>
            <a:off x="1979613" y="3429000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619250" y="4868863"/>
          <a:ext cx="431800" cy="576262"/>
        </p:xfrm>
        <a:graphic>
          <a:graphicData uri="http://schemas.openxmlformats.org/presentationml/2006/ole">
            <p:oleObj spid="_x0000_s3074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2124075" y="2997200"/>
          <a:ext cx="458788" cy="504825"/>
        </p:xfrm>
        <a:graphic>
          <a:graphicData uri="http://schemas.openxmlformats.org/presentationml/2006/ole">
            <p:oleObj spid="_x0000_s3075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6516688" y="2997200"/>
          <a:ext cx="604837" cy="2017713"/>
        </p:xfrm>
        <a:graphic>
          <a:graphicData uri="http://schemas.openxmlformats.org/presentationml/2006/ole">
            <p:oleObj spid="_x0000_s3076" name="Формула" r:id="rId5" imgW="152280" imgH="253800" progId="Equation.3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5364163" y="3644900"/>
          <a:ext cx="982662" cy="1081088"/>
        </p:xfrm>
        <a:graphic>
          <a:graphicData uri="http://schemas.openxmlformats.org/presentationml/2006/ole">
            <p:oleObj spid="_x0000_s3077" name="Формула" r:id="rId6" imgW="126720" imgH="139680" progId="Equation.3">
              <p:embed/>
            </p:oleObj>
          </a:graphicData>
        </a:graphic>
      </p:graphicFrame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7380288" y="3429000"/>
          <a:ext cx="1025525" cy="1368425"/>
        </p:xfrm>
        <a:graphic>
          <a:graphicData uri="http://schemas.openxmlformats.org/presentationml/2006/ole">
            <p:oleObj spid="_x0000_s3078" name="Формула" r:id="rId7" imgW="152280" imgH="203040" progId="Equation.3">
              <p:embed/>
            </p:oleObj>
          </a:graphicData>
        </a:graphic>
      </p:graphicFrame>
      <p:sp>
        <p:nvSpPr>
          <p:cNvPr id="3084" name="WordArt 12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532813" y="6092825"/>
            <a:ext cx="287337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2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1763713" y="836613"/>
            <a:ext cx="2663825" cy="2808287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241"/>
                </a:srgbClr>
              </a:gs>
              <a:gs pos="36000">
                <a:srgbClr val="9966FF">
                  <a:alpha val="70480"/>
                </a:srgbClr>
              </a:gs>
              <a:gs pos="61000">
                <a:srgbClr val="CC99FF">
                  <a:alpha val="49980"/>
                </a:srgbClr>
              </a:gs>
              <a:gs pos="82001">
                <a:srgbClr val="99CCFF">
                  <a:alpha val="32759"/>
                </a:srgbClr>
              </a:gs>
              <a:gs pos="100000">
                <a:srgbClr val="CCCCFF">
                  <a:alpha val="17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 rot="16200000" flipH="1">
            <a:off x="-540543" y="2277269"/>
            <a:ext cx="3744912" cy="863600"/>
          </a:xfrm>
          <a:prstGeom prst="parallelogram">
            <a:avLst>
              <a:gd name="adj" fmla="val 99617"/>
            </a:avLst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 rot="16200000" flipH="1">
            <a:off x="-504031" y="2240757"/>
            <a:ext cx="3671887" cy="863600"/>
          </a:xfrm>
          <a:prstGeom prst="parallelogram">
            <a:avLst>
              <a:gd name="adj" fmla="val 97674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961"/>
                </a:srgbClr>
              </a:gs>
              <a:gs pos="36000">
                <a:srgbClr val="9966FF">
                  <a:alpha val="71920"/>
                </a:srgbClr>
              </a:gs>
              <a:gs pos="61000">
                <a:srgbClr val="CC99FF">
                  <a:alpha val="52420"/>
                </a:srgbClr>
              </a:gs>
              <a:gs pos="82001">
                <a:srgbClr val="99CCFF">
                  <a:alpha val="36039"/>
                </a:srgbClr>
              </a:gs>
              <a:gs pos="100000">
                <a:srgbClr val="CCCCFF">
                  <a:alpha val="22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900113" y="836613"/>
            <a:ext cx="3527425" cy="863600"/>
          </a:xfrm>
          <a:prstGeom prst="parallelogram">
            <a:avLst>
              <a:gd name="adj" fmla="val 102114"/>
            </a:avLst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 flipV="1">
            <a:off x="3563938" y="83661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5"/>
          <p:cNvSpPr>
            <a:spLocks noChangeShapeType="1"/>
          </p:cNvSpPr>
          <p:nvPr/>
        </p:nvSpPr>
        <p:spPr bwMode="auto">
          <a:xfrm>
            <a:off x="1763713" y="836613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6"/>
          <p:cNvSpPr>
            <a:spLocks noChangeShapeType="1"/>
          </p:cNvSpPr>
          <p:nvPr/>
        </p:nvSpPr>
        <p:spPr bwMode="auto">
          <a:xfrm>
            <a:off x="1763713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8"/>
          <p:cNvSpPr>
            <a:spLocks noChangeShapeType="1"/>
          </p:cNvSpPr>
          <p:nvPr/>
        </p:nvSpPr>
        <p:spPr bwMode="auto">
          <a:xfrm>
            <a:off x="4427538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9"/>
          <p:cNvSpPr>
            <a:spLocks noChangeShapeType="1"/>
          </p:cNvSpPr>
          <p:nvPr/>
        </p:nvSpPr>
        <p:spPr bwMode="auto">
          <a:xfrm flipH="1">
            <a:off x="1763713" y="36449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900113" y="3644900"/>
            <a:ext cx="86360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Text Box 11"/>
          <p:cNvSpPr txBox="1">
            <a:spLocks noChangeArrowheads="1"/>
          </p:cNvSpPr>
          <p:nvPr/>
        </p:nvSpPr>
        <p:spPr bwMode="auto">
          <a:xfrm>
            <a:off x="395288" y="4292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1403350" y="3284538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2306" name="Text Box 15"/>
          <p:cNvSpPr txBox="1">
            <a:spLocks noChangeArrowheads="1"/>
          </p:cNvSpPr>
          <p:nvPr/>
        </p:nvSpPr>
        <p:spPr bwMode="auto">
          <a:xfrm>
            <a:off x="4500563" y="3357563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12307" name="Text Box 16"/>
          <p:cNvSpPr txBox="1">
            <a:spLocks noChangeArrowheads="1"/>
          </p:cNvSpPr>
          <p:nvPr/>
        </p:nvSpPr>
        <p:spPr bwMode="auto">
          <a:xfrm>
            <a:off x="3635375" y="4365625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395288" y="1484313"/>
            <a:ext cx="43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sz="900" b="1"/>
              <a:t>1</a:t>
            </a:r>
            <a:endParaRPr lang="ru-RU" b="1"/>
          </a:p>
        </p:txBody>
      </p:sp>
      <p:sp>
        <p:nvSpPr>
          <p:cNvPr id="12309" name="Rectangle 18"/>
          <p:cNvSpPr>
            <a:spLocks noChangeArrowheads="1"/>
          </p:cNvSpPr>
          <p:nvPr/>
        </p:nvSpPr>
        <p:spPr bwMode="auto">
          <a:xfrm>
            <a:off x="1331913" y="476250"/>
            <a:ext cx="414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900" b="1"/>
              <a:t>1</a:t>
            </a:r>
            <a:endParaRPr lang="ru-RU"/>
          </a:p>
        </p:txBody>
      </p:sp>
      <p:sp>
        <p:nvSpPr>
          <p:cNvPr id="12310" name="Rectangle 19"/>
          <p:cNvSpPr>
            <a:spLocks noChangeArrowheads="1"/>
          </p:cNvSpPr>
          <p:nvPr/>
        </p:nvSpPr>
        <p:spPr bwMode="auto">
          <a:xfrm>
            <a:off x="4500563" y="549275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sz="900" b="1"/>
              <a:t>1</a:t>
            </a:r>
            <a:endParaRPr lang="ru-RU"/>
          </a:p>
        </p:txBody>
      </p:sp>
      <p:sp>
        <p:nvSpPr>
          <p:cNvPr id="12311" name="Rectangle 20"/>
          <p:cNvSpPr>
            <a:spLocks noChangeArrowheads="1"/>
          </p:cNvSpPr>
          <p:nvPr/>
        </p:nvSpPr>
        <p:spPr bwMode="auto">
          <a:xfrm>
            <a:off x="3492500" y="1628775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r>
              <a:rPr lang="en-US" sz="900" b="1"/>
              <a:t>1</a:t>
            </a:r>
            <a:endParaRPr lang="ru-RU"/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5219700" y="692150"/>
            <a:ext cx="3236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Укажите плоскости,</a:t>
            </a:r>
          </a:p>
          <a:p>
            <a:r>
              <a:rPr lang="ru-RU" sz="2400" b="1"/>
              <a:t>параллельные: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5292725" y="170021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прямой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732588" y="1628775"/>
            <a:ext cx="661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DC</a:t>
            </a:r>
            <a:endParaRPr lang="ru-RU" sz="2800" b="1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148263" y="2349500"/>
            <a:ext cx="1116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ABB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endParaRPr lang="ru-RU" sz="3200">
              <a:solidFill>
                <a:srgbClr val="CC0000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308850" y="2349500"/>
            <a:ext cx="1323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A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r>
              <a:rPr lang="en-US" sz="2800" b="1">
                <a:solidFill>
                  <a:srgbClr val="CC0000"/>
                </a:solidFill>
              </a:rPr>
              <a:t>B</a:t>
            </a:r>
            <a:r>
              <a:rPr lang="en-US" b="1">
                <a:solidFill>
                  <a:srgbClr val="CC0000"/>
                </a:solidFill>
              </a:rPr>
              <a:t>1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b="1">
                <a:solidFill>
                  <a:srgbClr val="CC0000"/>
                </a:solidFill>
              </a:rPr>
              <a:t>1</a:t>
            </a:r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3059113" y="2997200"/>
            <a:ext cx="1944687" cy="20161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Rectangle 38"/>
          <p:cNvSpPr>
            <a:spLocks noChangeArrowheads="1"/>
          </p:cNvSpPr>
          <p:nvPr/>
        </p:nvSpPr>
        <p:spPr bwMode="auto">
          <a:xfrm>
            <a:off x="5364163" y="4149725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прямой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7019925" y="4076700"/>
            <a:ext cx="822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DD</a:t>
            </a:r>
            <a:r>
              <a:rPr lang="en-US" sz="1600" b="1"/>
              <a:t>1</a:t>
            </a:r>
            <a:endParaRPr lang="ru-RU" sz="2800" b="1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7524750" y="4941888"/>
            <a:ext cx="1116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ABB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endParaRPr lang="ru-RU" sz="1600" b="1">
              <a:solidFill>
                <a:srgbClr val="CC0000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148263" y="5013325"/>
            <a:ext cx="973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BCC</a:t>
            </a:r>
            <a:r>
              <a:rPr lang="en-US" sz="1600" b="1">
                <a:solidFill>
                  <a:srgbClr val="CC0000"/>
                </a:solidFill>
              </a:rPr>
              <a:t>1</a:t>
            </a:r>
            <a:endParaRPr lang="ru-RU" sz="2800" b="1">
              <a:solidFill>
                <a:srgbClr val="CC0000"/>
              </a:solidFill>
            </a:endParaRP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3563938" y="981075"/>
            <a:ext cx="0" cy="39608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5003800" y="3068638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AB </a:t>
            </a:r>
            <a:r>
              <a:rPr lang="en-US" sz="2400">
                <a:latin typeface="Arial Unicode MS" pitchFamily="34" charset="-128"/>
              </a:rPr>
              <a:t>II </a:t>
            </a:r>
            <a:r>
              <a:rPr lang="en-US" sz="2400"/>
              <a:t>DC</a:t>
            </a:r>
            <a:endParaRPr lang="ru-RU" sz="2400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7235825" y="306863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  <a:r>
              <a:rPr lang="en-US" sz="1600" b="1"/>
              <a:t>1</a:t>
            </a:r>
            <a:r>
              <a:rPr lang="en-US" sz="2400"/>
              <a:t>C</a:t>
            </a:r>
            <a:r>
              <a:rPr lang="en-US" sz="1600" b="1"/>
              <a:t>1</a:t>
            </a:r>
            <a:r>
              <a:rPr lang="en-US" sz="2400"/>
              <a:t> </a:t>
            </a:r>
            <a:r>
              <a:rPr lang="en-US" sz="2400">
                <a:latin typeface="Arial Unicode MS" pitchFamily="34" charset="-128"/>
              </a:rPr>
              <a:t>II </a:t>
            </a:r>
            <a:r>
              <a:rPr lang="en-US" sz="2400"/>
              <a:t>DC</a:t>
            </a:r>
            <a:endParaRPr lang="ru-RU" sz="2400"/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4859338" y="573405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CC</a:t>
            </a:r>
            <a:r>
              <a:rPr lang="en-US" sz="1600" b="1"/>
              <a:t>1</a:t>
            </a:r>
            <a:r>
              <a:rPr lang="en-US" sz="2400"/>
              <a:t> </a:t>
            </a:r>
            <a:r>
              <a:rPr lang="en-US" sz="2400">
                <a:latin typeface="Arial Unicode MS" pitchFamily="34" charset="-128"/>
              </a:rPr>
              <a:t>II </a:t>
            </a:r>
            <a:r>
              <a:rPr lang="en-US" sz="2400"/>
              <a:t>DD</a:t>
            </a: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7164388" y="5661025"/>
            <a:ext cx="166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AA</a:t>
            </a:r>
            <a:r>
              <a:rPr lang="en-US" sz="1600" b="1"/>
              <a:t>1</a:t>
            </a:r>
            <a:r>
              <a:rPr lang="en-US" sz="2400"/>
              <a:t> </a:t>
            </a:r>
            <a:r>
              <a:rPr lang="en-US" sz="2400">
                <a:latin typeface="Arial Unicode MS" pitchFamily="34" charset="-128"/>
              </a:rPr>
              <a:t>II </a:t>
            </a:r>
            <a:r>
              <a:rPr lang="en-US" sz="2400"/>
              <a:t>DD</a:t>
            </a: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>
            <a:off x="900113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4427538" y="8366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60"/>
          <p:cNvSpPr>
            <a:spLocks noChangeShapeType="1"/>
          </p:cNvSpPr>
          <p:nvPr/>
        </p:nvSpPr>
        <p:spPr bwMode="auto">
          <a:xfrm>
            <a:off x="154781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62"/>
          <p:cNvSpPr>
            <a:spLocks noChangeShapeType="1"/>
          </p:cNvSpPr>
          <p:nvPr/>
        </p:nvSpPr>
        <p:spPr bwMode="auto">
          <a:xfrm flipV="1">
            <a:off x="900113" y="83661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63"/>
          <p:cNvSpPr>
            <a:spLocks noChangeShapeType="1"/>
          </p:cNvSpPr>
          <p:nvPr/>
        </p:nvSpPr>
        <p:spPr bwMode="auto">
          <a:xfrm flipV="1">
            <a:off x="3563938" y="3644900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64"/>
          <p:cNvSpPr>
            <a:spLocks noChangeShapeType="1"/>
          </p:cNvSpPr>
          <p:nvPr/>
        </p:nvSpPr>
        <p:spPr bwMode="auto">
          <a:xfrm flipH="1">
            <a:off x="900113" y="45085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65"/>
          <p:cNvSpPr>
            <a:spLocks noChangeShapeType="1"/>
          </p:cNvSpPr>
          <p:nvPr/>
        </p:nvSpPr>
        <p:spPr bwMode="auto">
          <a:xfrm flipH="1">
            <a:off x="1763713" y="83661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Line 66"/>
          <p:cNvSpPr>
            <a:spLocks noChangeShapeType="1"/>
          </p:cNvSpPr>
          <p:nvPr/>
        </p:nvSpPr>
        <p:spPr bwMode="auto">
          <a:xfrm flipH="1">
            <a:off x="900113" y="170021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67"/>
          <p:cNvSpPr>
            <a:spLocks noChangeShapeType="1"/>
          </p:cNvSpPr>
          <p:nvPr/>
        </p:nvSpPr>
        <p:spPr bwMode="auto">
          <a:xfrm>
            <a:off x="4427538" y="8366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69"/>
          <p:cNvSpPr>
            <a:spLocks noChangeShapeType="1"/>
          </p:cNvSpPr>
          <p:nvPr/>
        </p:nvSpPr>
        <p:spPr bwMode="auto">
          <a:xfrm>
            <a:off x="4427538" y="8366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7" name="Line 71"/>
          <p:cNvSpPr>
            <a:spLocks noChangeShapeType="1"/>
          </p:cNvSpPr>
          <p:nvPr/>
        </p:nvSpPr>
        <p:spPr bwMode="auto">
          <a:xfrm>
            <a:off x="900113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8" name="Line 72"/>
          <p:cNvSpPr>
            <a:spLocks noChangeShapeType="1"/>
          </p:cNvSpPr>
          <p:nvPr/>
        </p:nvSpPr>
        <p:spPr bwMode="auto">
          <a:xfrm>
            <a:off x="3563938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4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410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415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41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4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 animBg="1"/>
      <p:bldP spid="4143" grpId="1" animBg="1"/>
      <p:bldP spid="4125" grpId="0" animBg="1"/>
      <p:bldP spid="4125" grpId="1" animBg="1"/>
      <p:bldP spid="4157" grpId="0" animBg="1"/>
      <p:bldP spid="4106" grpId="0" animBg="1"/>
      <p:bldP spid="4132" grpId="0" animBg="1"/>
      <p:bldP spid="4136" grpId="0" animBg="1"/>
      <p:bldP spid="4154" grpId="0" animBg="1"/>
      <p:bldP spid="4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Как для плоскости              через заданную точку </a:t>
            </a:r>
          </a:p>
          <a:p>
            <a:r>
              <a:rPr lang="ru-RU" sz="2400"/>
              <a:t>провести не пересекающую эту плоскость прямую?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68313" y="2708275"/>
            <a:ext cx="2951162" cy="1417638"/>
          </a:xfrm>
          <a:prstGeom prst="parallelogram">
            <a:avLst>
              <a:gd name="adj" fmla="val 52044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5421"/>
                </a:srgbClr>
              </a:gs>
              <a:gs pos="36000">
                <a:srgbClr val="9966FF">
                  <a:alpha val="70840"/>
                </a:srgbClr>
              </a:gs>
              <a:gs pos="61000">
                <a:srgbClr val="CC99FF">
                  <a:alpha val="50590"/>
                </a:srgbClr>
              </a:gs>
              <a:gs pos="82001">
                <a:srgbClr val="99CCFF">
                  <a:alpha val="33579"/>
                </a:srgbClr>
              </a:gs>
              <a:gs pos="100000">
                <a:srgbClr val="CCCCFF">
                  <a:alpha val="19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900113" y="328453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900113" y="1341438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3132138" y="1341438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900113" y="13414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900113" y="32845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900113" y="41497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132138" y="328453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900113" y="48688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900113" y="1989138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132138" y="3284538"/>
            <a:ext cx="1511300" cy="0"/>
          </a:xfrm>
          <a:prstGeom prst="line">
            <a:avLst/>
          </a:prstGeom>
          <a:noFill/>
          <a:ln w="38100">
            <a:solidFill>
              <a:srgbClr val="99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132138" y="1989138"/>
            <a:ext cx="1368425" cy="1511300"/>
          </a:xfrm>
          <a:prstGeom prst="line">
            <a:avLst/>
          </a:prstGeom>
          <a:noFill/>
          <a:ln w="38100">
            <a:solidFill>
              <a:srgbClr val="99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4211638" y="3213100"/>
            <a:ext cx="144462" cy="144463"/>
          </a:xfrm>
          <a:prstGeom prst="ellipse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1476375" y="19161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98" name="Object 24"/>
          <p:cNvGraphicFramePr>
            <a:graphicFrameLocks noChangeAspect="1"/>
          </p:cNvGraphicFramePr>
          <p:nvPr/>
        </p:nvGraphicFramePr>
        <p:xfrm>
          <a:off x="2411413" y="3644900"/>
          <a:ext cx="377825" cy="503238"/>
        </p:xfrm>
        <a:graphic>
          <a:graphicData uri="http://schemas.openxmlformats.org/presentationml/2006/ole">
            <p:oleObj spid="_x0000_s4098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2700338" y="1341438"/>
          <a:ext cx="395287" cy="503237"/>
        </p:xfrm>
        <a:graphic>
          <a:graphicData uri="http://schemas.openxmlformats.org/presentationml/2006/ole">
            <p:oleObj spid="_x0000_s4099" name="Формула" r:id="rId4" imgW="139680" imgH="177480" progId="Equation.3">
              <p:embed/>
            </p:oleObj>
          </a:graphicData>
        </a:graphic>
      </p:graphicFrame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451725" y="1603375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924300" y="3357563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971550" y="2060575"/>
          <a:ext cx="325438" cy="357188"/>
        </p:xfrm>
        <a:graphic>
          <a:graphicData uri="http://schemas.openxmlformats.org/presentationml/2006/ole">
            <p:oleObj spid="_x0000_s4100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1042988" y="3284538"/>
          <a:ext cx="360362" cy="504825"/>
        </p:xfrm>
        <a:graphic>
          <a:graphicData uri="http://schemas.openxmlformats.org/presentationml/2006/ole">
            <p:oleObj spid="_x0000_s4101" name="Формула" r:id="rId6" imgW="126720" imgH="177480" progId="Equation.3">
              <p:embed/>
            </p:oleObj>
          </a:graphicData>
        </a:graphic>
      </p:graphicFrame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00563" y="1700213"/>
            <a:ext cx="4408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 Прямая       и точка         задают</a:t>
            </a:r>
          </a:p>
          <a:p>
            <a:r>
              <a:rPr lang="ru-RU"/>
              <a:t>плоскость  </a:t>
            </a:r>
          </a:p>
        </p:txBody>
      </p:sp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6300788" y="2133600"/>
          <a:ext cx="1655762" cy="530225"/>
        </p:xfrm>
        <a:graphic>
          <a:graphicData uri="http://schemas.openxmlformats.org/presentationml/2006/ole">
            <p:oleObj spid="_x0000_s4102" name="Формула" r:id="rId7" imgW="634680" imgH="203040" progId="Equation.3">
              <p:embed/>
            </p:oleObj>
          </a:graphicData>
        </a:graphic>
      </p:graphicFrame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500563" y="1125538"/>
            <a:ext cx="275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 Построим прямую</a:t>
            </a:r>
          </a:p>
        </p:txBody>
      </p:sp>
      <p:graphicFrame>
        <p:nvGraphicFramePr>
          <p:cNvPr id="5153" name="Object 33"/>
          <p:cNvGraphicFramePr>
            <a:graphicFrameLocks noChangeAspect="1"/>
          </p:cNvGraphicFramePr>
          <p:nvPr/>
        </p:nvGraphicFramePr>
        <p:xfrm>
          <a:off x="7524750" y="1052513"/>
          <a:ext cx="1152525" cy="577850"/>
        </p:xfrm>
        <a:graphic>
          <a:graphicData uri="http://schemas.openxmlformats.org/presentationml/2006/ole">
            <p:oleObj spid="_x0000_s4103" name="Формула" r:id="rId8" imgW="406080" imgH="203040" progId="Equation.3">
              <p:embed/>
            </p:oleObj>
          </a:graphicData>
        </a:graphic>
      </p:graphicFrame>
      <p:graphicFrame>
        <p:nvGraphicFramePr>
          <p:cNvPr id="5154" name="Object 34"/>
          <p:cNvGraphicFramePr>
            <a:graphicFrameLocks noChangeAspect="1"/>
          </p:cNvGraphicFramePr>
          <p:nvPr/>
        </p:nvGraphicFramePr>
        <p:xfrm>
          <a:off x="5940425" y="1628775"/>
          <a:ext cx="360363" cy="504825"/>
        </p:xfrm>
        <a:graphic>
          <a:graphicData uri="http://schemas.openxmlformats.org/presentationml/2006/ole">
            <p:oleObj spid="_x0000_s4104" name="Формула" r:id="rId9" imgW="126720" imgH="177480" progId="Equation.3">
              <p:embed/>
            </p:oleObj>
          </a:graphicData>
        </a:graphic>
      </p:graphicFrame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500563" y="2708275"/>
            <a:ext cx="446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3. В плоскости        через точку А проведем</a:t>
            </a:r>
          </a:p>
        </p:txBody>
      </p:sp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6516688" y="2636838"/>
          <a:ext cx="395287" cy="503237"/>
        </p:xfrm>
        <a:graphic>
          <a:graphicData uri="http://schemas.openxmlformats.org/presentationml/2006/ole">
            <p:oleObj spid="_x0000_s4105" name="Формула" r:id="rId10" imgW="139680" imgH="177480" progId="Equation.3">
              <p:embed/>
            </p:oleObj>
          </a:graphicData>
        </a:graphic>
      </p:graphicFrame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5940425" y="2997200"/>
          <a:ext cx="765175" cy="806450"/>
        </p:xfrm>
        <a:graphic>
          <a:graphicData uri="http://schemas.openxmlformats.org/presentationml/2006/ole">
            <p:oleObj spid="_x0000_s4106" name="Формула" r:id="rId11" imgW="241200" imgH="253800" progId="Equation.3">
              <p:embed/>
            </p:oleObj>
          </a:graphicData>
        </a:graphic>
      </p:graphicFrame>
      <p:sp>
        <p:nvSpPr>
          <p:cNvPr id="4135" name="Text Box 38"/>
          <p:cNvSpPr txBox="1">
            <a:spLocks noChangeArrowheads="1"/>
          </p:cNvSpPr>
          <p:nvPr/>
        </p:nvSpPr>
        <p:spPr bwMode="auto">
          <a:xfrm flipH="1">
            <a:off x="4356100" y="4292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36" name="Rectangle 39"/>
          <p:cNvSpPr>
            <a:spLocks noChangeArrowheads="1"/>
          </p:cNvSpPr>
          <p:nvPr/>
        </p:nvSpPr>
        <p:spPr bwMode="auto">
          <a:xfrm>
            <a:off x="1403350" y="155733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419475" y="4365625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990000"/>
                </a:solidFill>
              </a:rPr>
              <a:t>Докажите, что         искомая прямая</a:t>
            </a:r>
          </a:p>
        </p:txBody>
      </p:sp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5724525" y="4292600"/>
          <a:ext cx="525463" cy="576263"/>
        </p:xfrm>
        <a:graphic>
          <a:graphicData uri="http://schemas.openxmlformats.org/presentationml/2006/ole">
            <p:oleObj spid="_x0000_s4107" name="Формула" r:id="rId12" imgW="126720" imgH="139680" progId="Equation.3">
              <p:embed/>
            </p:oleObj>
          </a:graphicData>
        </a:graphic>
      </p:graphicFrame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79388" y="5157788"/>
            <a:ext cx="254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Предположим, что</a:t>
            </a:r>
          </a:p>
        </p:txBody>
      </p:sp>
      <p:graphicFrame>
        <p:nvGraphicFramePr>
          <p:cNvPr id="5164" name="Object 44"/>
          <p:cNvGraphicFramePr>
            <a:graphicFrameLocks noChangeAspect="1"/>
          </p:cNvGraphicFramePr>
          <p:nvPr/>
        </p:nvGraphicFramePr>
        <p:xfrm>
          <a:off x="2771775" y="5013325"/>
          <a:ext cx="1655763" cy="519113"/>
        </p:xfrm>
        <a:graphic>
          <a:graphicData uri="http://schemas.openxmlformats.org/presentationml/2006/ole">
            <p:oleObj spid="_x0000_s4108" name="Формула" r:id="rId13" imgW="647640" imgH="203040" progId="Equation.3">
              <p:embed/>
            </p:oleObj>
          </a:graphicData>
        </a:graphic>
      </p:graphicFrame>
      <p:graphicFrame>
        <p:nvGraphicFramePr>
          <p:cNvPr id="5165" name="Object 45"/>
          <p:cNvGraphicFramePr>
            <a:graphicFrameLocks noChangeAspect="1"/>
          </p:cNvGraphicFramePr>
          <p:nvPr/>
        </p:nvGraphicFramePr>
        <p:xfrm>
          <a:off x="2843213" y="5516563"/>
          <a:ext cx="684212" cy="720725"/>
        </p:xfrm>
        <a:graphic>
          <a:graphicData uri="http://schemas.openxmlformats.org/presentationml/2006/ole">
            <p:oleObj spid="_x0000_s4109" name="Формула" r:id="rId14" imgW="241200" imgH="253800" progId="Equation.3">
              <p:embed/>
            </p:oleObj>
          </a:graphicData>
        </a:graphic>
      </p:graphicFrame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4572000" y="52292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>
            <a:off x="4716463" y="5516563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68" name="Object 48"/>
          <p:cNvGraphicFramePr>
            <a:graphicFrameLocks noChangeAspect="1"/>
          </p:cNvGraphicFramePr>
          <p:nvPr/>
        </p:nvGraphicFramePr>
        <p:xfrm>
          <a:off x="5292725" y="5300663"/>
          <a:ext cx="1223963" cy="630237"/>
        </p:xfrm>
        <a:graphic>
          <a:graphicData uri="http://schemas.openxmlformats.org/presentationml/2006/ole">
            <p:oleObj spid="_x0000_s4110" name="Формула" r:id="rId15" imgW="393480" imgH="203040" progId="Equation.3">
              <p:embed/>
            </p:oleObj>
          </a:graphicData>
        </a:graphic>
      </p:graphicFrame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6443663" y="5373688"/>
            <a:ext cx="2516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, что противоречит</a:t>
            </a:r>
          </a:p>
        </p:txBody>
      </p:sp>
      <p:graphicFrame>
        <p:nvGraphicFramePr>
          <p:cNvPr id="5170" name="Object 50"/>
          <p:cNvGraphicFramePr>
            <a:graphicFrameLocks noChangeAspect="1"/>
          </p:cNvGraphicFramePr>
          <p:nvPr/>
        </p:nvGraphicFramePr>
        <p:xfrm>
          <a:off x="7235825" y="5734050"/>
          <a:ext cx="1152525" cy="577850"/>
        </p:xfrm>
        <a:graphic>
          <a:graphicData uri="http://schemas.openxmlformats.org/presentationml/2006/ole">
            <p:oleObj spid="_x0000_s4111" name="Формула" r:id="rId16" imgW="406080" imgH="203040" progId="Equation.3">
              <p:embed/>
            </p:oleObj>
          </a:graphicData>
        </a:graphic>
      </p:graphicFrame>
      <p:graphicFrame>
        <p:nvGraphicFramePr>
          <p:cNvPr id="5171" name="Object 51"/>
          <p:cNvGraphicFramePr>
            <a:graphicFrameLocks noChangeAspect="1"/>
          </p:cNvGraphicFramePr>
          <p:nvPr/>
        </p:nvGraphicFramePr>
        <p:xfrm>
          <a:off x="3419475" y="188913"/>
          <a:ext cx="485775" cy="647700"/>
        </p:xfrm>
        <a:graphic>
          <a:graphicData uri="http://schemas.openxmlformats.org/presentationml/2006/ole">
            <p:oleObj spid="_x0000_s4112" name="Формула" r:id="rId17" imgW="152280" imgH="203040" progId="Equation.3">
              <p:embed/>
            </p:oleObj>
          </a:graphicData>
        </a:graphic>
      </p:graphicFrame>
      <p:sp>
        <p:nvSpPr>
          <p:cNvPr id="5173" name="WordArt 53"/>
          <p:cNvSpPr>
            <a:spLocks noChangeArrowheads="1" noChangeShapeType="1" noTextEdit="1"/>
          </p:cNvSpPr>
          <p:nvPr/>
        </p:nvSpPr>
        <p:spPr bwMode="auto">
          <a:xfrm>
            <a:off x="7740650" y="188913"/>
            <a:ext cx="215900" cy="50323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6181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А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17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517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14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500" fill="hold"/>
                                        <p:tgtEl>
                                          <p:spTgt spid="5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9" grpId="0" animBg="1"/>
      <p:bldP spid="5139" grpId="1" animBg="1"/>
      <p:bldP spid="5140" grpId="0" animBg="1"/>
      <p:bldP spid="5141" grpId="0" animBg="1"/>
      <p:bldP spid="5142" grpId="0" animBg="1"/>
      <p:bldP spid="5143" grpId="0" animBg="1"/>
      <p:bldP spid="5146" grpId="0"/>
      <p:bldP spid="5166" grpId="0" animBg="1"/>
      <p:bldP spid="5167" grpId="0" animBg="1"/>
      <p:bldP spid="5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9750" y="4005263"/>
            <a:ext cx="4176713" cy="1490662"/>
          </a:xfrm>
          <a:prstGeom prst="parallelogram">
            <a:avLst>
              <a:gd name="adj" fmla="val 70048"/>
            </a:avLst>
          </a:prstGeom>
          <a:gradFill rotWithShape="1">
            <a:gsLst>
              <a:gs pos="0">
                <a:srgbClr val="CCCCFF">
                  <a:alpha val="23000"/>
                </a:srgbClr>
              </a:gs>
              <a:gs pos="17999">
                <a:srgbClr val="99CCFF">
                  <a:alpha val="36859"/>
                </a:srgbClr>
              </a:gs>
              <a:gs pos="39000">
                <a:srgbClr val="CC99FF">
                  <a:alpha val="53030"/>
                </a:srgbClr>
              </a:gs>
              <a:gs pos="64000">
                <a:srgbClr val="9966FF">
                  <a:alpha val="72280"/>
                </a:srgbClr>
              </a:gs>
              <a:gs pos="82001">
                <a:srgbClr val="99CCFF">
                  <a:alpha val="861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187450" y="4076700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755650" y="2924175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3348038" y="4797425"/>
          <a:ext cx="431800" cy="576263"/>
        </p:xfrm>
        <a:graphic>
          <a:graphicData uri="http://schemas.openxmlformats.org/presentationml/2006/ole">
            <p:oleObj spid="_x0000_s5122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755650" y="3213100"/>
          <a:ext cx="458788" cy="504825"/>
        </p:xfrm>
        <a:graphic>
          <a:graphicData uri="http://schemas.openxmlformats.org/presentationml/2006/ole">
            <p:oleObj spid="_x0000_s5123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331913" y="4292600"/>
          <a:ext cx="514350" cy="720725"/>
        </p:xfrm>
        <a:graphic>
          <a:graphicData uri="http://schemas.openxmlformats.org/presentationml/2006/ole">
            <p:oleObj spid="_x0000_s5124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292725" y="3429000"/>
          <a:ext cx="1441450" cy="720725"/>
        </p:xfrm>
        <a:graphic>
          <a:graphicData uri="http://schemas.openxmlformats.org/presentationml/2006/ole">
            <p:oleObj spid="_x0000_s5125" name="Формула" r:id="rId6" imgW="406080" imgH="20304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292725" y="4149725"/>
          <a:ext cx="957263" cy="1008063"/>
        </p:xfrm>
        <a:graphic>
          <a:graphicData uri="http://schemas.openxmlformats.org/presentationml/2006/ole">
            <p:oleObj spid="_x0000_s5126" name="Формула" r:id="rId7" imgW="241200" imgH="25380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292725" y="5084763"/>
          <a:ext cx="1439863" cy="720725"/>
        </p:xfrm>
        <a:graphic>
          <a:graphicData uri="http://schemas.openxmlformats.org/presentationml/2006/ole">
            <p:oleObj spid="_x0000_s5127" name="Формула" r:id="rId8" imgW="406080" imgH="203040" progId="Equation.3">
              <p:embed/>
            </p:oleObj>
          </a:graphicData>
        </a:graphic>
      </p:graphicFrame>
      <p:sp>
        <p:nvSpPr>
          <p:cNvPr id="5134" name="Line 13"/>
          <p:cNvSpPr>
            <a:spLocks noChangeShapeType="1"/>
          </p:cNvSpPr>
          <p:nvPr/>
        </p:nvSpPr>
        <p:spPr bwMode="auto">
          <a:xfrm>
            <a:off x="7092950" y="3429000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7380288" y="3860800"/>
          <a:ext cx="1439862" cy="1309688"/>
        </p:xfrm>
        <a:graphic>
          <a:graphicData uri="http://schemas.openxmlformats.org/presentationml/2006/ole">
            <p:oleObj spid="_x0000_s5128" name="Формула" r:id="rId9" imgW="279360" imgH="253800" progId="Equation.3">
              <p:embed/>
            </p:oleObj>
          </a:graphicData>
        </a:graphic>
      </p:graphicFrame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95288" y="355600"/>
            <a:ext cx="821531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Если прямая, не лежащая в данной плоскости,</a:t>
            </a:r>
          </a:p>
          <a:p>
            <a:r>
              <a:rPr lang="ru-RU" sz="2800"/>
              <a:t>параллельна какой-нибудь прямой, </a:t>
            </a:r>
          </a:p>
          <a:p>
            <a:r>
              <a:rPr lang="ru-RU" sz="2800"/>
              <a:t>лежащей в этой плоскости , то </a:t>
            </a:r>
          </a:p>
          <a:p>
            <a:r>
              <a:rPr lang="ru-RU" sz="3200" b="1"/>
              <a:t>она параллельна и самой плоскости.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15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2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400"/>
                            </p:stCondLst>
                            <p:childTnLst>
                              <p:par>
                                <p:cTn id="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9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9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1476375" y="2636838"/>
            <a:ext cx="2447925" cy="2138362"/>
          </a:xfrm>
          <a:prstGeom prst="rect">
            <a:avLst/>
          </a:prstGeom>
          <a:solidFill>
            <a:srgbClr val="FAB0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684213" y="4797425"/>
            <a:ext cx="3240087" cy="792163"/>
          </a:xfrm>
          <a:prstGeom prst="parallelogram">
            <a:avLst>
              <a:gd name="adj" fmla="val 102254"/>
            </a:avLst>
          </a:prstGeom>
          <a:gradFill rotWithShape="1">
            <a:gsLst>
              <a:gs pos="0">
                <a:srgbClr val="CCCCFF">
                  <a:alpha val="17999"/>
                </a:srgbClr>
              </a:gs>
              <a:gs pos="17999">
                <a:srgbClr val="99CCFF">
                  <a:alpha val="32759"/>
                </a:srgbClr>
              </a:gs>
              <a:gs pos="39000">
                <a:srgbClr val="CC99FF">
                  <a:alpha val="49980"/>
                </a:srgbClr>
              </a:gs>
              <a:gs pos="64000">
                <a:srgbClr val="9966FF">
                  <a:alpha val="70480"/>
                </a:srgbClr>
              </a:gs>
              <a:gs pos="82001">
                <a:srgbClr val="99CCFF">
                  <a:alpha val="852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77676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/>
              <a:t>1. Если плоскость проходит через данную прямую,</a:t>
            </a:r>
          </a:p>
          <a:p>
            <a:pPr marL="342900" indent="-342900"/>
            <a:r>
              <a:rPr lang="ru-RU" sz="2400"/>
              <a:t>параллельную другой плоскости</a:t>
            </a:r>
          </a:p>
          <a:p>
            <a:pPr marL="342900" indent="-342900"/>
            <a:r>
              <a:rPr lang="ru-RU" sz="2400"/>
              <a:t>и пересекает эту плоскость, то </a:t>
            </a:r>
          </a:p>
          <a:p>
            <a:pPr marL="342900" indent="-342900"/>
            <a:r>
              <a:rPr lang="ru-RU" sz="2800" b="1"/>
              <a:t>линия пересечения</a:t>
            </a:r>
            <a:r>
              <a:rPr lang="ru-RU" sz="2400"/>
              <a:t> плоскостей </a:t>
            </a:r>
          </a:p>
          <a:p>
            <a:pPr marL="342900" indent="-342900"/>
            <a:r>
              <a:rPr lang="ru-RU" sz="2800" b="1"/>
              <a:t>параллельна данной прямой</a:t>
            </a:r>
            <a:r>
              <a:rPr lang="ru-RU" sz="2400"/>
              <a:t>.</a:t>
            </a:r>
          </a:p>
        </p:txBody>
      </p: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611188" y="2636838"/>
          <a:ext cx="360362" cy="504825"/>
        </p:xfrm>
        <a:graphic>
          <a:graphicData uri="http://schemas.openxmlformats.org/presentationml/2006/ole">
            <p:oleObj spid="_x0000_s6146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4140200" y="4292600"/>
          <a:ext cx="393700" cy="431800"/>
        </p:xfrm>
        <a:graphic>
          <a:graphicData uri="http://schemas.openxmlformats.org/presentationml/2006/ole">
            <p:oleObj spid="_x0000_s6147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971550" y="5084763"/>
          <a:ext cx="431800" cy="576262"/>
        </p:xfrm>
        <a:graphic>
          <a:graphicData uri="http://schemas.openxmlformats.org/presentationml/2006/ole">
            <p:oleObj spid="_x0000_s6148" name="Формула" r:id="rId5" imgW="152280" imgH="203040" progId="Equation.3">
              <p:embed/>
            </p:oleObj>
          </a:graphicData>
        </a:graphic>
      </p:graphicFrame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1763713" y="2781300"/>
          <a:ext cx="395287" cy="503238"/>
        </p:xfrm>
        <a:graphic>
          <a:graphicData uri="http://schemas.openxmlformats.org/presentationml/2006/ole">
            <p:oleObj spid="_x0000_s6149" name="Формула" r:id="rId6" imgW="139680" imgH="177480" progId="Equation.3">
              <p:embed/>
            </p:oleObj>
          </a:graphicData>
        </a:graphic>
      </p:graphicFrame>
      <p:sp>
        <p:nvSpPr>
          <p:cNvPr id="6155" name="Line 30"/>
          <p:cNvSpPr>
            <a:spLocks noChangeShapeType="1"/>
          </p:cNvSpPr>
          <p:nvPr/>
        </p:nvSpPr>
        <p:spPr bwMode="auto">
          <a:xfrm flipV="1">
            <a:off x="684213" y="3429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31"/>
          <p:cNvSpPr>
            <a:spLocks noChangeShapeType="1"/>
          </p:cNvSpPr>
          <p:nvPr/>
        </p:nvSpPr>
        <p:spPr bwMode="auto">
          <a:xfrm flipV="1">
            <a:off x="3132138" y="335756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34"/>
          <p:cNvSpPr>
            <a:spLocks noChangeShapeType="1"/>
          </p:cNvSpPr>
          <p:nvPr/>
        </p:nvSpPr>
        <p:spPr bwMode="auto">
          <a:xfrm flipV="1">
            <a:off x="3924300" y="26368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35"/>
          <p:cNvSpPr>
            <a:spLocks noChangeShapeType="1"/>
          </p:cNvSpPr>
          <p:nvPr/>
        </p:nvSpPr>
        <p:spPr bwMode="auto">
          <a:xfrm flipV="1">
            <a:off x="684213" y="3429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36"/>
          <p:cNvSpPr>
            <a:spLocks noChangeShapeType="1"/>
          </p:cNvSpPr>
          <p:nvPr/>
        </p:nvSpPr>
        <p:spPr bwMode="auto">
          <a:xfrm flipV="1">
            <a:off x="1476375" y="26368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38"/>
          <p:cNvSpPr>
            <a:spLocks noChangeShapeType="1"/>
          </p:cNvSpPr>
          <p:nvPr/>
        </p:nvSpPr>
        <p:spPr bwMode="auto">
          <a:xfrm>
            <a:off x="1476375" y="263683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40"/>
          <p:cNvSpPr>
            <a:spLocks noChangeShapeType="1"/>
          </p:cNvSpPr>
          <p:nvPr/>
        </p:nvSpPr>
        <p:spPr bwMode="auto">
          <a:xfrm flipV="1">
            <a:off x="684213" y="2636838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43"/>
          <p:cNvSpPr>
            <a:spLocks noChangeShapeType="1"/>
          </p:cNvSpPr>
          <p:nvPr/>
        </p:nvSpPr>
        <p:spPr bwMode="auto">
          <a:xfrm flipV="1">
            <a:off x="3132138" y="2636838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44"/>
          <p:cNvSpPr>
            <a:spLocks noChangeShapeType="1"/>
          </p:cNvSpPr>
          <p:nvPr/>
        </p:nvSpPr>
        <p:spPr bwMode="auto">
          <a:xfrm>
            <a:off x="684213" y="34290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45"/>
          <p:cNvSpPr>
            <a:spLocks noChangeShapeType="1"/>
          </p:cNvSpPr>
          <p:nvPr/>
        </p:nvSpPr>
        <p:spPr bwMode="auto">
          <a:xfrm>
            <a:off x="684213" y="55895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46"/>
          <p:cNvSpPr>
            <a:spLocks noChangeShapeType="1"/>
          </p:cNvSpPr>
          <p:nvPr/>
        </p:nvSpPr>
        <p:spPr bwMode="auto">
          <a:xfrm>
            <a:off x="1476375" y="47974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47"/>
          <p:cNvSpPr>
            <a:spLocks noChangeShapeType="1"/>
          </p:cNvSpPr>
          <p:nvPr/>
        </p:nvSpPr>
        <p:spPr bwMode="auto">
          <a:xfrm flipV="1">
            <a:off x="3132138" y="4797425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48"/>
          <p:cNvSpPr>
            <a:spLocks noChangeShapeType="1"/>
          </p:cNvSpPr>
          <p:nvPr/>
        </p:nvSpPr>
        <p:spPr bwMode="auto">
          <a:xfrm flipV="1">
            <a:off x="684213" y="4797425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49"/>
          <p:cNvSpPr>
            <a:spLocks noChangeShapeType="1"/>
          </p:cNvSpPr>
          <p:nvPr/>
        </p:nvSpPr>
        <p:spPr bwMode="auto">
          <a:xfrm>
            <a:off x="1187450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539750" y="2636838"/>
            <a:ext cx="4032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52"/>
          <p:cNvSpPr>
            <a:spLocks noChangeShapeType="1"/>
          </p:cNvSpPr>
          <p:nvPr/>
        </p:nvSpPr>
        <p:spPr bwMode="auto">
          <a:xfrm>
            <a:off x="539750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395288" y="4797425"/>
            <a:ext cx="4464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00"/>
                            </p:stCondLst>
                            <p:childTnLst>
                              <p:par>
                                <p:cTn id="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2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6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824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" grpId="0" animBg="1"/>
      <p:bldP spid="8242" grpId="0" animBg="1"/>
      <p:bldP spid="8242" grpId="1" animBg="1"/>
      <p:bldP spid="8245" grpId="0" animBg="1"/>
      <p:bldP spid="824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900113" y="5229225"/>
            <a:ext cx="3311525" cy="1058863"/>
          </a:xfrm>
          <a:prstGeom prst="parallelogram">
            <a:avLst>
              <a:gd name="adj" fmla="val 78186"/>
            </a:avLst>
          </a:prstGeom>
          <a:gradFill rotWithShape="1">
            <a:gsLst>
              <a:gs pos="0">
                <a:srgbClr val="CCCCFF">
                  <a:alpha val="17999"/>
                </a:srgbClr>
              </a:gs>
              <a:gs pos="17999">
                <a:srgbClr val="99CCFF">
                  <a:alpha val="32759"/>
                </a:srgbClr>
              </a:gs>
              <a:gs pos="39000">
                <a:srgbClr val="CC99FF">
                  <a:alpha val="49980"/>
                </a:srgbClr>
              </a:gs>
              <a:gs pos="64000">
                <a:srgbClr val="9966FF">
                  <a:alpha val="70480"/>
                </a:srgbClr>
              </a:gs>
              <a:gs pos="82001">
                <a:srgbClr val="99CCFF">
                  <a:alpha val="85241"/>
                </a:srgbClr>
              </a:gs>
              <a:gs pos="100000">
                <a:srgbClr val="CC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76238" y="141288"/>
            <a:ext cx="7067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2. Если одна из двух параллельных прямых</a:t>
            </a:r>
          </a:p>
          <a:p>
            <a:r>
              <a:rPr lang="ru-RU" sz="2400"/>
              <a:t>параллельна данной плоскости,</a:t>
            </a:r>
          </a:p>
          <a:p>
            <a:r>
              <a:rPr lang="ru-RU" sz="2400"/>
              <a:t>то другая прямая </a:t>
            </a:r>
          </a:p>
          <a:p>
            <a:r>
              <a:rPr lang="ru-RU" sz="2400"/>
              <a:t>либо также </a:t>
            </a:r>
            <a:r>
              <a:rPr lang="ru-RU" sz="2800" b="1"/>
              <a:t>параллельна</a:t>
            </a:r>
            <a:r>
              <a:rPr lang="ru-RU" sz="2400"/>
              <a:t> данной плоскости,</a:t>
            </a:r>
          </a:p>
          <a:p>
            <a:r>
              <a:rPr lang="ru-RU" sz="2400"/>
              <a:t>либо </a:t>
            </a:r>
            <a:r>
              <a:rPr lang="ru-RU" sz="2800" b="1"/>
              <a:t>лежит</a:t>
            </a:r>
            <a:r>
              <a:rPr lang="ru-RU" sz="2400"/>
              <a:t> в этой плоскости.</a:t>
            </a:r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900113" y="6308725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7"/>
          <p:cNvSpPr>
            <a:spLocks noChangeShapeType="1"/>
          </p:cNvSpPr>
          <p:nvPr/>
        </p:nvSpPr>
        <p:spPr bwMode="auto">
          <a:xfrm>
            <a:off x="1692275" y="5229225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8"/>
          <p:cNvSpPr>
            <a:spLocks noChangeShapeType="1"/>
          </p:cNvSpPr>
          <p:nvPr/>
        </p:nvSpPr>
        <p:spPr bwMode="auto">
          <a:xfrm>
            <a:off x="1692275" y="2924175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9"/>
          <p:cNvSpPr>
            <a:spLocks noChangeShapeType="1"/>
          </p:cNvSpPr>
          <p:nvPr/>
        </p:nvSpPr>
        <p:spPr bwMode="auto">
          <a:xfrm>
            <a:off x="900113" y="40052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0"/>
          <p:cNvSpPr>
            <a:spLocks noChangeShapeType="1"/>
          </p:cNvSpPr>
          <p:nvPr/>
        </p:nvSpPr>
        <p:spPr bwMode="auto">
          <a:xfrm>
            <a:off x="900113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1"/>
          <p:cNvSpPr>
            <a:spLocks noChangeShapeType="1"/>
          </p:cNvSpPr>
          <p:nvPr/>
        </p:nvSpPr>
        <p:spPr bwMode="auto">
          <a:xfrm>
            <a:off x="900113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12"/>
          <p:cNvSpPr>
            <a:spLocks noChangeShapeType="1"/>
          </p:cNvSpPr>
          <p:nvPr/>
        </p:nvSpPr>
        <p:spPr bwMode="auto">
          <a:xfrm>
            <a:off x="900113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3"/>
          <p:cNvSpPr>
            <a:spLocks noChangeShapeType="1"/>
          </p:cNvSpPr>
          <p:nvPr/>
        </p:nvSpPr>
        <p:spPr bwMode="auto">
          <a:xfrm flipV="1">
            <a:off x="900113" y="400526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4"/>
          <p:cNvSpPr>
            <a:spLocks noChangeShapeType="1"/>
          </p:cNvSpPr>
          <p:nvPr/>
        </p:nvSpPr>
        <p:spPr bwMode="auto">
          <a:xfrm flipV="1">
            <a:off x="3419475" y="400526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15"/>
          <p:cNvSpPr>
            <a:spLocks noChangeShapeType="1"/>
          </p:cNvSpPr>
          <p:nvPr/>
        </p:nvSpPr>
        <p:spPr bwMode="auto">
          <a:xfrm flipV="1">
            <a:off x="1692275" y="2997200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16"/>
          <p:cNvSpPr>
            <a:spLocks noChangeShapeType="1"/>
          </p:cNvSpPr>
          <p:nvPr/>
        </p:nvSpPr>
        <p:spPr bwMode="auto">
          <a:xfrm flipV="1">
            <a:off x="4211638" y="2924175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17"/>
          <p:cNvSpPr>
            <a:spLocks noChangeShapeType="1"/>
          </p:cNvSpPr>
          <p:nvPr/>
        </p:nvSpPr>
        <p:spPr bwMode="auto">
          <a:xfrm flipV="1">
            <a:off x="3348038" y="5229225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18"/>
          <p:cNvSpPr>
            <a:spLocks noChangeShapeType="1"/>
          </p:cNvSpPr>
          <p:nvPr/>
        </p:nvSpPr>
        <p:spPr bwMode="auto">
          <a:xfrm flipV="1">
            <a:off x="3419475" y="5229225"/>
            <a:ext cx="7921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0"/>
          <p:cNvSpPr>
            <a:spLocks noChangeShapeType="1"/>
          </p:cNvSpPr>
          <p:nvPr/>
        </p:nvSpPr>
        <p:spPr bwMode="auto">
          <a:xfrm flipV="1">
            <a:off x="3419475" y="2924175"/>
            <a:ext cx="7921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21"/>
          <p:cNvSpPr>
            <a:spLocks noChangeShapeType="1"/>
          </p:cNvSpPr>
          <p:nvPr/>
        </p:nvSpPr>
        <p:spPr bwMode="auto">
          <a:xfrm flipV="1">
            <a:off x="900113" y="2924175"/>
            <a:ext cx="7921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22"/>
          <p:cNvSpPr>
            <a:spLocks noChangeShapeType="1"/>
          </p:cNvSpPr>
          <p:nvPr/>
        </p:nvSpPr>
        <p:spPr bwMode="auto">
          <a:xfrm flipV="1">
            <a:off x="900113" y="5229225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3132138" y="4724400"/>
            <a:ext cx="1511300" cy="1944688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3059113" y="2492375"/>
            <a:ext cx="1511300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611188" y="2420938"/>
            <a:ext cx="1511300" cy="1944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4427538" y="2708275"/>
          <a:ext cx="393700" cy="431800"/>
        </p:xfrm>
        <a:graphic>
          <a:graphicData uri="http://schemas.openxmlformats.org/presentationml/2006/ole">
            <p:oleObj spid="_x0000_s7170" name="Формула" r:id="rId3" imgW="126720" imgH="139680" progId="Equation.3">
              <p:embed/>
            </p:oleObj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1547813" y="5589588"/>
          <a:ext cx="431800" cy="576262"/>
        </p:xfrm>
        <a:graphic>
          <a:graphicData uri="http://schemas.openxmlformats.org/presentationml/2006/ole">
            <p:oleObj spid="_x0000_s7171" name="Формула" r:id="rId4" imgW="152280" imgH="203040" progId="Equation.3">
              <p:embed/>
            </p:oleObj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1258888" y="2565400"/>
          <a:ext cx="360362" cy="504825"/>
        </p:xfrm>
        <a:graphic>
          <a:graphicData uri="http://schemas.openxmlformats.org/presentationml/2006/ole">
            <p:oleObj spid="_x0000_s7172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3563938" y="5949950"/>
          <a:ext cx="433387" cy="666750"/>
        </p:xfrm>
        <a:graphic>
          <a:graphicData uri="http://schemas.openxmlformats.org/presentationml/2006/ole">
            <p:oleObj spid="_x0000_s7173" name="Формула" r:id="rId6" imgW="139680" imgH="215640" progId="Equation.3">
              <p:embed/>
            </p:oleObj>
          </a:graphicData>
        </a:graphic>
      </p:graphicFrame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6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6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0"/>
                            </p:stCondLst>
                            <p:childTnLst>
                              <p:par>
                                <p:cTn id="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92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2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60"/>
                            </p:stCondLst>
                            <p:childTnLst>
                              <p:par>
                                <p:cTn id="46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60"/>
                            </p:stCondLst>
                            <p:childTnLst>
                              <p:par>
                                <p:cTn id="4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924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60"/>
                            </p:stCondLst>
                            <p:childTnLst>
                              <p:par>
                                <p:cTn id="5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 tmFilter="0, 0; .2, .5; .8, .5; 1, 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500" autoRev="1" fill="hold"/>
                                        <p:tgtEl>
                                          <p:spTgt spid="92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6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92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6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nimBg="1"/>
      <p:bldP spid="9240" grpId="0" animBg="1"/>
      <p:bldP spid="9240" grpId="1" animBg="1"/>
      <p:bldP spid="9241" grpId="0" animBg="1"/>
      <p:bldP spid="9241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399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Comic Sans MS</vt:lpstr>
      <vt:lpstr>Arial</vt:lpstr>
      <vt:lpstr>Calibri</vt:lpstr>
      <vt:lpstr>Arial Unicode MS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Bukchin</dc:creator>
  <cp:lastModifiedBy>Привет</cp:lastModifiedBy>
  <cp:revision>50</cp:revision>
  <dcterms:created xsi:type="dcterms:W3CDTF">2007-10-07T01:15:50Z</dcterms:created>
  <dcterms:modified xsi:type="dcterms:W3CDTF">2012-06-23T13:57:00Z</dcterms:modified>
</cp:coreProperties>
</file>