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5" r:id="rId25"/>
    <p:sldId id="281" r:id="rId26"/>
    <p:sldId id="286" r:id="rId27"/>
    <p:sldId id="283" r:id="rId28"/>
    <p:sldId id="284" r:id="rId29"/>
    <p:sldId id="287"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0215323B-23C0-436A-A834-C7BED9C863C9}" type="datetimeFigureOut">
              <a:rPr lang="ru-RU" smtClean="0"/>
              <a:pPr/>
              <a:t>02.04.2013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C0EFD3CC-F55F-4307-B369-D12B43D0797D}"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215323B-23C0-436A-A834-C7BED9C863C9}" type="datetimeFigureOut">
              <a:rPr lang="ru-RU" smtClean="0"/>
              <a:pPr/>
              <a:t>02.04.2013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EFD3CC-F55F-4307-B369-D12B43D0797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215323B-23C0-436A-A834-C7BED9C863C9}" type="datetimeFigureOut">
              <a:rPr lang="ru-RU" smtClean="0"/>
              <a:pPr/>
              <a:t>02.04.2013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EFD3CC-F55F-4307-B369-D12B43D0797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215323B-23C0-436A-A834-C7BED9C863C9}" type="datetimeFigureOut">
              <a:rPr lang="ru-RU" smtClean="0"/>
              <a:pPr/>
              <a:t>02.04.2013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EFD3CC-F55F-4307-B369-D12B43D0797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215323B-23C0-436A-A834-C7BED9C863C9}" type="datetimeFigureOut">
              <a:rPr lang="ru-RU" smtClean="0"/>
              <a:pPr/>
              <a:t>02.04.2013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C0EFD3CC-F55F-4307-B369-D12B43D0797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215323B-23C0-436A-A834-C7BED9C863C9}" type="datetimeFigureOut">
              <a:rPr lang="ru-RU" smtClean="0"/>
              <a:pPr/>
              <a:t>02.04.2013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EFD3CC-F55F-4307-B369-D12B43D0797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215323B-23C0-436A-A834-C7BED9C863C9}" type="datetimeFigureOut">
              <a:rPr lang="ru-RU" smtClean="0"/>
              <a:pPr/>
              <a:t>02.04.2013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0EFD3CC-F55F-4307-B369-D12B43D0797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215323B-23C0-436A-A834-C7BED9C863C9}" type="datetimeFigureOut">
              <a:rPr lang="ru-RU" smtClean="0"/>
              <a:pPr/>
              <a:t>02.04.2013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0EFD3CC-F55F-4307-B369-D12B43D0797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15323B-23C0-436A-A834-C7BED9C863C9}" type="datetimeFigureOut">
              <a:rPr lang="ru-RU" smtClean="0"/>
              <a:pPr/>
              <a:t>02.04.2013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0EFD3CC-F55F-4307-B369-D12B43D0797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215323B-23C0-436A-A834-C7BED9C863C9}" type="datetimeFigureOut">
              <a:rPr lang="ru-RU" smtClean="0"/>
              <a:pPr/>
              <a:t>02.04.2013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EFD3CC-F55F-4307-B369-D12B43D0797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215323B-23C0-436A-A834-C7BED9C863C9}" type="datetimeFigureOut">
              <a:rPr lang="ru-RU" smtClean="0"/>
              <a:pPr/>
              <a:t>02.04.2013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EFD3CC-F55F-4307-B369-D12B43D0797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215323B-23C0-436A-A834-C7BED9C863C9}" type="datetimeFigureOut">
              <a:rPr lang="ru-RU" smtClean="0"/>
              <a:pPr/>
              <a:t>02.04.2013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0EFD3CC-F55F-4307-B369-D12B43D0797D}"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ctr"/>
            <a:r>
              <a:rPr lang="ru-RU" sz="2700" dirty="0" smtClean="0">
                <a:solidFill>
                  <a:schemeClr val="bg1"/>
                </a:solidFill>
              </a:rPr>
              <a:t>Методическая разработка урока </a:t>
            </a:r>
            <a:r>
              <a:rPr lang="ru-RU" sz="2700" dirty="0" err="1" smtClean="0">
                <a:solidFill>
                  <a:schemeClr val="bg1"/>
                </a:solidFill>
              </a:rPr>
              <a:t>спецдисциплины</a:t>
            </a:r>
            <a:r>
              <a:rPr lang="ru-RU" sz="2700" dirty="0" smtClean="0">
                <a:solidFill>
                  <a:schemeClr val="bg1"/>
                </a:solidFill>
              </a:rPr>
              <a:t/>
            </a:r>
            <a:br>
              <a:rPr lang="ru-RU" sz="2700" dirty="0" smtClean="0">
                <a:solidFill>
                  <a:schemeClr val="bg1"/>
                </a:solidFill>
              </a:rPr>
            </a:br>
            <a:r>
              <a:rPr lang="ru-RU" sz="2700" dirty="0" smtClean="0">
                <a:solidFill>
                  <a:schemeClr val="bg1"/>
                </a:solidFill>
              </a:rPr>
              <a:t>«Технология создания и обработки цифровой и мультимедийной информации»</a:t>
            </a:r>
            <a:r>
              <a:rPr lang="ru-RU" dirty="0" smtClean="0">
                <a:solidFill>
                  <a:schemeClr val="bg1"/>
                </a:solidFill>
              </a:rPr>
              <a:t/>
            </a:r>
            <a:br>
              <a:rPr lang="ru-RU" dirty="0" smtClean="0">
                <a:solidFill>
                  <a:schemeClr val="bg1"/>
                </a:solidFill>
              </a:rPr>
            </a:br>
            <a:endParaRPr lang="ru-RU" dirty="0">
              <a:solidFill>
                <a:schemeClr val="bg1"/>
              </a:solidFill>
            </a:endParaRPr>
          </a:p>
        </p:txBody>
      </p:sp>
      <p:sp>
        <p:nvSpPr>
          <p:cNvPr id="3" name="Подзаголовок 2"/>
          <p:cNvSpPr>
            <a:spLocks noGrp="1"/>
          </p:cNvSpPr>
          <p:nvPr>
            <p:ph type="subTitle" idx="1"/>
          </p:nvPr>
        </p:nvSpPr>
        <p:spPr/>
        <p:txBody>
          <a:bodyPr>
            <a:normAutofit fontScale="40000" lnSpcReduction="20000"/>
          </a:bodyPr>
          <a:lstStyle/>
          <a:p>
            <a:r>
              <a:rPr lang="ru-RU" sz="6700" dirty="0" smtClean="0">
                <a:solidFill>
                  <a:srgbClr val="FFC000"/>
                </a:solidFill>
              </a:rPr>
              <a:t>Тема: Создание визитной карточки в программе векторной графики </a:t>
            </a:r>
          </a:p>
          <a:p>
            <a:r>
              <a:rPr lang="en-US" sz="6700" dirty="0" smtClean="0">
                <a:solidFill>
                  <a:srgbClr val="FFC000"/>
                </a:solidFill>
              </a:rPr>
              <a:t>Corel Draw</a:t>
            </a:r>
            <a:r>
              <a:rPr lang="ru-RU" sz="6700" dirty="0" smtClean="0">
                <a:solidFill>
                  <a:srgbClr val="FFC000"/>
                </a:solidFill>
              </a:rPr>
              <a:t> с использованием мультимедийной презентации.</a:t>
            </a:r>
          </a:p>
          <a:p>
            <a:r>
              <a:rPr lang="ru-RU" dirty="0" smtClean="0">
                <a:solidFill>
                  <a:srgbClr val="FFC000"/>
                </a:solidFill>
              </a:rPr>
              <a:t> </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28596" y="214290"/>
            <a:ext cx="8429684" cy="6357982"/>
          </a:xfrm>
        </p:spPr>
        <p:txBody>
          <a:bodyPr>
            <a:normAutofit/>
          </a:bodyPr>
          <a:lstStyle/>
          <a:p>
            <a:pPr>
              <a:buNone/>
            </a:pPr>
            <a:r>
              <a:rPr lang="ru-RU" b="1" dirty="0" smtClean="0"/>
              <a:t>Выравнивание прямоугольников</a:t>
            </a:r>
          </a:p>
          <a:p>
            <a:pPr algn="just"/>
            <a:r>
              <a:rPr lang="ru-RU" dirty="0" smtClean="0"/>
              <a:t>Если линейки не отображаются выберите меню Вид ► Линейки.</a:t>
            </a:r>
          </a:p>
          <a:p>
            <a:pPr algn="just"/>
            <a:r>
              <a:rPr lang="ru-RU" dirty="0" smtClean="0"/>
              <a:t>Галочка рядом с командой Линейки указывает на то, что линейки отображаются.</a:t>
            </a:r>
          </a:p>
          <a:p>
            <a:pPr algn="just"/>
            <a:r>
              <a:rPr lang="ru-RU" dirty="0" smtClean="0"/>
              <a:t>Щелкните в верхней линейке и перетащите курсор вниз на страницу.</a:t>
            </a:r>
          </a:p>
          <a:p>
            <a:pPr algn="just"/>
            <a:r>
              <a:rPr lang="ru-RU" dirty="0" smtClean="0"/>
              <a:t>При перетаскивании курсора от линейки на рисунке создается направляющая, которую можно использовать для точного расположения объектов на макете. При создании направляющей она отображается красным цветом, который указывает на то, что она выбрана.</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4.bmp"/>
          <p:cNvPicPr>
            <a:picLocks noGrp="1" noChangeAspect="1"/>
          </p:cNvPicPr>
          <p:nvPr>
            <p:ph idx="1"/>
          </p:nvPr>
        </p:nvPicPr>
        <p:blipFill>
          <a:blip r:embed="rId2"/>
          <a:stretch>
            <a:fillRect/>
          </a:stretch>
        </p:blipFill>
        <p:spPr>
          <a:xfrm>
            <a:off x="58157" y="0"/>
            <a:ext cx="9085843" cy="681438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lvl="0" algn="just"/>
            <a:r>
              <a:rPr lang="ru-RU" dirty="0" smtClean="0"/>
              <a:t>На панели свойств введите 1 в поле </a:t>
            </a:r>
            <a:r>
              <a:rPr lang="en-US" dirty="0" smtClean="0"/>
              <a:t>Y</a:t>
            </a:r>
            <a:r>
              <a:rPr lang="ru-RU" dirty="0" smtClean="0"/>
              <a:t>-1	, и нажмите </a:t>
            </a:r>
            <a:r>
              <a:rPr lang="en-US" dirty="0" smtClean="0"/>
              <a:t>Enter</a:t>
            </a:r>
            <a:r>
              <a:rPr lang="ru-RU" dirty="0" smtClean="0"/>
              <a:t>. При этом направляющая будет размещена в положении 1".</a:t>
            </a:r>
          </a:p>
          <a:p>
            <a:pPr lvl="0" algn="just"/>
            <a:r>
              <a:rPr lang="ru-RU" dirty="0" smtClean="0"/>
              <a:t>Выберите меню Вид ► Привязать к направляющим.</a:t>
            </a:r>
          </a:p>
          <a:p>
            <a:pPr algn="just"/>
            <a:r>
              <a:rPr lang="ru-RU" dirty="0" smtClean="0"/>
              <a:t>Если рядом с командой Привязать к направляющим уже стоит галочка, то команда уже активна.</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5.bmp"/>
          <p:cNvPicPr>
            <a:picLocks noGrp="1" noChangeAspect="1"/>
          </p:cNvPicPr>
          <p:nvPr>
            <p:ph idx="1"/>
          </p:nvPr>
        </p:nvPicPr>
        <p:blipFill>
          <a:blip r:embed="rId2"/>
          <a:stretch>
            <a:fillRect/>
          </a:stretch>
        </p:blipFill>
        <p:spPr>
          <a:xfrm>
            <a:off x="0" y="1"/>
            <a:ext cx="9143999" cy="6857999"/>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lvl="0" algn="just"/>
            <a:r>
              <a:rPr lang="ru-RU" dirty="0" smtClean="0"/>
              <a:t>В наборе инструментов выберите инструмент Указатель .</a:t>
            </a:r>
          </a:p>
          <a:p>
            <a:pPr lvl="0" algn="just"/>
            <a:r>
              <a:rPr lang="ru-RU" dirty="0" smtClean="0"/>
              <a:t>Щелкните желтый прямоугольник для его выбора.</a:t>
            </a:r>
          </a:p>
          <a:p>
            <a:pPr lvl="0" algn="just"/>
            <a:r>
              <a:rPr lang="ru-RU" dirty="0" smtClean="0"/>
              <a:t>Перетащите верхний средний маркер вниз, пока верхняя часть желтого прямоугольника не будет привязана к направляющей.</a:t>
            </a:r>
          </a:p>
          <a:p>
            <a:pPr>
              <a:buNone/>
            </a:pP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6.bmp"/>
          <p:cNvPicPr>
            <a:picLocks noGrp="1" noChangeAspect="1"/>
          </p:cNvPicPr>
          <p:nvPr>
            <p:ph idx="1"/>
          </p:nvPr>
        </p:nvPicPr>
        <p:blipFill>
          <a:blip r:embed="rId2"/>
          <a:stretch>
            <a:fillRect/>
          </a:stretch>
        </p:blipFill>
        <p:spPr>
          <a:xfrm>
            <a:off x="-1" y="0"/>
            <a:ext cx="9144001"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0034" y="285728"/>
            <a:ext cx="8001056" cy="6188224"/>
          </a:xfrm>
        </p:spPr>
        <p:txBody>
          <a:bodyPr>
            <a:normAutofit fontScale="92500" lnSpcReduction="10000"/>
          </a:bodyPr>
          <a:lstStyle/>
          <a:p>
            <a:pPr>
              <a:buNone/>
            </a:pPr>
            <a:r>
              <a:rPr lang="ru-RU" b="1" dirty="0" smtClean="0"/>
              <a:t>Импорт изображений</a:t>
            </a:r>
          </a:p>
          <a:p>
            <a:pPr>
              <a:buNone/>
            </a:pPr>
            <a:r>
              <a:rPr lang="ru-RU" dirty="0" smtClean="0"/>
              <a:t>Теперь, когда фон готов, необходимо импортировать фотографию училища и герб города Ногинска.</a:t>
            </a:r>
          </a:p>
          <a:p>
            <a:pPr>
              <a:buNone/>
            </a:pPr>
            <a:endParaRPr lang="ru-RU" dirty="0" smtClean="0"/>
          </a:p>
          <a:p>
            <a:pPr lvl="0" algn="just"/>
            <a:r>
              <a:rPr lang="ru-RU" dirty="0" smtClean="0"/>
              <a:t>Выберите меню Файл ► Импорт.</a:t>
            </a:r>
          </a:p>
          <a:p>
            <a:pPr lvl="0" algn="just"/>
            <a:r>
              <a:rPr lang="ru-RU" dirty="0" smtClean="0"/>
              <a:t>Выберите папку «</a:t>
            </a:r>
            <a:r>
              <a:rPr lang="en-US" dirty="0" smtClean="0"/>
              <a:t>PU37</a:t>
            </a:r>
            <a:r>
              <a:rPr lang="ru-RU" dirty="0" smtClean="0"/>
              <a:t>» находящуюся на рабочем столе </a:t>
            </a:r>
          </a:p>
          <a:p>
            <a:pPr lvl="0" algn="just"/>
            <a:r>
              <a:rPr lang="ru-RU" dirty="0" smtClean="0"/>
              <a:t>Выберите имя файла «УЧИЛИЩЕ».</a:t>
            </a:r>
          </a:p>
          <a:p>
            <a:pPr lvl="0" algn="just"/>
            <a:r>
              <a:rPr lang="ru-RU" dirty="0" smtClean="0"/>
              <a:t>Нажмите кнопку Импорт.</a:t>
            </a:r>
          </a:p>
          <a:p>
            <a:pPr lvl="0" algn="just"/>
            <a:r>
              <a:rPr lang="ru-RU" dirty="0" smtClean="0"/>
              <a:t>Щелкните и перетащите на странице рисования, пока значение высоты рядом с указателем не составит 2", а затем отпустите кнопку мыши.</a:t>
            </a:r>
          </a:p>
          <a:p>
            <a:pPr lvl="0" algn="just"/>
            <a:r>
              <a:rPr lang="ru-RU" dirty="0" smtClean="0"/>
              <a:t>Не отменяя выбор изображения, удерживайте нажатой клавишу </a:t>
            </a:r>
            <a:r>
              <a:rPr lang="en-US" dirty="0" smtClean="0"/>
              <a:t>Shift</a:t>
            </a:r>
            <a:r>
              <a:rPr lang="ru-RU" dirty="0" smtClean="0"/>
              <a:t> и щелкните рамку страницы.</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7.bmp"/>
          <p:cNvPicPr>
            <a:picLocks noGrp="1" noChangeAspect="1"/>
          </p:cNvPicPr>
          <p:nvPr>
            <p:ph idx="1"/>
          </p:nvPr>
        </p:nvPicPr>
        <p:blipFill>
          <a:blip r:embed="rId2"/>
          <a:stretch>
            <a:fillRect/>
          </a:stretch>
        </p:blipFill>
        <p:spPr>
          <a:xfrm>
            <a:off x="0" y="43617"/>
            <a:ext cx="9144000" cy="6857999"/>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8.bmp"/>
          <p:cNvPicPr>
            <a:picLocks noGrp="1" noChangeAspect="1"/>
          </p:cNvPicPr>
          <p:nvPr>
            <p:ph idx="1"/>
          </p:nvPr>
        </p:nvPicPr>
        <p:blipFill>
          <a:blip r:embed="rId2"/>
          <a:stretch>
            <a:fillRect/>
          </a:stretch>
        </p:blipFill>
        <p:spPr>
          <a:xfrm>
            <a:off x="46543" y="-27820"/>
            <a:ext cx="9181093" cy="688582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buNone/>
            </a:pPr>
            <a:r>
              <a:rPr lang="ru-RU" b="1" dirty="0" smtClean="0"/>
              <a:t>Импорт эмблемы</a:t>
            </a:r>
          </a:p>
          <a:p>
            <a:pPr lvl="0"/>
            <a:r>
              <a:rPr lang="ru-RU" dirty="0" smtClean="0"/>
              <a:t>Выберите меню Файл ► Импорт.</a:t>
            </a:r>
          </a:p>
          <a:p>
            <a:pPr lvl="0"/>
            <a:r>
              <a:rPr lang="ru-RU" dirty="0" smtClean="0"/>
              <a:t>Выберите папку «</a:t>
            </a:r>
            <a:r>
              <a:rPr lang="en-US" dirty="0" smtClean="0"/>
              <a:t>PU37</a:t>
            </a:r>
            <a:r>
              <a:rPr lang="ru-RU" dirty="0" smtClean="0"/>
              <a:t>» находящуюся на рабочем столе </a:t>
            </a:r>
          </a:p>
          <a:p>
            <a:pPr lvl="0"/>
            <a:r>
              <a:rPr lang="ru-RU" dirty="0" smtClean="0"/>
              <a:t>Выберите файл «Герб»</a:t>
            </a:r>
            <a:r>
              <a:rPr lang="en-US" dirty="0" smtClean="0"/>
              <a:t>.</a:t>
            </a:r>
            <a:endParaRPr lang="ru-RU" dirty="0" smtClean="0"/>
          </a:p>
          <a:p>
            <a:pPr lvl="0"/>
            <a:r>
              <a:rPr lang="ru-RU" dirty="0" smtClean="0"/>
              <a:t>Нажмите кнопку Импорт.</a:t>
            </a:r>
          </a:p>
          <a:p>
            <a:pPr lvl="0"/>
            <a:r>
              <a:rPr lang="ru-RU" dirty="0" smtClean="0"/>
              <a:t>Щелкните один раз на странице, чтобы импортировать эмблему без изменения ее размера.</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a:xfrm>
            <a:off x="500034" y="285728"/>
            <a:ext cx="8001056" cy="5786478"/>
          </a:xfrm>
        </p:spPr>
        <p:txBody>
          <a:bodyPr>
            <a:normAutofit fontScale="62500" lnSpcReduction="20000"/>
          </a:bodyPr>
          <a:lstStyle/>
          <a:p>
            <a:pPr>
              <a:buNone/>
            </a:pPr>
            <a:r>
              <a:rPr lang="ru-RU" sz="3800" b="1" dirty="0" smtClean="0"/>
              <a:t>Цели урока:</a:t>
            </a:r>
          </a:p>
          <a:p>
            <a:pPr>
              <a:buNone/>
            </a:pPr>
            <a:endParaRPr lang="ru-RU" dirty="0" smtClean="0">
              <a:solidFill>
                <a:schemeClr val="bg1"/>
              </a:solidFill>
            </a:endParaRPr>
          </a:p>
          <a:p>
            <a:pPr algn="just">
              <a:buNone/>
            </a:pPr>
            <a:r>
              <a:rPr lang="ru-RU" b="1" i="1" dirty="0" smtClean="0"/>
              <a:t>Образовательная:</a:t>
            </a:r>
            <a:r>
              <a:rPr lang="ru-RU" b="1" dirty="0" smtClean="0"/>
              <a:t>  </a:t>
            </a:r>
            <a:r>
              <a:rPr lang="ru-RU" dirty="0" smtClean="0"/>
              <a:t>закрепить полученные знания о основных инструментах </a:t>
            </a:r>
            <a:r>
              <a:rPr lang="en-US" dirty="0" smtClean="0"/>
              <a:t>Corel Draw</a:t>
            </a:r>
            <a:r>
              <a:rPr lang="ru-RU" dirty="0" smtClean="0"/>
              <a:t> для работы с векторной графикой при создании визитной карточки.</a:t>
            </a:r>
          </a:p>
          <a:p>
            <a:pPr algn="just">
              <a:buNone/>
            </a:pPr>
            <a:endParaRPr lang="ru-RU" dirty="0" smtClean="0"/>
          </a:p>
          <a:p>
            <a:pPr algn="just">
              <a:buNone/>
            </a:pPr>
            <a:r>
              <a:rPr lang="ru-RU" b="1" i="1" dirty="0" smtClean="0"/>
              <a:t>Развивающая: </a:t>
            </a:r>
            <a:endParaRPr lang="ru-RU" dirty="0" smtClean="0"/>
          </a:p>
          <a:p>
            <a:pPr lvl="0" algn="just"/>
            <a:r>
              <a:rPr lang="ru-RU" dirty="0" smtClean="0"/>
              <a:t>развить творчество обучающихся, их мировоззрение, способствовать формированию взглядов на окружающий мир; </a:t>
            </a:r>
          </a:p>
          <a:p>
            <a:pPr lvl="0" algn="just"/>
            <a:r>
              <a:rPr lang="ru-RU" dirty="0" smtClean="0"/>
              <a:t>развить вкус к исследованию;</a:t>
            </a:r>
          </a:p>
          <a:p>
            <a:pPr lvl="0" algn="just"/>
            <a:r>
              <a:rPr lang="ru-RU" dirty="0" smtClean="0"/>
              <a:t>продолжить развитие познавательных процессов, таких как восприятие, внимание, память. </a:t>
            </a:r>
          </a:p>
          <a:p>
            <a:pPr algn="just">
              <a:buNone/>
            </a:pPr>
            <a:endParaRPr lang="ru-RU" dirty="0" smtClean="0"/>
          </a:p>
          <a:p>
            <a:pPr algn="just">
              <a:buNone/>
            </a:pPr>
            <a:r>
              <a:rPr lang="ru-RU" b="1" i="1" dirty="0" smtClean="0"/>
              <a:t>Воспитательная</a:t>
            </a:r>
            <a:r>
              <a:rPr lang="ru-RU" dirty="0" smtClean="0"/>
              <a:t>: </a:t>
            </a:r>
          </a:p>
          <a:p>
            <a:pPr algn="just"/>
            <a:r>
              <a:rPr lang="ru-RU" dirty="0" smtClean="0"/>
              <a:t>- воспитать устойчивый познавательный интерес к предмету «Технология создания и обработки цифровой и мультимедийной информации» через показ практического применения темы; </a:t>
            </a:r>
          </a:p>
          <a:p>
            <a:pPr algn="just"/>
            <a:r>
              <a:rPr lang="ru-RU" dirty="0" smtClean="0"/>
              <a:t>-  воспитать такие качества личности как активность, самостоятельность, аккуратность в работе;</a:t>
            </a:r>
          </a:p>
          <a:p>
            <a:pPr algn="just"/>
            <a:r>
              <a:rPr lang="ru-RU" dirty="0" smtClean="0"/>
              <a:t>- воспитать у обучающихся стремление  к реализации себя в обществе.</a:t>
            </a:r>
          </a:p>
          <a:p>
            <a:pPr algn="just"/>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bmp"/>
          <p:cNvPicPr>
            <a:picLocks noGrp="1" noChangeAspect="1"/>
          </p:cNvPicPr>
          <p:nvPr>
            <p:ph idx="1"/>
          </p:nvPr>
        </p:nvPicPr>
        <p:blipFill>
          <a:blip r:embed="rId2"/>
          <a:stretch>
            <a:fillRect/>
          </a:stretch>
        </p:blipFill>
        <p:spPr>
          <a:xfrm>
            <a:off x="-239208" y="-81399"/>
            <a:ext cx="9383208" cy="7037407"/>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0034" y="285728"/>
            <a:ext cx="8286808" cy="6286544"/>
          </a:xfrm>
        </p:spPr>
        <p:txBody>
          <a:bodyPr>
            <a:normAutofit fontScale="62500" lnSpcReduction="20000"/>
          </a:bodyPr>
          <a:lstStyle/>
          <a:p>
            <a:pPr>
              <a:buNone/>
            </a:pPr>
            <a:r>
              <a:rPr lang="ru-RU" b="1" dirty="0" smtClean="0"/>
              <a:t>Создание текста</a:t>
            </a:r>
          </a:p>
          <a:p>
            <a:pPr algn="just">
              <a:buNone/>
            </a:pPr>
            <a:r>
              <a:rPr lang="en-US" dirty="0" smtClean="0"/>
              <a:t>       </a:t>
            </a:r>
            <a:r>
              <a:rPr lang="ru-RU" dirty="0" smtClean="0"/>
              <a:t>Сначала будет создан основной текст и выровнен по верхней части визитки. Затем будет создан текст меньшего размера и выровнен относительно герба.</a:t>
            </a:r>
          </a:p>
          <a:p>
            <a:pPr algn="just"/>
            <a:endParaRPr lang="ru-RU" dirty="0" smtClean="0"/>
          </a:p>
          <a:p>
            <a:pPr algn="just">
              <a:buNone/>
            </a:pPr>
            <a:r>
              <a:rPr lang="ru-RU" b="1" dirty="0" smtClean="0"/>
              <a:t>Создание основного текста</a:t>
            </a:r>
            <a:endParaRPr lang="en-US" b="1" dirty="0" smtClean="0"/>
          </a:p>
          <a:p>
            <a:pPr algn="just">
              <a:buNone/>
            </a:pPr>
            <a:endParaRPr lang="ru-RU" b="1" dirty="0" smtClean="0"/>
          </a:p>
          <a:p>
            <a:pPr lvl="0" algn="just"/>
            <a:r>
              <a:rPr lang="ru-RU" dirty="0" smtClean="0"/>
              <a:t>Создайте горизонтальную направляющую в положении 3,75".</a:t>
            </a:r>
          </a:p>
          <a:p>
            <a:pPr lvl="0" algn="just"/>
            <a:r>
              <a:rPr lang="ru-RU" dirty="0" smtClean="0"/>
              <a:t>В наборе инструментов выберите инструмент Текст .</a:t>
            </a:r>
          </a:p>
          <a:p>
            <a:pPr lvl="0" algn="just"/>
            <a:r>
              <a:rPr lang="ru-RU" dirty="0" smtClean="0"/>
              <a:t>Щелкните один раз на странице рисования и введите текст «Министерство образования Правительства Московской области Государственное бюджетное образовательное учреждение начального профессионального образования Профессиональное училище №37»</a:t>
            </a:r>
          </a:p>
          <a:p>
            <a:pPr lvl="0" algn="just"/>
            <a:r>
              <a:rPr lang="ru-RU" dirty="0" smtClean="0"/>
              <a:t>Выберите инструмент Указатель.</a:t>
            </a:r>
          </a:p>
          <a:p>
            <a:pPr lvl="0" algn="just"/>
            <a:r>
              <a:rPr lang="ru-RU" dirty="0" smtClean="0"/>
              <a:t>В Списке шрифтов на панели свойств выберите понравившийся шрифт.</a:t>
            </a:r>
          </a:p>
          <a:p>
            <a:pPr lvl="0" algn="just"/>
            <a:r>
              <a:rPr lang="ru-RU" dirty="0" smtClean="0"/>
              <a:t>В списке Размер шрифта выберите подходящий размер.</a:t>
            </a:r>
          </a:p>
          <a:p>
            <a:pPr lvl="0" algn="just"/>
            <a:r>
              <a:rPr lang="ru-RU" dirty="0" smtClean="0"/>
              <a:t>Щелкните образец цвета черный в цветовой палитре.</a:t>
            </a:r>
          </a:p>
          <a:p>
            <a:pPr algn="just"/>
            <a:r>
              <a:rPr lang="ru-RU" dirty="0" smtClean="0"/>
              <a:t> При выборе черного образца текст становится черного цвета.</a:t>
            </a:r>
          </a:p>
          <a:p>
            <a:pPr lvl="0" algn="just"/>
            <a:r>
              <a:rPr lang="ru-RU" dirty="0" smtClean="0"/>
              <a:t>Выберите инструмент Указатель и перетащите текст, пока его верхняя часть не будет привязана к горизонтальной направляющей в 3,75 , а левая сторона  не будет привязана к вертикальной направляющей 0,25.</a:t>
            </a:r>
          </a:p>
          <a:p>
            <a:pPr algn="just"/>
            <a:endParaRPr lang="ru-RU" dirty="0" smtClean="0"/>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0.bmp"/>
          <p:cNvPicPr>
            <a:picLocks noGrp="1" noChangeAspect="1"/>
          </p:cNvPicPr>
          <p:nvPr>
            <p:ph idx="1"/>
          </p:nvPr>
        </p:nvPicPr>
        <p:blipFill>
          <a:blip r:embed="rId2"/>
          <a:stretch>
            <a:fillRect/>
          </a:stretch>
        </p:blipFill>
        <p:spPr>
          <a:xfrm>
            <a:off x="0" y="1"/>
            <a:ext cx="9144000" cy="6901616"/>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buNone/>
            </a:pPr>
            <a:r>
              <a:rPr lang="ru-RU" b="1" dirty="0" smtClean="0"/>
              <a:t>Создание небольшого текста</a:t>
            </a:r>
          </a:p>
          <a:p>
            <a:pPr lvl="0"/>
            <a:r>
              <a:rPr lang="ru-RU" dirty="0" smtClean="0"/>
              <a:t>Выберите инструмент Текст, щелкните на странице рисования и введите текст </a:t>
            </a:r>
          </a:p>
          <a:p>
            <a:pPr lvl="0">
              <a:buNone/>
            </a:pPr>
            <a:r>
              <a:rPr lang="ru-RU" dirty="0" smtClean="0"/>
              <a:t>   « Московская область, г.Ногинск ул. </a:t>
            </a:r>
            <a:r>
              <a:rPr lang="en-US" dirty="0" smtClean="0"/>
              <a:t>III</a:t>
            </a:r>
            <a:r>
              <a:rPr lang="ru-RU" dirty="0" smtClean="0"/>
              <a:t> Интернационала д.59 телефон: 8(49651)4-24-43 директор Курсанов Александр Степанович»</a:t>
            </a:r>
          </a:p>
          <a:p>
            <a:pPr lvl="0"/>
            <a:r>
              <a:rPr lang="ru-RU" dirty="0" smtClean="0"/>
              <a:t>Выберите понравившийся шрифт, цвет и размер.</a:t>
            </a:r>
          </a:p>
          <a:p>
            <a:pPr lvl="0"/>
            <a:r>
              <a:rPr lang="ru-RU" dirty="0" smtClean="0"/>
              <a:t>Перетащите текст, пока его верхняя часть не будет привязана к направляющей 1".</a:t>
            </a: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11.bmp"/>
          <p:cNvPicPr>
            <a:picLocks noGrp="1" noChangeAspect="1"/>
          </p:cNvPicPr>
          <p:nvPr>
            <p:ph idx="1"/>
          </p:nvPr>
        </p:nvPicPr>
        <p:blipFill>
          <a:blip r:embed="rId2"/>
          <a:stretch>
            <a:fillRect/>
          </a:stretch>
        </p:blipFill>
        <p:spPr>
          <a:xfrm>
            <a:off x="-33894" y="0"/>
            <a:ext cx="9273144" cy="6954858"/>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62500" lnSpcReduction="20000"/>
          </a:bodyPr>
          <a:lstStyle/>
          <a:p>
            <a:pPr>
              <a:buNone/>
            </a:pPr>
            <a:r>
              <a:rPr lang="ru-RU" b="1" dirty="0" smtClean="0"/>
              <a:t>Создание окружностей</a:t>
            </a:r>
          </a:p>
          <a:p>
            <a:r>
              <a:rPr lang="ru-RU" dirty="0" smtClean="0"/>
              <a:t>Для придания большей выразительности будут созданы окружности разных размеров и цветов. Они будут  распределены по всему фону.</a:t>
            </a:r>
          </a:p>
          <a:p>
            <a:r>
              <a:rPr lang="ru-RU" dirty="0" smtClean="0"/>
              <a:t>Создание перекрывающихся окружностей</a:t>
            </a:r>
          </a:p>
          <a:p>
            <a:pPr lvl="0"/>
            <a:r>
              <a:rPr lang="ru-RU" dirty="0" smtClean="0"/>
              <a:t>В наборе инструментов выберите инструмент Эллипс </a:t>
            </a:r>
          </a:p>
          <a:p>
            <a:pPr lvl="0"/>
            <a:r>
              <a:rPr lang="ru-RU" dirty="0" smtClean="0"/>
              <a:t>Удерживайте нажатой клавишу </a:t>
            </a:r>
            <a:r>
              <a:rPr lang="en-US" dirty="0" smtClean="0"/>
              <a:t>Ctrl</a:t>
            </a:r>
            <a:r>
              <a:rPr lang="ru-RU" dirty="0" smtClean="0"/>
              <a:t> и перетащите указатель по странице для создания окружности диаметром приблизительно 0,25.</a:t>
            </a:r>
          </a:p>
          <a:p>
            <a:r>
              <a:rPr lang="ru-RU" dirty="0" smtClean="0"/>
              <a:t>При перетаскивании можно на панели свойств или в строке состояния можно контролировать размер окружности.</a:t>
            </a:r>
          </a:p>
          <a:p>
            <a:pPr lvl="0"/>
            <a:r>
              <a:rPr lang="ru-RU" dirty="0" smtClean="0"/>
              <a:t>На цветовой палитре щелкните образец цвета наиболее подходящий вам.</a:t>
            </a:r>
          </a:p>
          <a:p>
            <a:pPr lvl="0"/>
            <a:r>
              <a:rPr lang="ru-RU" dirty="0" smtClean="0"/>
              <a:t>Щелкните правой кнопкой мыши образец Нет цвета, чтобы удалить абрис окружности.</a:t>
            </a:r>
          </a:p>
          <a:p>
            <a:pPr lvl="0"/>
            <a:r>
              <a:rPr lang="ru-RU" dirty="0" smtClean="0"/>
              <a:t>Создайте другую окружность диаметром приблизительно 0,75.</a:t>
            </a:r>
          </a:p>
          <a:p>
            <a:pPr lvl="0"/>
            <a:r>
              <a:rPr lang="ru-RU" dirty="0" smtClean="0"/>
              <a:t>Щелкните образец цвета отличный от вышевыбранного, а затем щелкните правой кнопкой мыши образец Нет цвета.</a:t>
            </a:r>
          </a:p>
          <a:p>
            <a:pPr lvl="0"/>
            <a:r>
              <a:rPr lang="ru-RU" dirty="0" smtClean="0"/>
              <a:t>Скопируйте созданные окружности и распределите их по визитке по вашему усмотрению.</a:t>
            </a:r>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2.bmp"/>
          <p:cNvPicPr>
            <a:picLocks noGrp="1" noChangeAspect="1"/>
          </p:cNvPicPr>
          <p:nvPr>
            <p:ph idx="1"/>
          </p:nvPr>
        </p:nvPicPr>
        <p:blipFill>
          <a:blip r:embed="rId2"/>
          <a:stretch>
            <a:fillRect/>
          </a:stretch>
        </p:blipFill>
        <p:spPr>
          <a:xfrm>
            <a:off x="1" y="0"/>
            <a:ext cx="9144000" cy="6771918"/>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13.bmp"/>
          <p:cNvPicPr>
            <a:picLocks noGrp="1" noChangeAspect="1"/>
          </p:cNvPicPr>
          <p:nvPr>
            <p:ph idx="1"/>
          </p:nvPr>
        </p:nvPicPr>
        <p:blipFill>
          <a:blip r:embed="rId2"/>
          <a:stretch>
            <a:fillRect/>
          </a:stretch>
        </p:blipFill>
        <p:spPr>
          <a:xfrm>
            <a:off x="13179" y="0"/>
            <a:ext cx="9260485" cy="679412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dirty="0" smtClean="0"/>
              <a:t/>
            </a:r>
            <a:br>
              <a:rPr lang="ru-RU" sz="4400" dirty="0" smtClean="0"/>
            </a:br>
            <a:r>
              <a:rPr lang="ru-RU" sz="4400" dirty="0" smtClean="0"/>
              <a:t/>
            </a:r>
            <a:br>
              <a:rPr lang="ru-RU" sz="4400" dirty="0" smtClean="0"/>
            </a:br>
            <a:r>
              <a:rPr lang="ru-RU" sz="4400" dirty="0" smtClean="0">
                <a:solidFill>
                  <a:srgbClr val="002060"/>
                </a:solidFill>
              </a:rPr>
              <a:t>Визитная</a:t>
            </a:r>
            <a:r>
              <a:rPr lang="ru-RU" sz="4400" dirty="0" smtClean="0"/>
              <a:t> </a:t>
            </a:r>
            <a:r>
              <a:rPr lang="ru-RU" sz="4400" dirty="0" smtClean="0">
                <a:solidFill>
                  <a:srgbClr val="002060"/>
                </a:solidFill>
              </a:rPr>
              <a:t>карточка</a:t>
            </a:r>
            <a:r>
              <a:rPr lang="ru-RU" sz="4400" dirty="0" smtClean="0"/>
              <a:t> </a:t>
            </a:r>
            <a:r>
              <a:rPr lang="ru-RU" sz="4400" dirty="0" smtClean="0">
                <a:solidFill>
                  <a:srgbClr val="002060"/>
                </a:solidFill>
              </a:rPr>
              <a:t>готова!</a:t>
            </a:r>
            <a:br>
              <a:rPr lang="ru-RU" sz="4400" dirty="0" smtClean="0">
                <a:solidFill>
                  <a:srgbClr val="002060"/>
                </a:solidFill>
              </a:rPr>
            </a:br>
            <a:endParaRPr lang="ru-RU" sz="4400" dirty="0">
              <a:solidFill>
                <a:srgbClr val="002060"/>
              </a:solidFill>
            </a:endParaRPr>
          </a:p>
        </p:txBody>
      </p:sp>
      <p:sp>
        <p:nvSpPr>
          <p:cNvPr id="3" name="Содержимое 2"/>
          <p:cNvSpPr>
            <a:spLocks noGrp="1"/>
          </p:cNvSpPr>
          <p:nvPr>
            <p:ph idx="1"/>
          </p:nvPr>
        </p:nvSpPr>
        <p:spPr>
          <a:ln>
            <a:solidFill>
              <a:schemeClr val="accent1"/>
            </a:solidFill>
          </a:ln>
        </p:spPr>
        <p:txBody>
          <a:bodyPr>
            <a:normAutofit/>
          </a:bodyPr>
          <a:lstStyle/>
          <a:p>
            <a:pPr algn="ctr">
              <a:buNone/>
            </a:pPr>
            <a:r>
              <a:rPr lang="ru-RU" dirty="0" smtClean="0">
                <a:solidFill>
                  <a:schemeClr val="accent4">
                    <a:lumMod val="75000"/>
                  </a:schemeClr>
                </a:solidFill>
              </a:rPr>
              <a:t>    </a:t>
            </a:r>
          </a:p>
          <a:p>
            <a:pPr algn="ctr">
              <a:buNone/>
            </a:pPr>
            <a:r>
              <a:rPr lang="ru-RU" sz="8000" b="1" dirty="0" smtClean="0">
                <a:solidFill>
                  <a:srgbClr val="002060"/>
                </a:solidFill>
              </a:rPr>
              <a:t>УСПЕХОВ</a:t>
            </a:r>
          </a:p>
          <a:p>
            <a:pPr algn="ctr">
              <a:buNone/>
            </a:pPr>
            <a:r>
              <a:rPr lang="ru-RU" sz="8000" b="1" dirty="0" smtClean="0">
                <a:solidFill>
                  <a:srgbClr val="002060"/>
                </a:solidFill>
              </a:rPr>
              <a:t> В УЧЕБЕ!!!</a:t>
            </a:r>
          </a:p>
          <a:p>
            <a:pPr>
              <a:buNone/>
            </a:pPr>
            <a:endParaRPr lang="ru-RU" dirty="0" smtClean="0">
              <a:solidFill>
                <a:schemeClr val="accent4">
                  <a:lumMod val="75000"/>
                </a:schemeClr>
              </a:solidFill>
            </a:endParaRPr>
          </a:p>
          <a:p>
            <a:pPr>
              <a:buNone/>
            </a:pPr>
            <a:endParaRPr lang="ru-RU" dirty="0" smtClean="0">
              <a:solidFill>
                <a:schemeClr val="accent4">
                  <a:lumMod val="75000"/>
                </a:schemeClr>
              </a:solidFill>
            </a:endParaRPr>
          </a:p>
          <a:p>
            <a:pPr>
              <a:buNone/>
            </a:pPr>
            <a:endParaRPr lang="ru-RU" dirty="0" smtClean="0">
              <a:solidFill>
                <a:schemeClr val="accent4">
                  <a:lumMod val="75000"/>
                </a:schemeClr>
              </a:solidFill>
            </a:endParaRPr>
          </a:p>
          <a:p>
            <a:pPr>
              <a:buNone/>
            </a:pPr>
            <a:endParaRPr lang="ru-RU" dirty="0" smtClean="0">
              <a:solidFill>
                <a:schemeClr val="accent4">
                  <a:lumMod val="75000"/>
                </a:schemeClr>
              </a:solidFill>
            </a:endParaRPr>
          </a:p>
          <a:p>
            <a:pPr>
              <a:buNone/>
            </a:pPr>
            <a:endParaRPr lang="ru-RU" dirty="0" smtClean="0">
              <a:solidFill>
                <a:schemeClr val="accent4">
                  <a:lumMod val="75000"/>
                </a:schemeClr>
              </a:solidFill>
            </a:endParaRPr>
          </a:p>
          <a:p>
            <a:pPr>
              <a:buNone/>
            </a:pPr>
            <a:endParaRPr lang="ru-RU" dirty="0" smtClean="0">
              <a:solidFill>
                <a:schemeClr val="accent4">
                  <a:lumMod val="75000"/>
                </a:schemeClr>
              </a:solidFill>
            </a:endParaRPr>
          </a:p>
          <a:p>
            <a:pPr>
              <a:buNone/>
            </a:pPr>
            <a:endParaRPr lang="ru-RU" dirty="0" smtClean="0">
              <a:solidFill>
                <a:schemeClr val="accent4">
                  <a:lumMod val="75000"/>
                </a:schemeClr>
              </a:solidFill>
            </a:endParaRPr>
          </a:p>
          <a:p>
            <a:pPr algn="r">
              <a:buNone/>
            </a:pPr>
            <a:endParaRPr lang="ru-RU" dirty="0" smtClean="0">
              <a:solidFill>
                <a:srgbClr val="002060"/>
              </a:solidFill>
            </a:endParaRPr>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pPr>
              <a:buNone/>
            </a:pPr>
            <a:r>
              <a:rPr lang="ru-RU" sz="3200" dirty="0" smtClean="0">
                <a:solidFill>
                  <a:srgbClr val="002060"/>
                </a:solidFill>
              </a:rPr>
              <a:t>    </a:t>
            </a:r>
          </a:p>
          <a:p>
            <a:pPr>
              <a:buNone/>
            </a:pPr>
            <a:endParaRPr lang="ru-RU" sz="3200" dirty="0" smtClean="0">
              <a:solidFill>
                <a:srgbClr val="002060"/>
              </a:solidFill>
            </a:endParaRPr>
          </a:p>
          <a:p>
            <a:pPr algn="just">
              <a:buNone/>
            </a:pPr>
            <a:r>
              <a:rPr lang="ru-RU" sz="3200" dirty="0" smtClean="0">
                <a:solidFill>
                  <a:srgbClr val="002060"/>
                </a:solidFill>
              </a:rPr>
              <a:t>     </a:t>
            </a:r>
            <a:r>
              <a:rPr lang="ru-RU" sz="3200" dirty="0" smtClean="0"/>
              <a:t>Урок на тему «Создание визитной карточки в программе векторной графики </a:t>
            </a:r>
            <a:r>
              <a:rPr lang="en-US" sz="3200" dirty="0" smtClean="0"/>
              <a:t>Corel Draw</a:t>
            </a:r>
            <a:r>
              <a:rPr lang="ru-RU" sz="3200" dirty="0" smtClean="0"/>
              <a:t> с использованием мультимедийной презентации» подготовили мастера производственного обучения </a:t>
            </a:r>
          </a:p>
          <a:p>
            <a:pPr algn="just">
              <a:buNone/>
            </a:pPr>
            <a:r>
              <a:rPr lang="ru-RU" sz="3200" dirty="0" smtClean="0"/>
              <a:t>     ГБОУ НПО ПУ №37 </a:t>
            </a:r>
          </a:p>
          <a:p>
            <a:pPr algn="just">
              <a:buNone/>
            </a:pPr>
            <a:r>
              <a:rPr lang="ru-RU" sz="3200" dirty="0" smtClean="0"/>
              <a:t>     Елисеева А.П., Канева А.В.</a:t>
            </a:r>
          </a:p>
          <a:p>
            <a:endParaRPr lang="ru-RU" dirty="0" smtClean="0">
              <a:solidFill>
                <a:srgbClr val="002060"/>
              </a:solidFill>
            </a:endParaRPr>
          </a:p>
          <a:p>
            <a:endParaRPr lang="ru-RU" dirty="0" smtClean="0">
              <a:solidFill>
                <a:srgbClr val="002060"/>
              </a:solidFill>
            </a:endParaRPr>
          </a:p>
          <a:p>
            <a:endParaRPr lang="ru-RU" dirty="0" smtClean="0">
              <a:solidFill>
                <a:srgbClr val="002060"/>
              </a:solidFill>
            </a:endParaRPr>
          </a:p>
          <a:p>
            <a:pPr algn="ctr">
              <a:buNone/>
            </a:pPr>
            <a:r>
              <a:rPr lang="ru-RU" dirty="0" smtClean="0"/>
              <a:t>2013г.</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Основные задачи:</a:t>
            </a:r>
            <a:r>
              <a:rPr lang="ru-RU" dirty="0" smtClean="0"/>
              <a:t/>
            </a:r>
            <a:br>
              <a:rPr lang="ru-RU" dirty="0" smtClean="0"/>
            </a:br>
            <a:endParaRPr lang="ru-RU" dirty="0"/>
          </a:p>
        </p:txBody>
      </p:sp>
      <p:sp>
        <p:nvSpPr>
          <p:cNvPr id="3" name="Содержимое 2"/>
          <p:cNvSpPr>
            <a:spLocks noGrp="1"/>
          </p:cNvSpPr>
          <p:nvPr>
            <p:ph idx="1"/>
          </p:nvPr>
        </p:nvSpPr>
        <p:spPr>
          <a:xfrm>
            <a:off x="457200" y="1071546"/>
            <a:ext cx="8186766" cy="5429288"/>
          </a:xfrm>
        </p:spPr>
        <p:txBody>
          <a:bodyPr>
            <a:normAutofit fontScale="62500" lnSpcReduction="20000"/>
          </a:bodyPr>
          <a:lstStyle/>
          <a:p>
            <a:r>
              <a:rPr lang="ru-RU" dirty="0" smtClean="0"/>
              <a:t>Закрепить полученные знания о выполнении следующих операций</a:t>
            </a:r>
            <a:r>
              <a:rPr lang="ru-RU" b="1" dirty="0" smtClean="0"/>
              <a:t>:</a:t>
            </a:r>
            <a:endParaRPr lang="ru-RU" dirty="0" smtClean="0"/>
          </a:p>
          <a:p>
            <a:r>
              <a:rPr lang="ru-RU" dirty="0" smtClean="0"/>
              <a:t>- рисовать фигуры;</a:t>
            </a:r>
          </a:p>
          <a:p>
            <a:r>
              <a:rPr lang="ru-RU" dirty="0" smtClean="0"/>
              <a:t>- добавлять цвета в объекты;</a:t>
            </a:r>
          </a:p>
          <a:p>
            <a:r>
              <a:rPr lang="ru-RU" dirty="0" smtClean="0"/>
              <a:t>- точно выравнивать объекты;</a:t>
            </a:r>
          </a:p>
          <a:p>
            <a:r>
              <a:rPr lang="ru-RU" dirty="0" smtClean="0"/>
              <a:t>- выделять несколько объектов;</a:t>
            </a:r>
          </a:p>
          <a:p>
            <a:r>
              <a:rPr lang="ru-RU" dirty="0" smtClean="0"/>
              <a:t>- импортировать изображения и тексты;</a:t>
            </a:r>
          </a:p>
          <a:p>
            <a:r>
              <a:rPr lang="ru-RU" dirty="0" smtClean="0"/>
              <a:t>- создавать, форматировать и выравнивать текст;</a:t>
            </a:r>
          </a:p>
          <a:p>
            <a:r>
              <a:rPr lang="ru-RU" dirty="0" smtClean="0"/>
              <a:t>- работать с текстовыми полями;</a:t>
            </a:r>
          </a:p>
          <a:p>
            <a:r>
              <a:rPr lang="ru-RU" dirty="0" smtClean="0"/>
              <a:t>- группировать объекты;</a:t>
            </a:r>
          </a:p>
          <a:p>
            <a:r>
              <a:rPr lang="ru-RU" dirty="0" smtClean="0"/>
              <a:t>- использовать линейки и направляющие;</a:t>
            </a:r>
          </a:p>
          <a:p>
            <a:r>
              <a:rPr lang="ru-RU" dirty="0" smtClean="0"/>
              <a:t>- использовать клавиши быстрого вызова;</a:t>
            </a:r>
          </a:p>
          <a:p>
            <a:r>
              <a:rPr lang="ru-RU" dirty="0" smtClean="0"/>
              <a:t>- использовать цветовые палитры;</a:t>
            </a:r>
          </a:p>
          <a:p>
            <a:r>
              <a:rPr lang="ru-RU" dirty="0" smtClean="0"/>
              <a:t>- использовать динамические направляющие;</a:t>
            </a:r>
          </a:p>
          <a:p>
            <a:r>
              <a:rPr lang="ru-RU" dirty="0" smtClean="0"/>
              <a:t>- использовать инструмент указатель;</a:t>
            </a:r>
          </a:p>
          <a:p>
            <a:r>
              <a:rPr lang="ru-RU" dirty="0" smtClean="0"/>
              <a:t>- использовать инструмент эллипс;</a:t>
            </a:r>
          </a:p>
          <a:p>
            <a:r>
              <a:rPr lang="ru-RU" dirty="0" smtClean="0"/>
              <a:t>- использовать инструмент прямоугольник;</a:t>
            </a:r>
          </a:p>
          <a:p>
            <a:r>
              <a:rPr lang="ru-RU" dirty="0" smtClean="0"/>
              <a:t>- использовать инструмент Текст;</a:t>
            </a:r>
          </a:p>
          <a:p>
            <a:r>
              <a:rPr lang="ru-RU" dirty="0" smtClean="0"/>
              <a:t>- использовать окно настройки форматирование</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28596" y="285728"/>
            <a:ext cx="8286808" cy="5929354"/>
          </a:xfrm>
        </p:spPr>
        <p:txBody>
          <a:bodyPr>
            <a:normAutofit fontScale="77500" lnSpcReduction="20000"/>
          </a:bodyPr>
          <a:lstStyle/>
          <a:p>
            <a:pPr algn="just">
              <a:buNone/>
            </a:pPr>
            <a:r>
              <a:rPr lang="ru-RU" b="1" dirty="0" smtClean="0"/>
              <a:t>Создание фона.</a:t>
            </a:r>
          </a:p>
          <a:p>
            <a:pPr algn="just">
              <a:buNone/>
            </a:pPr>
            <a:r>
              <a:rPr lang="ru-RU" dirty="0" smtClean="0"/>
              <a:t>      Для начала работы потребуется создать новый документ и задать свойства страницы. Затем будут созданы и залиты цветом две прямоугольные фигуры для фона. Затем для точного выравнивания прямоугольников будут использованы направляющие.</a:t>
            </a:r>
          </a:p>
          <a:p>
            <a:pPr algn="just">
              <a:buNone/>
            </a:pPr>
            <a:r>
              <a:rPr lang="ru-RU" b="1" dirty="0" smtClean="0"/>
              <a:t>Создание прямоугольников для фона</a:t>
            </a:r>
          </a:p>
          <a:p>
            <a:pPr lvl="0" algn="just"/>
            <a:r>
              <a:rPr lang="ru-RU" dirty="0" smtClean="0"/>
              <a:t>Выберите меню Файл ► Создать для создания нового документа.</a:t>
            </a:r>
          </a:p>
          <a:p>
            <a:pPr lvl="0" algn="just"/>
            <a:r>
              <a:rPr lang="ru-RU" dirty="0" smtClean="0"/>
              <a:t>Дважды щелкните тень страницы, чтобы открыть диалоговое окно Параметры.</a:t>
            </a:r>
          </a:p>
          <a:p>
            <a:pPr lvl="0" algn="just"/>
            <a:r>
              <a:rPr lang="ru-RU" dirty="0" smtClean="0"/>
              <a:t>Убедитесь, что в качестве единицы измерения выбраны дюймы, и установите для ширины значение 6&gt;&lt;, а для высоты -4».</a:t>
            </a:r>
          </a:p>
          <a:p>
            <a:pPr lvl="0" algn="just"/>
            <a:r>
              <a:rPr lang="ru-RU" dirty="0" smtClean="0"/>
              <a:t>Нажмите кнопку Добавить рамку страницы, а затем нажмите ОК.</a:t>
            </a:r>
          </a:p>
          <a:p>
            <a:pPr algn="just"/>
            <a:r>
              <a:rPr lang="ru-RU" dirty="0" smtClean="0"/>
              <a:t>Рамка страницы сформирует прямоугольник точно по размеру документа. При создании объекта рамки страницы он выбирается по умолчанию.</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bmp"/>
          <p:cNvPicPr>
            <a:picLocks noGrp="1" noChangeAspect="1"/>
          </p:cNvPicPr>
          <p:nvPr>
            <p:ph idx="1"/>
          </p:nvPr>
        </p:nvPicPr>
        <p:blipFill>
          <a:blip r:embed="rId2"/>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28596" y="285728"/>
            <a:ext cx="8501122" cy="6357982"/>
          </a:xfrm>
        </p:spPr>
        <p:txBody>
          <a:bodyPr>
            <a:normAutofit/>
          </a:bodyPr>
          <a:lstStyle/>
          <a:p>
            <a:pPr lvl="0"/>
            <a:endParaRPr lang="ru-RU" dirty="0" smtClean="0"/>
          </a:p>
          <a:p>
            <a:pPr lvl="0">
              <a:buNone/>
            </a:pPr>
            <a:r>
              <a:rPr lang="ru-RU" dirty="0" smtClean="0"/>
              <a:t>Цветовая палитра.</a:t>
            </a:r>
          </a:p>
          <a:p>
            <a:pPr lvl="0">
              <a:buNone/>
            </a:pPr>
            <a:endParaRPr lang="ru-RU" dirty="0" smtClean="0"/>
          </a:p>
          <a:p>
            <a:pPr lvl="0" algn="just"/>
            <a:r>
              <a:rPr lang="ru-RU" dirty="0" smtClean="0"/>
              <a:t>Щелкните стрелку в нижней части цветовой палитры , чтобы выполнить прокрутку вниз, а затем выберите образец цвета с параметрами С8М20</a:t>
            </a:r>
            <a:r>
              <a:rPr lang="en-US" dirty="0" smtClean="0"/>
              <a:t>Y</a:t>
            </a:r>
            <a:r>
              <a:rPr lang="ru-RU" dirty="0" smtClean="0"/>
              <a:t>81К0.</a:t>
            </a:r>
          </a:p>
          <a:p>
            <a:pPr algn="just"/>
            <a:r>
              <a:rPr lang="ru-RU" dirty="0" smtClean="0"/>
              <a:t>Цветовая палитра по умолчанию расположена вдоль правого края окна приложения. При подведении курсора к образцу цвета отображается имя цвета. При выборе данного образца цвета цвет фона прямоугольника изменится на выбранный</a:t>
            </a:r>
            <a:r>
              <a:rPr lang="ru-RU" dirty="0" smtClean="0">
                <a:solidFill>
                  <a:schemeClr val="bg1"/>
                </a:solidFill>
              </a:rPr>
              <a:t>.</a:t>
            </a:r>
          </a:p>
          <a:p>
            <a:endParaRPr lang="ru-RU" dirty="0" smtClean="0"/>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2.bmp"/>
          <p:cNvPicPr>
            <a:picLocks noGrp="1" noChangeAspect="1"/>
          </p:cNvPicPr>
          <p:nvPr>
            <p:ph idx="1"/>
          </p:nvPr>
        </p:nvPicPr>
        <p:blipFill>
          <a:blip r:embed="rId2"/>
          <a:stretch>
            <a:fillRect/>
          </a:stretch>
        </p:blipFill>
        <p:spPr>
          <a:xfrm>
            <a:off x="1" y="0"/>
            <a:ext cx="9144000"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p:spPr>
        <p:txBody>
          <a:bodyPr>
            <a:normAutofit fontScale="85000" lnSpcReduction="10000"/>
          </a:bodyPr>
          <a:lstStyle/>
          <a:p>
            <a:pPr lvl="0" algn="just"/>
            <a:r>
              <a:rPr lang="ru-RU" dirty="0" smtClean="0"/>
              <a:t>Щелкните правой кнопкой мыши образец Нет цвета в верхней части цветовой палитры, чтобы удалить абрис прямоугольника.</a:t>
            </a:r>
          </a:p>
          <a:p>
            <a:pPr lvl="0" algn="just"/>
            <a:r>
              <a:rPr lang="ru-RU" dirty="0" smtClean="0"/>
              <a:t>Дважды щелкните инструмент Прямоугольник в наборе инструментов, чтобы создать другую рамку страницы.</a:t>
            </a:r>
          </a:p>
          <a:p>
            <a:pPr algn="just"/>
            <a:r>
              <a:rPr lang="ru-RU" dirty="0" smtClean="0"/>
              <a:t>Новая рамка страницы не видна, так как она создается под первой рамкой, однако она выбрана по умолчанию, поэтому следующие действие будут относиться к новой рамке страницы.</a:t>
            </a:r>
          </a:p>
          <a:p>
            <a:pPr lvl="0" algn="just"/>
            <a:r>
              <a:rPr lang="ru-RU" dirty="0" smtClean="0"/>
              <a:t>Дважды щелкните образец Цвет заливки в строке состояния X , чтобы открыть диалоговое окно Однородная заливка.</a:t>
            </a:r>
          </a:p>
          <a:p>
            <a:pPr lvl="0" algn="just"/>
            <a:r>
              <a:rPr lang="ru-RU" dirty="0" smtClean="0"/>
              <a:t>В списке Модель выберите </a:t>
            </a:r>
            <a:r>
              <a:rPr lang="en-US" dirty="0" smtClean="0"/>
              <a:t>CMYK</a:t>
            </a:r>
            <a:r>
              <a:rPr lang="ru-RU" dirty="0" smtClean="0"/>
              <a:t>.</a:t>
            </a:r>
          </a:p>
          <a:p>
            <a:pPr lvl="0" algn="just">
              <a:buNone/>
            </a:pPr>
            <a:r>
              <a:rPr lang="ru-RU" dirty="0" smtClean="0"/>
              <a:t>      Введите следующие значения в поля </a:t>
            </a:r>
            <a:r>
              <a:rPr lang="en-US" dirty="0" smtClean="0"/>
              <a:t>CMYK</a:t>
            </a:r>
            <a:r>
              <a:rPr lang="ru-RU" dirty="0" smtClean="0"/>
              <a:t>.</a:t>
            </a:r>
          </a:p>
          <a:p>
            <a:pPr lvl="0" algn="just"/>
            <a:r>
              <a:rPr lang="ru-RU" dirty="0" smtClean="0"/>
              <a:t>В поле С введите </a:t>
            </a:r>
            <a:r>
              <a:rPr lang="ru-RU" cap="small" dirty="0" smtClean="0"/>
              <a:t>22</a:t>
            </a:r>
            <a:r>
              <a:rPr lang="ru-RU" dirty="0" smtClean="0"/>
              <a:t>.</a:t>
            </a:r>
          </a:p>
          <a:p>
            <a:pPr lvl="0" algn="just"/>
            <a:r>
              <a:rPr lang="ru-RU" dirty="0" smtClean="0"/>
              <a:t>В поле М введите 48.</a:t>
            </a:r>
          </a:p>
          <a:p>
            <a:pPr lvl="0" algn="just"/>
            <a:r>
              <a:rPr lang="ru-RU" dirty="0" smtClean="0"/>
              <a:t>В поле </a:t>
            </a:r>
            <a:r>
              <a:rPr lang="en-US" dirty="0" smtClean="0"/>
              <a:t>Y</a:t>
            </a:r>
            <a:r>
              <a:rPr lang="ru-RU" dirty="0" smtClean="0"/>
              <a:t> введите 98.</a:t>
            </a:r>
          </a:p>
          <a:p>
            <a:pPr lvl="0" algn="just"/>
            <a:r>
              <a:rPr lang="ru-RU" dirty="0" smtClean="0"/>
              <a:t>В поле </a:t>
            </a:r>
            <a:r>
              <a:rPr lang="en-US" dirty="0" smtClean="0"/>
              <a:t>K</a:t>
            </a:r>
            <a:r>
              <a:rPr lang="ru-RU" dirty="0" smtClean="0"/>
              <a:t> введите 0.</a:t>
            </a:r>
          </a:p>
          <a:p>
            <a:pPr lvl="0" algn="just"/>
            <a:r>
              <a:rPr lang="ru-RU" dirty="0" smtClean="0"/>
              <a:t>Нажмите кнопку ОК.</a:t>
            </a:r>
          </a:p>
          <a:p>
            <a:pPr lvl="0" algn="just"/>
            <a:r>
              <a:rPr lang="ru-RU" dirty="0" smtClean="0"/>
              <a:t>Щелкните правой кнопкой мыши образен Нет цвета в цветовой палитре, чтобы удалит абрис</a:t>
            </a:r>
            <a:r>
              <a:rPr lang="ru-RU" cap="small" dirty="0" smtClean="0"/>
              <a:t>.</a:t>
            </a:r>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bmp"/>
          <p:cNvPicPr>
            <a:picLocks noGrp="1" noChangeAspect="1"/>
          </p:cNvPicPr>
          <p:nvPr>
            <p:ph idx="1"/>
          </p:nvPr>
        </p:nvPicPr>
        <p:blipFill>
          <a:blip r:embed="rId2"/>
          <a:stretch>
            <a:fillRect/>
          </a:stretch>
        </p:blipFill>
        <p:spPr>
          <a:xfrm>
            <a:off x="-48708" y="-45680"/>
            <a:ext cx="9192708" cy="689453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70</TotalTime>
  <Words>1134</Words>
  <Application>Microsoft Office PowerPoint</Application>
  <PresentationFormat>Экран (4:3)</PresentationFormat>
  <Paragraphs>138</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Апекс</vt:lpstr>
      <vt:lpstr>Методическая разработка урока спецдисциплины «Технология создания и обработки цифровой и мультимедийной информации» </vt:lpstr>
      <vt:lpstr> </vt:lpstr>
      <vt:lpstr>Основные задачи: </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  Визитная карточка готова! </vt:lpstr>
      <vt:lpstr>Слайд 29</vt:lpstr>
    </vt:vector>
  </TitlesOfParts>
  <Company>ГОУ НПО ПУ 37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Методическая разработка урока спецдисциплины «Технология создания и обработки цифровой и мультимедийной информации» </dc:title>
  <dc:creator>Лаборатория ЭВМ</dc:creator>
  <cp:lastModifiedBy>Лаборатория ЭВМ</cp:lastModifiedBy>
  <cp:revision>8</cp:revision>
  <dcterms:created xsi:type="dcterms:W3CDTF">2013-04-02T04:36:37Z</dcterms:created>
  <dcterms:modified xsi:type="dcterms:W3CDTF">2013-04-02T06:38:03Z</dcterms:modified>
</cp:coreProperties>
</file>