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8" r:id="rId2"/>
    <p:sldId id="341" r:id="rId3"/>
    <p:sldId id="327" r:id="rId4"/>
    <p:sldId id="326" r:id="rId5"/>
    <p:sldId id="329" r:id="rId6"/>
    <p:sldId id="340" r:id="rId7"/>
    <p:sldId id="323" r:id="rId8"/>
    <p:sldId id="334" r:id="rId9"/>
    <p:sldId id="336" r:id="rId10"/>
    <p:sldId id="328" r:id="rId11"/>
    <p:sldId id="338" r:id="rId12"/>
    <p:sldId id="325" r:id="rId13"/>
    <p:sldId id="342" r:id="rId14"/>
    <p:sldId id="343" r:id="rId15"/>
    <p:sldId id="345" r:id="rId16"/>
    <p:sldId id="339" r:id="rId17"/>
    <p:sldId id="32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3333CC"/>
    <a:srgbClr val="FF3300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1" autoAdjust="0"/>
    <p:restoredTop sz="94638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7B8AFB-BD31-4B7A-B0E6-178F6163DDC6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3E83B8-82C0-4EDB-A03E-30DD008D3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3E83B8-82C0-4EDB-A03E-30DD008D32C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F8CE4-F6CB-4E56-89FE-70494FBDA3ED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53422-E9BB-491D-8120-E7002E2E4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D5527-4487-4DF2-97C0-B2568CDD1A2A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DF403-A6E8-4A9F-9548-5EAF6D9C9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08461-75D5-4C61-860B-422DD5406CF9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0EF87-4314-40EF-8EC2-317B59CC0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F0F5D-99E5-4EF3-8562-95E429C52ED1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A69FA-CE45-42E9-8794-DA63A05BB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11703-B430-47EF-B734-03E1C679129E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3000-5C3C-461B-85B6-6BC801BB3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FC97F-7703-480C-90FB-6F8BF74E71CB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5CA90-67FF-47D1-A2CE-30C47B8AD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B998F-9EA2-488F-AA33-698C065A08BA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9B569-DE44-47C4-BF4A-9CB14A40B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3F31-AC6C-4CF4-8143-4D4B82472062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3194B-03CA-43C4-AE42-7A0F9787D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36ABB-6076-4C4F-BCF0-DF02FDACBF83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AC87-403E-453E-B5EF-716F3A92D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E35BD-AE58-462E-8A5E-156F0C6DC905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D144-19CC-4019-AA61-512B69EC5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5535A-F506-4588-908D-F1B76BE058BB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E46F8-F428-4749-AD89-B65AF65C9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D77673-A22F-4403-820F-9CF321446F8E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1B1AAC-0446-47C1-B3FE-27D576F8C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642938" y="692150"/>
            <a:ext cx="7442200" cy="487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WordArt 9"/>
          <p:cNvSpPr>
            <a:spLocks noChangeArrowheads="1" noChangeShapeType="1" noTextEdit="1"/>
          </p:cNvSpPr>
          <p:nvPr/>
        </p:nvSpPr>
        <p:spPr bwMode="auto">
          <a:xfrm>
            <a:off x="1000100" y="1000108"/>
            <a:ext cx="6840537" cy="1438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Сумма углов</a:t>
            </a:r>
          </a:p>
        </p:txBody>
      </p:sp>
      <p:sp>
        <p:nvSpPr>
          <p:cNvPr id="4" name="WordArt 10"/>
          <p:cNvSpPr>
            <a:spLocks noChangeArrowheads="1" noChangeShapeType="1" noTextEdit="1"/>
          </p:cNvSpPr>
          <p:nvPr/>
        </p:nvSpPr>
        <p:spPr bwMode="auto">
          <a:xfrm>
            <a:off x="2143108" y="2500306"/>
            <a:ext cx="4464050" cy="1196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треугольника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285728"/>
            <a:ext cx="4269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МОУ </a:t>
            </a:r>
            <a:r>
              <a:rPr lang="ru-RU" sz="2800" b="1" dirty="0" err="1" smtClean="0"/>
              <a:t>Жирновская</a:t>
            </a:r>
            <a:r>
              <a:rPr lang="ru-RU" sz="2800" b="1" dirty="0" smtClean="0"/>
              <a:t> СОШ</a:t>
            </a:r>
            <a:endParaRPr lang="ru-RU" sz="2800" b="1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00100" y="4000504"/>
            <a:ext cx="633571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Учитель математики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Лебедева Елена Николаевна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ru-RU" sz="2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</a:t>
            </a:r>
            <a:r>
              <a:rPr lang="ru-RU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п.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Жирнов</a:t>
            </a:r>
            <a:endParaRPr lang="ru-RU" sz="20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</a:t>
            </a:r>
            <a:r>
              <a:rPr lang="ru-RU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2011 </a:t>
            </a: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год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92EEE05-7127-4330-A658-5D2C2C40B7E1}" type="datetime1">
              <a:rPr lang="ru-RU" smtClean="0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9A4CB-A0AC-45C2-8C86-F67225915F6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126" name="Rectangle 17"/>
          <p:cNvSpPr>
            <a:spLocks noChangeArrowheads="1"/>
          </p:cNvSpPr>
          <p:nvPr/>
        </p:nvSpPr>
        <p:spPr bwMode="auto">
          <a:xfrm>
            <a:off x="1785918" y="333375"/>
            <a:ext cx="73580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Теорема: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Сумма углов треугольника равна 180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°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30" name="Группа 129"/>
          <p:cNvGrpSpPr/>
          <p:nvPr/>
        </p:nvGrpSpPr>
        <p:grpSpPr>
          <a:xfrm>
            <a:off x="500034" y="1357298"/>
            <a:ext cx="4143404" cy="4926009"/>
            <a:chOff x="179388" y="836613"/>
            <a:chExt cx="4754562" cy="5354637"/>
          </a:xfrm>
        </p:grpSpPr>
        <p:grpSp>
          <p:nvGrpSpPr>
            <p:cNvPr id="131" name="Группа 24"/>
            <p:cNvGrpSpPr/>
            <p:nvPr/>
          </p:nvGrpSpPr>
          <p:grpSpPr>
            <a:xfrm>
              <a:off x="179388" y="1341438"/>
              <a:ext cx="4754562" cy="4248150"/>
              <a:chOff x="179388" y="1341438"/>
              <a:chExt cx="4754562" cy="4248150"/>
            </a:xfrm>
          </p:grpSpPr>
          <p:sp>
            <p:nvSpPr>
              <p:cNvPr id="144" name="Line 5"/>
              <p:cNvSpPr>
                <a:spLocks noChangeShapeType="1"/>
              </p:cNvSpPr>
              <p:nvPr/>
            </p:nvSpPr>
            <p:spPr bwMode="auto">
              <a:xfrm flipV="1">
                <a:off x="179388" y="5588000"/>
                <a:ext cx="4754562" cy="1588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" name="Line 6"/>
              <p:cNvSpPr>
                <a:spLocks noChangeShapeType="1"/>
              </p:cNvSpPr>
              <p:nvPr/>
            </p:nvSpPr>
            <p:spPr bwMode="auto">
              <a:xfrm>
                <a:off x="250825" y="1341438"/>
                <a:ext cx="464343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2" name="Группа 25"/>
            <p:cNvGrpSpPr/>
            <p:nvPr/>
          </p:nvGrpSpPr>
          <p:grpSpPr>
            <a:xfrm>
              <a:off x="323850" y="836613"/>
              <a:ext cx="4379913" cy="5354637"/>
              <a:chOff x="323850" y="836613"/>
              <a:chExt cx="4379913" cy="5354637"/>
            </a:xfrm>
          </p:grpSpPr>
          <p:sp>
            <p:nvSpPr>
              <p:cNvPr id="133" name="AutoShape 4"/>
              <p:cNvSpPr>
                <a:spLocks noChangeArrowheads="1"/>
              </p:cNvSpPr>
              <p:nvPr/>
            </p:nvSpPr>
            <p:spPr bwMode="auto">
              <a:xfrm>
                <a:off x="755650" y="1341438"/>
                <a:ext cx="3097213" cy="4248150"/>
              </a:xfrm>
              <a:prstGeom prst="triangle">
                <a:avLst>
                  <a:gd name="adj" fmla="val 82259"/>
                </a:avLst>
              </a:prstGeom>
              <a:solidFill>
                <a:srgbClr val="CCFFCC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134" name="Text Box 7"/>
              <p:cNvSpPr txBox="1">
                <a:spLocks noChangeArrowheads="1"/>
              </p:cNvSpPr>
              <p:nvPr/>
            </p:nvSpPr>
            <p:spPr bwMode="auto">
              <a:xfrm>
                <a:off x="323850" y="5661025"/>
                <a:ext cx="39211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000000"/>
                    </a:solidFill>
                  </a:rPr>
                  <a:t>А</a:t>
                </a:r>
              </a:p>
            </p:txBody>
          </p:sp>
          <p:sp>
            <p:nvSpPr>
              <p:cNvPr id="135" name="Rectangle 8"/>
              <p:cNvSpPr>
                <a:spLocks noChangeArrowheads="1"/>
              </p:cNvSpPr>
              <p:nvPr/>
            </p:nvSpPr>
            <p:spPr bwMode="auto">
              <a:xfrm>
                <a:off x="4284663" y="836613"/>
                <a:ext cx="4191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</a:rPr>
                  <a:t>N</a:t>
                </a:r>
                <a:endParaRPr lang="ru-RU" sz="2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6" name="Rectangle 9"/>
              <p:cNvSpPr>
                <a:spLocks noChangeArrowheads="1"/>
              </p:cNvSpPr>
              <p:nvPr/>
            </p:nvSpPr>
            <p:spPr bwMode="auto">
              <a:xfrm>
                <a:off x="3924300" y="5734050"/>
                <a:ext cx="3873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000000"/>
                    </a:solidFill>
                  </a:rPr>
                  <a:t>С</a:t>
                </a:r>
              </a:p>
            </p:txBody>
          </p:sp>
          <p:sp>
            <p:nvSpPr>
              <p:cNvPr id="137" name="Rectangle 10"/>
              <p:cNvSpPr>
                <a:spLocks noChangeArrowheads="1"/>
              </p:cNvSpPr>
              <p:nvPr/>
            </p:nvSpPr>
            <p:spPr bwMode="auto">
              <a:xfrm>
                <a:off x="3276600" y="908050"/>
                <a:ext cx="39211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dirty="0">
                    <a:solidFill>
                      <a:srgbClr val="000000"/>
                    </a:solidFill>
                  </a:rPr>
                  <a:t>В</a:t>
                </a:r>
              </a:p>
            </p:txBody>
          </p:sp>
          <p:sp>
            <p:nvSpPr>
              <p:cNvPr id="138" name="Rectangle 11"/>
              <p:cNvSpPr>
                <a:spLocks noChangeArrowheads="1"/>
              </p:cNvSpPr>
              <p:nvPr/>
            </p:nvSpPr>
            <p:spPr bwMode="auto">
              <a:xfrm>
                <a:off x="1042988" y="836613"/>
                <a:ext cx="455612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dirty="0">
                    <a:solidFill>
                      <a:srgbClr val="000000"/>
                    </a:solidFill>
                  </a:rPr>
                  <a:t>М</a:t>
                </a:r>
              </a:p>
            </p:txBody>
          </p:sp>
          <p:sp>
            <p:nvSpPr>
              <p:cNvPr id="139" name="Text Box 15"/>
              <p:cNvSpPr txBox="1">
                <a:spLocks noChangeArrowheads="1"/>
              </p:cNvSpPr>
              <p:nvPr/>
            </p:nvSpPr>
            <p:spPr bwMode="auto">
              <a:xfrm>
                <a:off x="971550" y="5084763"/>
                <a:ext cx="35618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dirty="0">
                    <a:solidFill>
                      <a:schemeClr val="tx2">
                        <a:lumMod val="75000"/>
                      </a:schemeClr>
                    </a:solidFill>
                  </a:rPr>
                  <a:t>1</a:t>
                </a:r>
                <a:endParaRPr lang="en-US" sz="2400" b="1" dirty="0">
                  <a:solidFill>
                    <a:schemeClr val="tx2">
                      <a:lumMod val="75000"/>
                    </a:schemeClr>
                  </a:solidFill>
                  <a:cs typeface="Tahoma" pitchFamily="34" charset="0"/>
                </a:endParaRPr>
              </a:p>
            </p:txBody>
          </p:sp>
          <p:sp>
            <p:nvSpPr>
              <p:cNvPr id="140" name="Text Box 16"/>
              <p:cNvSpPr txBox="1">
                <a:spLocks noChangeArrowheads="1"/>
              </p:cNvSpPr>
              <p:nvPr/>
            </p:nvSpPr>
            <p:spPr bwMode="auto">
              <a:xfrm>
                <a:off x="3348038" y="5157788"/>
                <a:ext cx="37782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FF3300"/>
                    </a:solidFill>
                  </a:rPr>
                  <a:t>3</a:t>
                </a:r>
                <a:endParaRPr lang="en-US" sz="2400" b="1">
                  <a:solidFill>
                    <a:srgbClr val="FF3300"/>
                  </a:solidFill>
                  <a:cs typeface="Tahoma" pitchFamily="34" charset="0"/>
                </a:endParaRPr>
              </a:p>
            </p:txBody>
          </p:sp>
          <p:sp>
            <p:nvSpPr>
              <p:cNvPr id="141" name="Text Box 18"/>
              <p:cNvSpPr txBox="1">
                <a:spLocks noChangeArrowheads="1"/>
              </p:cNvSpPr>
              <p:nvPr/>
            </p:nvSpPr>
            <p:spPr bwMode="auto">
              <a:xfrm>
                <a:off x="2987675" y="1773238"/>
                <a:ext cx="37782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42" name="Text Box 19"/>
              <p:cNvSpPr txBox="1">
                <a:spLocks noChangeArrowheads="1"/>
              </p:cNvSpPr>
              <p:nvPr/>
            </p:nvSpPr>
            <p:spPr bwMode="auto">
              <a:xfrm>
                <a:off x="2555875" y="1412875"/>
                <a:ext cx="35618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dirty="0">
                    <a:solidFill>
                      <a:schemeClr val="tx2">
                        <a:lumMod val="75000"/>
                      </a:schemeClr>
                    </a:solidFill>
                  </a:rPr>
                  <a:t>4</a:t>
                </a:r>
                <a:endParaRPr lang="en-US" sz="2400" b="1" dirty="0">
                  <a:solidFill>
                    <a:schemeClr val="tx2">
                      <a:lumMod val="75000"/>
                    </a:schemeClr>
                  </a:solidFill>
                  <a:cs typeface="Tahoma" pitchFamily="34" charset="0"/>
                </a:endParaRPr>
              </a:p>
            </p:txBody>
          </p:sp>
          <p:sp>
            <p:nvSpPr>
              <p:cNvPr id="143" name="Rectangle 20"/>
              <p:cNvSpPr>
                <a:spLocks noChangeArrowheads="1"/>
              </p:cNvSpPr>
              <p:nvPr/>
            </p:nvSpPr>
            <p:spPr bwMode="auto">
              <a:xfrm>
                <a:off x="3419475" y="1412875"/>
                <a:ext cx="35618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</p:grpSp>
      <p:sp>
        <p:nvSpPr>
          <p:cNvPr id="147" name="Rectangle 3"/>
          <p:cNvSpPr txBox="1">
            <a:spLocks noChangeArrowheads="1"/>
          </p:cNvSpPr>
          <p:nvPr/>
        </p:nvSpPr>
        <p:spPr>
          <a:xfrm>
            <a:off x="4572000" y="3000372"/>
            <a:ext cx="4572000" cy="324802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Проведём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MN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II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AC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; В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Є М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N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         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MN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II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AC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=&gt;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   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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1=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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 (накрест лежащие углы)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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3=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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 (накрест лежащие углы)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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МВ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развёрнутый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=&gt;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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МВ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=180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°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        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 +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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2+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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=180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°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            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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+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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2+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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=180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°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 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                 или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      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+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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В+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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= 180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°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                            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Теорема доказана.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"/>
              <a:ea typeface="+mn-ea"/>
              <a:cs typeface="+mn-cs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643438" y="1571612"/>
            <a:ext cx="450056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ru-RU" dirty="0">
                <a:solidFill>
                  <a:srgbClr val="FF3300"/>
                </a:solidFill>
                <a:latin typeface=""/>
              </a:rPr>
              <a:t> </a:t>
            </a:r>
            <a:r>
              <a:rPr lang="ru-RU" sz="2000" b="1" dirty="0">
                <a:solidFill>
                  <a:srgbClr val="FF3300"/>
                </a:solidFill>
                <a:latin typeface=""/>
              </a:rPr>
              <a:t>Дано:</a:t>
            </a:r>
            <a:r>
              <a:rPr lang="ru-RU" sz="2000" b="1" dirty="0">
                <a:solidFill>
                  <a:srgbClr val="000000"/>
                </a:solidFill>
                <a:latin typeface=""/>
              </a:rPr>
              <a:t> ∆ АВС;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FF0000"/>
                </a:solidFill>
                <a:latin typeface=""/>
              </a:rPr>
              <a:t>      Доказать: </a:t>
            </a:r>
            <a:r>
              <a:rPr lang="ru-RU" sz="2000" b="1" i="1" dirty="0">
                <a:solidFill>
                  <a:srgbClr val="000000"/>
                </a:solidFill>
                <a:sym typeface="Symbol" pitchFamily="18" charset="2"/>
              </a:rPr>
              <a:t> </a:t>
            </a:r>
            <a:r>
              <a:rPr lang="ru-RU" sz="2000" b="1" dirty="0">
                <a:solidFill>
                  <a:srgbClr val="000000"/>
                </a:solidFill>
              </a:rPr>
              <a:t> А +</a:t>
            </a:r>
            <a:r>
              <a:rPr lang="ru-RU" sz="2000" b="1" i="1" dirty="0">
                <a:solidFill>
                  <a:srgbClr val="000000"/>
                </a:solidFill>
                <a:sym typeface="Symbol" pitchFamily="18" charset="2"/>
              </a:rPr>
              <a:t></a:t>
            </a:r>
            <a:r>
              <a:rPr lang="ru-RU" sz="2000" b="1" dirty="0">
                <a:solidFill>
                  <a:srgbClr val="000000"/>
                </a:solidFill>
              </a:rPr>
              <a:t> В+</a:t>
            </a:r>
            <a:r>
              <a:rPr lang="ru-RU" sz="2000" b="1" i="1" dirty="0">
                <a:solidFill>
                  <a:srgbClr val="000000"/>
                </a:solidFill>
                <a:sym typeface="Symbol" pitchFamily="18" charset="2"/>
              </a:rPr>
              <a:t></a:t>
            </a:r>
            <a:r>
              <a:rPr lang="ru-RU" sz="2000" b="1" dirty="0">
                <a:solidFill>
                  <a:srgbClr val="000000"/>
                </a:solidFill>
              </a:rPr>
              <a:t> С </a:t>
            </a:r>
            <a:r>
              <a:rPr lang="ru-RU" sz="2000" b="1" dirty="0">
                <a:solidFill>
                  <a:srgbClr val="000000"/>
                </a:solidFill>
                <a:latin typeface=""/>
              </a:rPr>
              <a:t>=180</a:t>
            </a:r>
            <a:r>
              <a:rPr lang="en-US" sz="2000" b="1" dirty="0">
                <a:solidFill>
                  <a:srgbClr val="000000"/>
                </a:solidFill>
                <a:latin typeface=""/>
              </a:rPr>
              <a:t>°</a:t>
            </a:r>
            <a:endParaRPr lang="ru-RU" sz="2000" b="1" dirty="0">
              <a:solidFill>
                <a:srgbClr val="000000"/>
              </a:solidFill>
              <a:latin typeface="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000000"/>
                </a:solidFill>
                <a:latin typeface=""/>
              </a:rPr>
              <a:t>                    </a:t>
            </a:r>
            <a:r>
              <a:rPr lang="ru-RU" sz="2000" b="1" dirty="0">
                <a:solidFill>
                  <a:srgbClr val="FF0000"/>
                </a:solidFill>
                <a:latin typeface=""/>
              </a:rPr>
              <a:t>Доказательство: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36ABB-6076-4C4F-BCF0-DF02FDACBF83}" type="datetime1">
              <a:rPr lang="ru-RU" smtClean="0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AC87-403E-453E-B5EF-716F3A92D7B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4" name="Group 155"/>
          <p:cNvGraphicFramePr>
            <a:graphicFrameLocks/>
          </p:cNvGraphicFramePr>
          <p:nvPr/>
        </p:nvGraphicFramePr>
        <p:xfrm>
          <a:off x="611189" y="1214421"/>
          <a:ext cx="8032778" cy="4802204"/>
        </p:xfrm>
        <a:graphic>
          <a:graphicData uri="http://schemas.openxmlformats.org/drawingml/2006/table">
            <a:tbl>
              <a:tblPr/>
              <a:tblGrid>
                <a:gridCol w="1058294"/>
                <a:gridCol w="2324828"/>
                <a:gridCol w="2324828"/>
                <a:gridCol w="2324828"/>
              </a:tblGrid>
              <a:tr h="1200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 1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A=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"/>
                        </a:rPr>
                        <a:t>65°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В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=57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С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=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?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0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R=24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°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A=130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°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N=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0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C=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?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K= 81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P=73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°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0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D=90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°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C=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 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K=90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92EEE05-7127-4330-A658-5D2C2C40B7E1}" type="datetime1">
              <a:rPr lang="ru-RU" smtClean="0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C6A07-ABB5-4F8E-9300-359B5FA93FC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619250" y="190500"/>
            <a:ext cx="6915150" cy="1527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285720" y="1785926"/>
            <a:ext cx="8569325" cy="4249738"/>
            <a:chOff x="285720" y="1714488"/>
            <a:chExt cx="8569325" cy="4249738"/>
          </a:xfrm>
        </p:grpSpPr>
        <p:graphicFrame>
          <p:nvGraphicFramePr>
            <p:cNvPr id="12" name="Group 147"/>
            <p:cNvGraphicFramePr>
              <a:graphicFrameLocks/>
            </p:cNvGraphicFramePr>
            <p:nvPr/>
          </p:nvGraphicFramePr>
          <p:xfrm>
            <a:off x="285720" y="1714488"/>
            <a:ext cx="8569325" cy="4249738"/>
          </p:xfrm>
          <a:graphic>
            <a:graphicData uri="http://schemas.openxmlformats.org/drawingml/2006/table">
              <a:tbl>
                <a:tblPr/>
                <a:tblGrid>
                  <a:gridCol w="1584325"/>
                  <a:gridCol w="1943100"/>
                  <a:gridCol w="1584325"/>
                  <a:gridCol w="1743075"/>
                  <a:gridCol w="1714500"/>
                </a:tblGrid>
                <a:tr h="2655888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ru-RU" sz="2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ahoma" pitchFamily="34" charset="0"/>
                          </a:rPr>
                          <a:t>1.</a:t>
                        </a: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ru-RU" sz="2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ahoma" pitchFamily="34" charset="0"/>
                          </a:rPr>
                          <a:t>2.</a:t>
                        </a: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ru-RU" sz="28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ahoma" pitchFamily="34" charset="0"/>
                          </a:rPr>
                          <a:t>3.</a:t>
                        </a: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ru-RU" sz="28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ahoma" pitchFamily="34" charset="0"/>
                          </a:rPr>
                          <a:t>4.</a:t>
                        </a: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ru-RU" sz="28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ahoma" pitchFamily="34" charset="0"/>
                          </a:rPr>
                          <a:t>5.</a:t>
                        </a: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1593850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ru-RU" sz="2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33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ahoma" pitchFamily="34" charset="0"/>
                          </a:rPr>
                          <a:t>       </a:t>
                        </a: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ru-RU" sz="2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33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ahoma" pitchFamily="34" charset="0"/>
                          </a:rPr>
                          <a:t>                      </a:t>
                        </a: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endPara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endPara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endPara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endPara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</a:tbl>
            </a:graphicData>
          </a:graphic>
        </p:graphicFrame>
        <p:grpSp>
          <p:nvGrpSpPr>
            <p:cNvPr id="13" name="Группа 12"/>
            <p:cNvGrpSpPr/>
            <p:nvPr/>
          </p:nvGrpSpPr>
          <p:grpSpPr>
            <a:xfrm>
              <a:off x="357158" y="2214554"/>
              <a:ext cx="8167688" cy="2160588"/>
              <a:chOff x="650875" y="1196975"/>
              <a:chExt cx="8167688" cy="2160588"/>
            </a:xfrm>
          </p:grpSpPr>
          <p:sp>
            <p:nvSpPr>
              <p:cNvPr id="14" name="AutoShape 28"/>
              <p:cNvSpPr>
                <a:spLocks noChangeArrowheads="1"/>
              </p:cNvSpPr>
              <p:nvPr/>
            </p:nvSpPr>
            <p:spPr bwMode="auto">
              <a:xfrm rot="1254478">
                <a:off x="650875" y="1414455"/>
                <a:ext cx="1363663" cy="1584325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AutoShape 30"/>
              <p:cNvSpPr>
                <a:spLocks noChangeArrowheads="1"/>
              </p:cNvSpPr>
              <p:nvPr/>
            </p:nvSpPr>
            <p:spPr bwMode="auto">
              <a:xfrm rot="8959431">
                <a:off x="1924050" y="2082792"/>
                <a:ext cx="2090738" cy="855663"/>
              </a:xfrm>
              <a:prstGeom prst="triangle">
                <a:avLst>
                  <a:gd name="adj" fmla="val 55481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AutoShape 33"/>
              <p:cNvSpPr>
                <a:spLocks noChangeArrowheads="1"/>
              </p:cNvSpPr>
              <p:nvPr/>
            </p:nvSpPr>
            <p:spPr bwMode="auto">
              <a:xfrm>
                <a:off x="3995738" y="1341438"/>
                <a:ext cx="1296987" cy="2016125"/>
              </a:xfrm>
              <a:prstGeom prst="triangle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1"/>
                <a:tileRect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" name="AutoShape 34"/>
              <p:cNvSpPr>
                <a:spLocks noChangeArrowheads="1"/>
              </p:cNvSpPr>
              <p:nvPr/>
            </p:nvSpPr>
            <p:spPr bwMode="auto">
              <a:xfrm rot="3975080">
                <a:off x="5767388" y="1514475"/>
                <a:ext cx="1439862" cy="1525588"/>
              </a:xfrm>
              <a:prstGeom prst="rtTriangle">
                <a:avLst/>
              </a:prstGeom>
              <a:solidFill>
                <a:srgbClr val="66FF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" name="AutoShape 35"/>
              <p:cNvSpPr>
                <a:spLocks noChangeArrowheads="1"/>
              </p:cNvSpPr>
              <p:nvPr/>
            </p:nvSpPr>
            <p:spPr bwMode="auto">
              <a:xfrm>
                <a:off x="7308850" y="1196975"/>
                <a:ext cx="1366838" cy="1871663"/>
              </a:xfrm>
              <a:prstGeom prst="triangle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0800000" scaled="1"/>
                <a:tileRect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" name="Rectangle 97"/>
              <p:cNvSpPr>
                <a:spLocks noChangeArrowheads="1"/>
              </p:cNvSpPr>
              <p:nvPr/>
            </p:nvSpPr>
            <p:spPr bwMode="auto">
              <a:xfrm>
                <a:off x="684213" y="2428867"/>
                <a:ext cx="6477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5</a:t>
                </a:r>
                <a:r>
                  <a:rPr lang="ru-RU" b="1">
                    <a:solidFill>
                      <a:srgbClr val="000000"/>
                    </a:solidFill>
                  </a:rPr>
                  <a:t>2</a:t>
                </a:r>
                <a:r>
                  <a:rPr lang="en-US" b="1">
                    <a:solidFill>
                      <a:srgbClr val="000000"/>
                    </a:solidFill>
                  </a:rPr>
                  <a:t>°</a:t>
                </a:r>
              </a:p>
            </p:txBody>
          </p:sp>
          <p:sp>
            <p:nvSpPr>
              <p:cNvPr id="20" name="Rectangle 98"/>
              <p:cNvSpPr>
                <a:spLocks noChangeArrowheads="1"/>
              </p:cNvSpPr>
              <p:nvPr/>
            </p:nvSpPr>
            <p:spPr bwMode="auto">
              <a:xfrm>
                <a:off x="1187450" y="1709730"/>
                <a:ext cx="647700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b="1" dirty="0">
                    <a:solidFill>
                      <a:srgbClr val="000000"/>
                    </a:solidFill>
                  </a:rPr>
                  <a:t>86</a:t>
                </a:r>
                <a:r>
                  <a:rPr lang="en-US" b="1" dirty="0">
                    <a:solidFill>
                      <a:srgbClr val="000000"/>
                    </a:solidFill>
                  </a:rPr>
                  <a:t>°</a:t>
                </a:r>
              </a:p>
            </p:txBody>
          </p:sp>
          <p:sp>
            <p:nvSpPr>
              <p:cNvPr id="21" name="Rectangle 99"/>
              <p:cNvSpPr>
                <a:spLocks noChangeArrowheads="1"/>
              </p:cNvSpPr>
              <p:nvPr/>
            </p:nvSpPr>
            <p:spPr bwMode="auto">
              <a:xfrm>
                <a:off x="1331913" y="2789230"/>
                <a:ext cx="6477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>
                    <a:solidFill>
                      <a:srgbClr val="FF3300"/>
                    </a:solidFill>
                  </a:rPr>
                  <a:t>?</a:t>
                </a:r>
                <a:endParaRPr lang="en-US" sz="2000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22" name="Rectangle 100"/>
              <p:cNvSpPr>
                <a:spLocks noChangeArrowheads="1"/>
              </p:cNvSpPr>
              <p:nvPr/>
            </p:nvSpPr>
            <p:spPr bwMode="auto">
              <a:xfrm>
                <a:off x="2195513" y="2428867"/>
                <a:ext cx="6477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b="1">
                    <a:solidFill>
                      <a:srgbClr val="000000"/>
                    </a:solidFill>
                  </a:rPr>
                  <a:t>2</a:t>
                </a:r>
                <a:r>
                  <a:rPr lang="en-US" b="1">
                    <a:solidFill>
                      <a:srgbClr val="000000"/>
                    </a:solidFill>
                  </a:rPr>
                  <a:t>0°</a:t>
                </a:r>
              </a:p>
            </p:txBody>
          </p:sp>
          <p:sp>
            <p:nvSpPr>
              <p:cNvPr id="23" name="Rectangle 101"/>
              <p:cNvSpPr>
                <a:spLocks noChangeArrowheads="1"/>
              </p:cNvSpPr>
              <p:nvPr/>
            </p:nvSpPr>
            <p:spPr bwMode="auto">
              <a:xfrm>
                <a:off x="3059113" y="1781167"/>
                <a:ext cx="6477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b="1" dirty="0">
                    <a:solidFill>
                      <a:srgbClr val="000000"/>
                    </a:solidFill>
                  </a:rPr>
                  <a:t>3</a:t>
                </a:r>
                <a:r>
                  <a:rPr lang="en-US" b="1" dirty="0">
                    <a:solidFill>
                      <a:srgbClr val="000000"/>
                    </a:solidFill>
                  </a:rPr>
                  <a:t>0°</a:t>
                </a:r>
              </a:p>
            </p:txBody>
          </p:sp>
          <p:sp>
            <p:nvSpPr>
              <p:cNvPr id="24" name="Rectangle 102"/>
              <p:cNvSpPr>
                <a:spLocks noChangeArrowheads="1"/>
              </p:cNvSpPr>
              <p:nvPr/>
            </p:nvSpPr>
            <p:spPr bwMode="auto">
              <a:xfrm>
                <a:off x="2843213" y="2573330"/>
                <a:ext cx="574675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>
                    <a:solidFill>
                      <a:srgbClr val="FF3300"/>
                    </a:solidFill>
                  </a:rPr>
                  <a:t>?</a:t>
                </a:r>
                <a:endParaRPr lang="en-US" sz="2000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25" name="Rectangle 103"/>
              <p:cNvSpPr>
                <a:spLocks noChangeArrowheads="1"/>
              </p:cNvSpPr>
              <p:nvPr/>
            </p:nvSpPr>
            <p:spPr bwMode="auto">
              <a:xfrm>
                <a:off x="4140200" y="2924175"/>
                <a:ext cx="6477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b="1" dirty="0">
                    <a:solidFill>
                      <a:srgbClr val="000000"/>
                    </a:solidFill>
                  </a:rPr>
                  <a:t>35</a:t>
                </a:r>
                <a:r>
                  <a:rPr lang="en-US" b="1" dirty="0">
                    <a:solidFill>
                      <a:srgbClr val="000000"/>
                    </a:solidFill>
                  </a:rPr>
                  <a:t>°</a:t>
                </a:r>
              </a:p>
            </p:txBody>
          </p:sp>
          <p:sp>
            <p:nvSpPr>
              <p:cNvPr id="26" name="Rectangle 104"/>
              <p:cNvSpPr>
                <a:spLocks noChangeArrowheads="1"/>
              </p:cNvSpPr>
              <p:nvPr/>
            </p:nvSpPr>
            <p:spPr bwMode="auto">
              <a:xfrm>
                <a:off x="7740650" y="1557338"/>
                <a:ext cx="647700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b="1">
                    <a:solidFill>
                      <a:srgbClr val="000000"/>
                    </a:solidFill>
                  </a:rPr>
                  <a:t>4</a:t>
                </a:r>
                <a:r>
                  <a:rPr lang="en-US" b="1">
                    <a:solidFill>
                      <a:srgbClr val="000000"/>
                    </a:solidFill>
                  </a:rPr>
                  <a:t>0°</a:t>
                </a:r>
              </a:p>
            </p:txBody>
          </p:sp>
          <p:sp>
            <p:nvSpPr>
              <p:cNvPr id="27" name="Rectangle 105"/>
              <p:cNvSpPr>
                <a:spLocks noChangeArrowheads="1"/>
              </p:cNvSpPr>
              <p:nvPr/>
            </p:nvSpPr>
            <p:spPr bwMode="auto">
              <a:xfrm>
                <a:off x="8243888" y="2708275"/>
                <a:ext cx="574675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>
                    <a:solidFill>
                      <a:srgbClr val="FF3300"/>
                    </a:solidFill>
                  </a:rPr>
                  <a:t>?</a:t>
                </a:r>
                <a:endParaRPr lang="en-US" sz="2000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28" name="Rectangle 106"/>
              <p:cNvSpPr>
                <a:spLocks noChangeArrowheads="1"/>
              </p:cNvSpPr>
              <p:nvPr/>
            </p:nvSpPr>
            <p:spPr bwMode="auto">
              <a:xfrm>
                <a:off x="5867400" y="2565400"/>
                <a:ext cx="574675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>
                    <a:solidFill>
                      <a:srgbClr val="FF3300"/>
                    </a:solidFill>
                  </a:rPr>
                  <a:t>?</a:t>
                </a:r>
                <a:endParaRPr lang="en-US" sz="2000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29" name="Rectangle 107"/>
              <p:cNvSpPr>
                <a:spLocks noChangeArrowheads="1"/>
              </p:cNvSpPr>
              <p:nvPr/>
            </p:nvSpPr>
            <p:spPr bwMode="auto">
              <a:xfrm>
                <a:off x="4572000" y="1852605"/>
                <a:ext cx="574675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>
                    <a:solidFill>
                      <a:srgbClr val="FF3300"/>
                    </a:solidFill>
                  </a:rPr>
                  <a:t>?</a:t>
                </a:r>
                <a:endParaRPr lang="en-US" sz="2000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30" name="Line 109"/>
              <p:cNvSpPr>
                <a:spLocks noChangeShapeType="1"/>
              </p:cNvSpPr>
              <p:nvPr/>
            </p:nvSpPr>
            <p:spPr bwMode="auto">
              <a:xfrm>
                <a:off x="7524750" y="2133600"/>
                <a:ext cx="144463" cy="14446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111"/>
              <p:cNvSpPr>
                <a:spLocks noChangeShapeType="1"/>
              </p:cNvSpPr>
              <p:nvPr/>
            </p:nvSpPr>
            <p:spPr bwMode="auto">
              <a:xfrm flipV="1">
                <a:off x="8243888" y="2133600"/>
                <a:ext cx="215900" cy="1428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112"/>
              <p:cNvSpPr>
                <a:spLocks noChangeShapeType="1"/>
              </p:cNvSpPr>
              <p:nvPr/>
            </p:nvSpPr>
            <p:spPr bwMode="auto">
              <a:xfrm>
                <a:off x="4211638" y="2357430"/>
                <a:ext cx="215900" cy="1428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113"/>
              <p:cNvSpPr>
                <a:spLocks noChangeShapeType="1"/>
              </p:cNvSpPr>
              <p:nvPr/>
            </p:nvSpPr>
            <p:spPr bwMode="auto">
              <a:xfrm flipH="1">
                <a:off x="4859338" y="2205038"/>
                <a:ext cx="215900" cy="1428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118"/>
              <p:cNvSpPr>
                <a:spLocks noChangeShapeType="1"/>
              </p:cNvSpPr>
              <p:nvPr/>
            </p:nvSpPr>
            <p:spPr bwMode="auto">
              <a:xfrm>
                <a:off x="5795963" y="1773238"/>
                <a:ext cx="144462" cy="28733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119"/>
              <p:cNvSpPr>
                <a:spLocks noChangeShapeType="1"/>
              </p:cNvSpPr>
              <p:nvPr/>
            </p:nvSpPr>
            <p:spPr bwMode="auto">
              <a:xfrm flipH="1">
                <a:off x="5651500" y="2060575"/>
                <a:ext cx="288925" cy="14446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122"/>
              <p:cNvSpPr>
                <a:spLocks noChangeShapeType="1"/>
              </p:cNvSpPr>
              <p:nvPr/>
            </p:nvSpPr>
            <p:spPr bwMode="auto">
              <a:xfrm>
                <a:off x="6227763" y="1557338"/>
                <a:ext cx="73025" cy="1428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123"/>
              <p:cNvSpPr>
                <a:spLocks noChangeShapeType="1"/>
              </p:cNvSpPr>
              <p:nvPr/>
            </p:nvSpPr>
            <p:spPr bwMode="auto">
              <a:xfrm flipV="1">
                <a:off x="5724525" y="2492375"/>
                <a:ext cx="142875" cy="14446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36ABB-6076-4C4F-BCF0-DF02FDACBF83}" type="datetime1">
              <a:rPr lang="ru-RU" smtClean="0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AC87-403E-453E-B5EF-716F3A92D7B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8596" y="142852"/>
            <a:ext cx="8229600" cy="1371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Проверь себя:</a:t>
            </a:r>
            <a:endParaRPr kumimoji="0" lang="ru-RU" sz="40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Group 51"/>
          <p:cNvGraphicFramePr>
            <a:graphicFrameLocks/>
          </p:cNvGraphicFramePr>
          <p:nvPr/>
        </p:nvGraphicFramePr>
        <p:xfrm>
          <a:off x="714348" y="4214818"/>
          <a:ext cx="6746892" cy="1512886"/>
        </p:xfrm>
        <a:graphic>
          <a:graphicData uri="http://schemas.openxmlformats.org/drawingml/2006/table">
            <a:tbl>
              <a:tblPr/>
              <a:tblGrid>
                <a:gridCol w="1284564"/>
                <a:gridCol w="1371764"/>
                <a:gridCol w="1358749"/>
                <a:gridCol w="1366558"/>
                <a:gridCol w="1365257"/>
              </a:tblGrid>
              <a:tr h="782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28794" y="714356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уровень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8" name="Group 155"/>
          <p:cNvGraphicFramePr>
            <a:graphicFrameLocks/>
          </p:cNvGraphicFramePr>
          <p:nvPr/>
        </p:nvGraphicFramePr>
        <p:xfrm>
          <a:off x="785786" y="1214422"/>
          <a:ext cx="8032778" cy="2357456"/>
        </p:xfrm>
        <a:graphic>
          <a:graphicData uri="http://schemas.openxmlformats.org/drawingml/2006/table">
            <a:tbl>
              <a:tblPr/>
              <a:tblGrid>
                <a:gridCol w="1058294"/>
                <a:gridCol w="2324828"/>
                <a:gridCol w="2324828"/>
                <a:gridCol w="2324828"/>
              </a:tblGrid>
              <a:tr h="589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 1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A=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"/>
                        </a:rPr>
                        <a:t>65°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В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=57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С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=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?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R=24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°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A=130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°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N=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C=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?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K= 81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P=73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°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D=90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°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C=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 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K=90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14546" y="3571876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уровень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36ABB-6076-4C4F-BCF0-DF02FDACBF83}" type="datetime1">
              <a:rPr lang="ru-RU" smtClean="0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AC87-403E-453E-B5EF-716F3A92D7B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714480" y="1142984"/>
            <a:ext cx="662622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 dirty="0">
                <a:solidFill>
                  <a:srgbClr val="FF3300"/>
                </a:solidFill>
              </a:rPr>
              <a:t>Критерии оценки</a:t>
            </a:r>
            <a:r>
              <a:rPr lang="he-IL" sz="3200" b="1" dirty="0">
                <a:solidFill>
                  <a:srgbClr val="FF3300"/>
                </a:solidFill>
              </a:rPr>
              <a:t>׃</a:t>
            </a:r>
            <a:r>
              <a:rPr lang="ru-RU" sz="3200" b="1" dirty="0">
                <a:solidFill>
                  <a:srgbClr val="FF3300"/>
                </a:solidFill>
              </a:rPr>
              <a:t> </a:t>
            </a:r>
          </a:p>
          <a:p>
            <a:pPr algn="ctr"/>
            <a:endParaRPr lang="ru-RU" sz="3200" b="1" dirty="0">
              <a:solidFill>
                <a:srgbClr val="FF3300"/>
              </a:solidFill>
            </a:endParaRPr>
          </a:p>
          <a:p>
            <a:r>
              <a:rPr lang="ru-RU" sz="3200" b="1" dirty="0">
                <a:solidFill>
                  <a:srgbClr val="FF3300"/>
                </a:solidFill>
              </a:rPr>
              <a:t>«2»</a:t>
            </a:r>
            <a:r>
              <a:rPr lang="ru-RU" sz="3200" dirty="0">
                <a:solidFill>
                  <a:srgbClr val="009900"/>
                </a:solidFill>
              </a:rPr>
              <a:t> - менее трёх заданий,</a:t>
            </a:r>
          </a:p>
          <a:p>
            <a:endParaRPr lang="ru-RU" sz="3200" dirty="0" smtClean="0">
              <a:solidFill>
                <a:srgbClr val="009900"/>
              </a:solidFill>
            </a:endParaRPr>
          </a:p>
          <a:p>
            <a:r>
              <a:rPr lang="ru-RU" sz="3200" b="1" dirty="0" smtClean="0">
                <a:solidFill>
                  <a:srgbClr val="FF3300"/>
                </a:solidFill>
              </a:rPr>
              <a:t>«</a:t>
            </a:r>
            <a:r>
              <a:rPr lang="ru-RU" sz="3200" b="1" dirty="0">
                <a:solidFill>
                  <a:srgbClr val="FF3300"/>
                </a:solidFill>
              </a:rPr>
              <a:t>3»</a:t>
            </a:r>
            <a:r>
              <a:rPr lang="ru-RU" sz="3200" dirty="0">
                <a:solidFill>
                  <a:srgbClr val="009900"/>
                </a:solidFill>
              </a:rPr>
              <a:t> - 3 задания, </a:t>
            </a:r>
            <a:endParaRPr lang="ru-RU" sz="3200" dirty="0" smtClean="0">
              <a:solidFill>
                <a:srgbClr val="009900"/>
              </a:solidFill>
            </a:endParaRPr>
          </a:p>
          <a:p>
            <a:endParaRPr lang="ru-RU" sz="3200" dirty="0" smtClean="0">
              <a:solidFill>
                <a:srgbClr val="009900"/>
              </a:solidFill>
            </a:endParaRPr>
          </a:p>
          <a:p>
            <a:r>
              <a:rPr lang="ru-RU" sz="3200" dirty="0" smtClean="0">
                <a:solidFill>
                  <a:srgbClr val="009900"/>
                </a:solidFill>
              </a:rPr>
              <a:t> </a:t>
            </a:r>
            <a:r>
              <a:rPr lang="ru-RU" sz="3200" b="1" dirty="0">
                <a:solidFill>
                  <a:srgbClr val="FF3300"/>
                </a:solidFill>
              </a:rPr>
              <a:t>«4»</a:t>
            </a:r>
            <a:r>
              <a:rPr lang="ru-RU" sz="3200" dirty="0">
                <a:solidFill>
                  <a:srgbClr val="009900"/>
                </a:solidFill>
              </a:rPr>
              <a:t> - 4 задания</a:t>
            </a:r>
            <a:r>
              <a:rPr lang="ru-RU" sz="3200" dirty="0" smtClean="0">
                <a:solidFill>
                  <a:srgbClr val="009900"/>
                </a:solidFill>
              </a:rPr>
              <a:t>,</a:t>
            </a:r>
          </a:p>
          <a:p>
            <a:endParaRPr lang="ru-RU" sz="3200" dirty="0">
              <a:solidFill>
                <a:srgbClr val="009900"/>
              </a:solidFill>
            </a:endParaRPr>
          </a:p>
          <a:p>
            <a:r>
              <a:rPr lang="ru-RU" sz="3200" dirty="0" smtClean="0">
                <a:solidFill>
                  <a:srgbClr val="FF3300"/>
                </a:solidFill>
              </a:rPr>
              <a:t> </a:t>
            </a:r>
            <a:r>
              <a:rPr lang="ru-RU" sz="3200" b="1" dirty="0">
                <a:solidFill>
                  <a:srgbClr val="FF3300"/>
                </a:solidFill>
              </a:rPr>
              <a:t>«5»</a:t>
            </a:r>
            <a:r>
              <a:rPr lang="ru-RU" sz="3200" dirty="0">
                <a:solidFill>
                  <a:srgbClr val="009900"/>
                </a:solidFill>
              </a:rPr>
              <a:t> - 5 заданий.</a:t>
            </a:r>
            <a:endParaRPr lang="en-US" sz="3200" dirty="0">
              <a:solidFill>
                <a:srgbClr val="009900"/>
              </a:solidFill>
            </a:endParaRPr>
          </a:p>
          <a:p>
            <a:pPr eaLnBrk="0" hangingPunct="0"/>
            <a:endParaRPr lang="en-US" dirty="0">
              <a:solidFill>
                <a:srgbClr val="0099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36ABB-6076-4C4F-BCF0-DF02FDACBF83}" type="datetime1">
              <a:rPr lang="ru-RU" smtClean="0"/>
              <a:pPr>
                <a:defRPr/>
              </a:pPr>
              <a:t>14.05.2012</a:t>
            </a:fld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AC87-403E-453E-B5EF-716F3A92D7B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43042" y="357166"/>
            <a:ext cx="7072330" cy="22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CYR"/>
                <a:ea typeface="Times New Roman" pitchFamily="18" charset="0"/>
              </a:rPr>
              <a:t>О применении свойств треугольника в древности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CYR"/>
                <a:ea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 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  Греческий мудрец Фалес из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Милета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 за шесть веков до нашей эры определил в Египте высоту пирамиды.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    Он воспользовался тенью. Как говорит придание , Фалес избрал день и час , когда длинна собственной его тени равнялась его росту , в этот момент высота пирамиды должна также равняться длине отображенной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его тени.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9" name="Picture 1" descr="ris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9500" y="457200"/>
            <a:ext cx="1428750" cy="11144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57158" y="2643182"/>
            <a:ext cx="850112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  </a:t>
            </a:r>
            <a:r>
              <a:rPr kumimoji="0" lang="ru-RU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  </a:t>
            </a:r>
            <a:r>
              <a:rPr kumimoji="0" lang="ru-RU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 Задача греческого мудреца кажется сейчас нам очень простой , но надо помнить , что было это еще за 300 лет до жизни Евклида , который написал книгу по которой обучаются геометрии до сих пор.</a:t>
            </a:r>
            <a:r>
              <a:rPr kumimoji="0" lang="ru-RU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br>
              <a:rPr kumimoji="0" lang="ru-RU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 </a:t>
            </a:r>
            <a:r>
              <a:rPr kumimoji="0" lang="ru-RU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CYR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     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 Чтобы измерить высоту пирамиды по ее тени , надо было знать некоторые геометрические свойства треугольника :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b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1)что углы при основании равнобедренного треугольника равны , и обратно - что стороны , лежащие против равных углов треугольника, равны между собой.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b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2)Что сумма углов всякого треугольника равна двум прямым углам (180градусов)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b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      Только вооруженный этим знанием Фалес вправе был заключить, что когда его собственная тень равна его росту , солнечные лучи встречают ровную почву под углом в половину прямого ,и, следовательно , вершина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пирамиды ,центр ее основания и конец ее тени должны обозначить равнобедренный треугольник.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b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</a:rPr>
              <a:t>(Конечно , длину тени надо было считать от средней точки квадратного основания пирамиды ; ширину этого основания Фалес мог измерить непосредственно.)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b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36ABB-6076-4C4F-BCF0-DF02FDACBF83}" type="datetime1">
              <a:rPr lang="ru-RU" smtClean="0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AC87-403E-453E-B5EF-716F3A92D7B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500034" y="928670"/>
            <a:ext cx="4754562" cy="5354637"/>
            <a:chOff x="179388" y="836613"/>
            <a:chExt cx="4754562" cy="5354637"/>
          </a:xfrm>
        </p:grpSpPr>
        <p:grpSp>
          <p:nvGrpSpPr>
            <p:cNvPr id="5" name="Группа 24"/>
            <p:cNvGrpSpPr/>
            <p:nvPr/>
          </p:nvGrpSpPr>
          <p:grpSpPr>
            <a:xfrm>
              <a:off x="179388" y="1341438"/>
              <a:ext cx="4754562" cy="4248150"/>
              <a:chOff x="179388" y="1341438"/>
              <a:chExt cx="4754562" cy="4248150"/>
            </a:xfrm>
          </p:grpSpPr>
          <p:sp>
            <p:nvSpPr>
              <p:cNvPr id="18" name="Line 5"/>
              <p:cNvSpPr>
                <a:spLocks noChangeShapeType="1"/>
              </p:cNvSpPr>
              <p:nvPr/>
            </p:nvSpPr>
            <p:spPr bwMode="auto">
              <a:xfrm flipV="1">
                <a:off x="179388" y="5588000"/>
                <a:ext cx="4754562" cy="1588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6"/>
              <p:cNvSpPr>
                <a:spLocks noChangeShapeType="1"/>
              </p:cNvSpPr>
              <p:nvPr/>
            </p:nvSpPr>
            <p:spPr bwMode="auto">
              <a:xfrm>
                <a:off x="250825" y="1341438"/>
                <a:ext cx="464343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Группа 25"/>
            <p:cNvGrpSpPr/>
            <p:nvPr/>
          </p:nvGrpSpPr>
          <p:grpSpPr>
            <a:xfrm>
              <a:off x="323850" y="836613"/>
              <a:ext cx="4379913" cy="5354637"/>
              <a:chOff x="323850" y="836613"/>
              <a:chExt cx="4379913" cy="5354637"/>
            </a:xfrm>
          </p:grpSpPr>
          <p:sp>
            <p:nvSpPr>
              <p:cNvPr id="7" name="AutoShape 4"/>
              <p:cNvSpPr>
                <a:spLocks noChangeArrowheads="1"/>
              </p:cNvSpPr>
              <p:nvPr/>
            </p:nvSpPr>
            <p:spPr bwMode="auto">
              <a:xfrm>
                <a:off x="755650" y="1341438"/>
                <a:ext cx="3097213" cy="4248150"/>
              </a:xfrm>
              <a:prstGeom prst="triangle">
                <a:avLst>
                  <a:gd name="adj" fmla="val 82259"/>
                </a:avLst>
              </a:prstGeom>
              <a:solidFill>
                <a:srgbClr val="CCFFCC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323850" y="5661025"/>
                <a:ext cx="39211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000000"/>
                    </a:solidFill>
                  </a:rPr>
                  <a:t>А</a:t>
                </a: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4284663" y="836613"/>
                <a:ext cx="4191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</a:rPr>
                  <a:t>N</a:t>
                </a:r>
                <a:endParaRPr lang="ru-RU" sz="2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3924300" y="5734050"/>
                <a:ext cx="3873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000000"/>
                    </a:solidFill>
                  </a:rPr>
                  <a:t>С</a:t>
                </a: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3276600" y="908050"/>
                <a:ext cx="39211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000000"/>
                    </a:solidFill>
                  </a:rPr>
                  <a:t>В</a:t>
                </a: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1042988" y="836613"/>
                <a:ext cx="455612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dirty="0">
                    <a:solidFill>
                      <a:srgbClr val="000000"/>
                    </a:solidFill>
                  </a:rPr>
                  <a:t>М</a:t>
                </a:r>
              </a:p>
            </p:txBody>
          </p:sp>
          <p:sp>
            <p:nvSpPr>
              <p:cNvPr id="13" name="Text Box 15"/>
              <p:cNvSpPr txBox="1">
                <a:spLocks noChangeArrowheads="1"/>
              </p:cNvSpPr>
              <p:nvPr/>
            </p:nvSpPr>
            <p:spPr bwMode="auto">
              <a:xfrm>
                <a:off x="971550" y="5084763"/>
                <a:ext cx="35618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dirty="0">
                    <a:solidFill>
                      <a:schemeClr val="tx2">
                        <a:lumMod val="75000"/>
                      </a:schemeClr>
                    </a:solidFill>
                  </a:rPr>
                  <a:t>1</a:t>
                </a:r>
                <a:endParaRPr lang="en-US" sz="2400" b="1" dirty="0">
                  <a:solidFill>
                    <a:schemeClr val="tx2">
                      <a:lumMod val="75000"/>
                    </a:schemeClr>
                  </a:solidFill>
                  <a:cs typeface="Tahoma" pitchFamily="34" charset="0"/>
                </a:endParaRPr>
              </a:p>
            </p:txBody>
          </p:sp>
          <p:sp>
            <p:nvSpPr>
              <p:cNvPr id="14" name="Text Box 16"/>
              <p:cNvSpPr txBox="1">
                <a:spLocks noChangeArrowheads="1"/>
              </p:cNvSpPr>
              <p:nvPr/>
            </p:nvSpPr>
            <p:spPr bwMode="auto">
              <a:xfrm>
                <a:off x="3348038" y="5157788"/>
                <a:ext cx="37782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FF3300"/>
                    </a:solidFill>
                  </a:rPr>
                  <a:t>3</a:t>
                </a:r>
                <a:endParaRPr lang="en-US" sz="2400" b="1">
                  <a:solidFill>
                    <a:srgbClr val="FF3300"/>
                  </a:solidFill>
                  <a:cs typeface="Tahoma" pitchFamily="34" charset="0"/>
                </a:endParaRPr>
              </a:p>
            </p:txBody>
          </p:sp>
          <p:sp>
            <p:nvSpPr>
              <p:cNvPr id="15" name="Text Box 18"/>
              <p:cNvSpPr txBox="1">
                <a:spLocks noChangeArrowheads="1"/>
              </p:cNvSpPr>
              <p:nvPr/>
            </p:nvSpPr>
            <p:spPr bwMode="auto">
              <a:xfrm>
                <a:off x="2987675" y="1773238"/>
                <a:ext cx="37782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6" name="Text Box 19"/>
              <p:cNvSpPr txBox="1">
                <a:spLocks noChangeArrowheads="1"/>
              </p:cNvSpPr>
              <p:nvPr/>
            </p:nvSpPr>
            <p:spPr bwMode="auto">
              <a:xfrm>
                <a:off x="2555875" y="1412875"/>
                <a:ext cx="35618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dirty="0">
                    <a:solidFill>
                      <a:schemeClr val="tx2">
                        <a:lumMod val="75000"/>
                      </a:schemeClr>
                    </a:solidFill>
                  </a:rPr>
                  <a:t>4</a:t>
                </a:r>
                <a:endParaRPr lang="en-US" sz="2400" b="1" dirty="0">
                  <a:solidFill>
                    <a:schemeClr val="tx2">
                      <a:lumMod val="75000"/>
                    </a:schemeClr>
                  </a:solidFill>
                  <a:cs typeface="Tahoma" pitchFamily="34" charset="0"/>
                </a:endParaRPr>
              </a:p>
            </p:txBody>
          </p:sp>
          <p:sp>
            <p:nvSpPr>
              <p:cNvPr id="17" name="Rectangle 20"/>
              <p:cNvSpPr>
                <a:spLocks noChangeArrowheads="1"/>
              </p:cNvSpPr>
              <p:nvPr/>
            </p:nvSpPr>
            <p:spPr bwMode="auto">
              <a:xfrm>
                <a:off x="3419475" y="1412875"/>
                <a:ext cx="35618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</p:grpSp>
      <p:sp>
        <p:nvSpPr>
          <p:cNvPr id="20" name="Rectangle 4"/>
          <p:cNvSpPr txBox="1">
            <a:spLocks noChangeArrowheads="1"/>
          </p:cNvSpPr>
          <p:nvPr/>
        </p:nvSpPr>
        <p:spPr>
          <a:xfrm>
            <a:off x="4899025" y="785794"/>
            <a:ext cx="4244975" cy="19478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   </a:t>
            </a: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Дано: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 ∆ АВС;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MN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II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AC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;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     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Є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М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N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</a:b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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=58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; 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</a:b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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=74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. 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</a:br>
            <a:r>
              <a:rPr kumimoji="0" lang="ru-RU" sz="2800" i="1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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=?</a:t>
            </a: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>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"/>
                <a:ea typeface="+mj-ea"/>
                <a:cs typeface="+mj-cs"/>
              </a:rPr>
            </a:b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"/>
              <a:ea typeface="+mj-ea"/>
              <a:cs typeface="+mj-cs"/>
            </a:endParaRPr>
          </a:p>
        </p:txBody>
      </p:sp>
      <p:sp>
        <p:nvSpPr>
          <p:cNvPr id="21" name="Rectangle 39"/>
          <p:cNvSpPr txBox="1">
            <a:spLocks noChangeArrowheads="1"/>
          </p:cNvSpPr>
          <p:nvPr/>
        </p:nvSpPr>
        <p:spPr bwMode="auto">
          <a:xfrm>
            <a:off x="285720" y="5857892"/>
            <a:ext cx="83518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Ответ:</a:t>
            </a:r>
            <a:r>
              <a:rPr kumimoji="0" lang="ru-RU" sz="36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</a:t>
            </a:r>
            <a:r>
              <a:rPr kumimoji="0" lang="ru-RU" sz="36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36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"/>
                <a:ea typeface="+mn-ea"/>
                <a:cs typeface="+mn-cs"/>
              </a:rPr>
              <a:t>= 180</a:t>
            </a: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"/>
                <a:ea typeface="+mn-ea"/>
                <a:cs typeface="+mn-cs"/>
              </a:rPr>
              <a:t>°</a:t>
            </a:r>
            <a:r>
              <a:rPr kumimoji="0" lang="ru-RU" sz="36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"/>
                <a:ea typeface="+mn-ea"/>
                <a:cs typeface="+mn-cs"/>
              </a:rPr>
              <a:t>- (58</a:t>
            </a: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"/>
                <a:ea typeface="+mn-ea"/>
                <a:cs typeface="+mn-cs"/>
              </a:rPr>
              <a:t>°</a:t>
            </a:r>
            <a:r>
              <a:rPr kumimoji="0" lang="ru-RU" sz="36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"/>
                <a:ea typeface="+mn-ea"/>
                <a:cs typeface="+mn-cs"/>
              </a:rPr>
              <a:t>+74</a:t>
            </a: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"/>
                <a:ea typeface="+mn-ea"/>
                <a:cs typeface="+mn-cs"/>
              </a:rPr>
              <a:t>°</a:t>
            </a:r>
            <a:r>
              <a:rPr kumimoji="0" lang="ru-RU" sz="36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"/>
                <a:ea typeface="+mn-ea"/>
                <a:cs typeface="+mn-cs"/>
              </a:rPr>
              <a:t>)=48</a:t>
            </a: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"/>
                <a:ea typeface="+mn-ea"/>
                <a:cs typeface="+mn-cs"/>
              </a:rPr>
              <a:t>°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92EEE05-7127-4330-A658-5D2C2C40B7E1}" type="datetime1">
              <a:rPr lang="ru-RU" smtClean="0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7AFA9-DCCD-47C2-804C-09B960D50F79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785918" y="428604"/>
            <a:ext cx="1511300" cy="7191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Тема урока: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285728"/>
            <a:ext cx="5143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СУММА УГЛОВ ТРЕУГОЛЬНИКА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214282" y="1643050"/>
            <a:ext cx="8064500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Цели урока: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2800" b="1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v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Сформулировать и доказать теорему о сумме углов треугольника.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v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Научиться  решать задачи используя данную теорему.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v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Развивать умение применять знания теории на практике, развивать навыки самоконтроля и взаимоконтроля.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v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Воспитывать культуру умственного труда и культуру общения.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65000"/>
              <a:buFont typeface="Wingdings" pitchFamily="2" charset="2"/>
              <a:buChar char="v"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36ABB-6076-4C4F-BCF0-DF02FDACBF83}" type="datetime1">
              <a:rPr lang="ru-RU" smtClean="0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AC87-403E-453E-B5EF-716F3A92D7B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14400" y="21429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 eaLnBrk="0" hangingPunct="0"/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Исследовательская</a:t>
            </a:r>
            <a:r>
              <a:rPr kumimoji="0" lang="ru-RU" sz="36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работа</a:t>
            </a:r>
            <a:endParaRPr kumimoji="0" lang="ru-RU" sz="36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2174875"/>
            <a:ext cx="7972452" cy="39512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Возьмите треугольники, которые лежат у вас на столе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Обозначьте углы этих треугольников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Измерьте их с помощью транспортира.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Найдите сумму этих углов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Сделайте вывод.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1071546"/>
            <a:ext cx="6357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3333CC"/>
                </a:solidFill>
              </a:rPr>
              <a:t>ОПЫТНЫМ ПУТЕМ ОПРЕДЕЛИТЕ, ЧЕМУ РАВНА СУММА УГЛОВ ТРЕУГОЛЬНИКОВ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92EEE05-7127-4330-A658-5D2C2C40B7E1}" type="datetime1">
              <a:rPr lang="ru-RU" smtClean="0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A4F72-FF00-4D84-B02E-D6E6735DF68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1571604" y="285728"/>
            <a:ext cx="7572396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Исследовательская работа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Group 89"/>
          <p:cNvGraphicFramePr>
            <a:graphicFrameLocks/>
          </p:cNvGraphicFramePr>
          <p:nvPr/>
        </p:nvGraphicFramePr>
        <p:xfrm>
          <a:off x="500034" y="4000504"/>
          <a:ext cx="8229600" cy="24231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A=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B=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C=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ahom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M=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N=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T=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ahom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P=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Q=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S=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ahom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А +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В+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С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M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+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N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+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T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"/>
                        </a:rPr>
                        <a:t>=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ahom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+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Q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+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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"/>
                        </a:rPr>
                        <a:t>=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ahom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"/>
                        </a:rPr>
                        <a:t>Вывод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ahom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ahom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142844" y="714356"/>
            <a:ext cx="2744804" cy="3314720"/>
            <a:chOff x="500034" y="571480"/>
            <a:chExt cx="2744804" cy="331472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928662" y="1000108"/>
              <a:ext cx="1873250" cy="2592388"/>
            </a:xfrm>
            <a:prstGeom prst="triangle">
              <a:avLst>
                <a:gd name="adj" fmla="val 70593"/>
              </a:avLst>
            </a:prstGeom>
            <a:solidFill>
              <a:srgbClr val="FFFF00"/>
            </a:solidFill>
            <a:ln w="28575">
              <a:solidFill>
                <a:srgbClr val="33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071670" y="571480"/>
              <a:ext cx="3921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0000"/>
                  </a:solidFill>
                </a:rPr>
                <a:t>B</a:t>
              </a:r>
              <a:endParaRPr lang="ru-RU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500034" y="3429000"/>
              <a:ext cx="3921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000000"/>
                  </a:solidFill>
                </a:rPr>
                <a:t>А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2857488" y="3357562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0000"/>
                  </a:solidFill>
                </a:rPr>
                <a:t>C</a:t>
              </a:r>
              <a:endParaRPr lang="ru-RU" sz="24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572132" y="278605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3059113" y="1214422"/>
            <a:ext cx="2676525" cy="2024078"/>
            <a:chOff x="3059113" y="1214422"/>
            <a:chExt cx="2676525" cy="2024078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3059113" y="1214422"/>
              <a:ext cx="2376487" cy="2024078"/>
              <a:chOff x="3059113" y="1214422"/>
              <a:chExt cx="2376487" cy="2024078"/>
            </a:xfrm>
          </p:grpSpPr>
          <p:sp>
            <p:nvSpPr>
              <p:cNvPr id="12" name="AutoShape 8"/>
              <p:cNvSpPr>
                <a:spLocks noChangeArrowheads="1"/>
              </p:cNvSpPr>
              <p:nvPr/>
            </p:nvSpPr>
            <p:spPr bwMode="auto">
              <a:xfrm>
                <a:off x="3419475" y="1628775"/>
                <a:ext cx="2016125" cy="1296988"/>
              </a:xfrm>
              <a:prstGeom prst="rtTriangle">
                <a:avLst/>
              </a:prstGeom>
              <a:solidFill>
                <a:srgbClr val="00CCFF"/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" name="Text Box 12"/>
              <p:cNvSpPr txBox="1">
                <a:spLocks noChangeArrowheads="1"/>
              </p:cNvSpPr>
              <p:nvPr/>
            </p:nvSpPr>
            <p:spPr bwMode="auto">
              <a:xfrm>
                <a:off x="3286116" y="1214422"/>
                <a:ext cx="4074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0000"/>
                    </a:solidFill>
                  </a:rPr>
                  <a:t>N</a:t>
                </a:r>
                <a:endParaRPr lang="ru-RU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Text Box 13"/>
              <p:cNvSpPr txBox="1">
                <a:spLocks noChangeArrowheads="1"/>
              </p:cNvSpPr>
              <p:nvPr/>
            </p:nvSpPr>
            <p:spPr bwMode="auto">
              <a:xfrm>
                <a:off x="3059113" y="2781300"/>
                <a:ext cx="455612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000000"/>
                    </a:solidFill>
                  </a:rPr>
                  <a:t>M</a:t>
                </a:r>
                <a:endParaRPr lang="ru-RU" sz="2400" b="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5364163" y="2636838"/>
              <a:ext cx="3714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0000"/>
                  </a:solidFill>
                </a:rPr>
                <a:t>T</a:t>
              </a:r>
              <a:endParaRPr lang="ru-RU" sz="24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5793845" y="1000108"/>
            <a:ext cx="3350155" cy="2319053"/>
            <a:chOff x="5793845" y="1000108"/>
            <a:chExt cx="3350155" cy="2319053"/>
          </a:xfrm>
        </p:grpSpPr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 rot="12360031">
              <a:off x="5793845" y="2124664"/>
              <a:ext cx="3097213" cy="1074737"/>
            </a:xfrm>
            <a:prstGeom prst="triangle">
              <a:avLst>
                <a:gd name="adj" fmla="val 70444"/>
              </a:avLst>
            </a:prstGeom>
            <a:solidFill>
              <a:srgbClr val="00FF00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ru-RU"/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6072198" y="1000108"/>
              <a:ext cx="3071802" cy="2319053"/>
              <a:chOff x="6072198" y="1000108"/>
              <a:chExt cx="3071802" cy="2319053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6072198" y="1000108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</a:t>
                </a:r>
                <a:endParaRPr lang="ru-RU" sz="2400" b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215074" y="2857496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Q</a:t>
                </a:r>
                <a:endParaRPr lang="ru-RU" sz="2400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8501058" y="2857496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S</a:t>
                </a:r>
                <a:endParaRPr lang="ru-RU" sz="2400" b="1" dirty="0"/>
              </a:p>
            </p:txBody>
          </p:sp>
        </p:grpSp>
      </p:grp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462708" y="4032173"/>
          <a:ext cx="8273668" cy="2423711"/>
        </p:xfrm>
        <a:graphic>
          <a:graphicData uri="http://schemas.openxmlformats.org/drawingml/2006/table">
            <a:tbl>
              <a:tblPr/>
              <a:tblGrid>
                <a:gridCol w="8273668"/>
              </a:tblGrid>
              <a:tr h="2423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28575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92EEE05-7127-4330-A658-5D2C2C40B7E1}" type="datetime1">
              <a:rPr lang="ru-RU" smtClean="0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59F028-1312-4C6F-86A7-E63BD4461A2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pSp>
        <p:nvGrpSpPr>
          <p:cNvPr id="6153" name="Group 9"/>
          <p:cNvGrpSpPr>
            <a:grpSpLocks noChangeAspect="1"/>
          </p:cNvGrpSpPr>
          <p:nvPr/>
        </p:nvGrpSpPr>
        <p:grpSpPr bwMode="auto">
          <a:xfrm>
            <a:off x="1571604" y="1000108"/>
            <a:ext cx="7297738" cy="4968875"/>
            <a:chOff x="1061" y="1101"/>
            <a:chExt cx="4597" cy="3130"/>
          </a:xfrm>
        </p:grpSpPr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3003" y="1454"/>
              <a:ext cx="415" cy="4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57"/>
                </a:cxn>
                <a:cxn ang="0">
                  <a:pos x="79" y="0"/>
                </a:cxn>
                <a:cxn ang="0">
                  <a:pos x="0" y="0"/>
                </a:cxn>
              </a:cxnLst>
              <a:rect l="0" t="0" r="r" b="b"/>
              <a:pathLst>
                <a:path w="79" h="57">
                  <a:moveTo>
                    <a:pt x="0" y="0"/>
                  </a:moveTo>
                  <a:cubicBezTo>
                    <a:pt x="0" y="22"/>
                    <a:pt x="8" y="42"/>
                    <a:pt x="23" y="57"/>
                  </a:cubicBezTo>
                  <a:lnTo>
                    <a:pt x="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FF77"/>
            </a:solidFill>
            <a:ln w="0">
              <a:solidFill>
                <a:srgbClr val="77FF7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3418" y="1454"/>
              <a:ext cx="414" cy="502"/>
            </a:xfrm>
            <a:custGeom>
              <a:avLst/>
              <a:gdLst/>
              <a:ahLst/>
              <a:cxnLst>
                <a:cxn ang="0">
                  <a:pos x="36" y="71"/>
                </a:cxn>
                <a:cxn ang="0">
                  <a:pos x="79" y="0"/>
                </a:cxn>
                <a:cxn ang="0">
                  <a:pos x="0" y="0"/>
                </a:cxn>
                <a:cxn ang="0">
                  <a:pos x="36" y="71"/>
                </a:cxn>
              </a:cxnLst>
              <a:rect l="0" t="0" r="r" b="b"/>
              <a:pathLst>
                <a:path w="79" h="71">
                  <a:moveTo>
                    <a:pt x="36" y="71"/>
                  </a:moveTo>
                  <a:cubicBezTo>
                    <a:pt x="63" y="57"/>
                    <a:pt x="79" y="30"/>
                    <a:pt x="79" y="0"/>
                  </a:cubicBezTo>
                  <a:lnTo>
                    <a:pt x="0" y="0"/>
                  </a:lnTo>
                  <a:lnTo>
                    <a:pt x="36" y="71"/>
                  </a:lnTo>
                  <a:close/>
                </a:path>
              </a:pathLst>
            </a:custGeom>
            <a:solidFill>
              <a:srgbClr val="FF7575"/>
            </a:solidFill>
            <a:ln w="0">
              <a:solidFill>
                <a:srgbClr val="FF757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3963" y="3489"/>
              <a:ext cx="420" cy="50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1" y="71"/>
                </a:cxn>
                <a:cxn ang="0">
                  <a:pos x="1" y="71"/>
                </a:cxn>
                <a:cxn ang="0">
                  <a:pos x="80" y="71"/>
                </a:cxn>
                <a:cxn ang="0">
                  <a:pos x="44" y="0"/>
                </a:cxn>
              </a:cxnLst>
              <a:rect l="0" t="0" r="r" b="b"/>
              <a:pathLst>
                <a:path w="80" h="71">
                  <a:moveTo>
                    <a:pt x="44" y="0"/>
                  </a:moveTo>
                  <a:cubicBezTo>
                    <a:pt x="17" y="14"/>
                    <a:pt x="1" y="41"/>
                    <a:pt x="1" y="71"/>
                  </a:cubicBezTo>
                  <a:cubicBezTo>
                    <a:pt x="0" y="71"/>
                    <a:pt x="1" y="71"/>
                    <a:pt x="1" y="71"/>
                  </a:cubicBezTo>
                  <a:lnTo>
                    <a:pt x="80" y="7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1534" y="3595"/>
              <a:ext cx="419" cy="396"/>
            </a:xfrm>
            <a:custGeom>
              <a:avLst/>
              <a:gdLst/>
              <a:ahLst/>
              <a:cxnLst>
                <a:cxn ang="0">
                  <a:pos x="79" y="56"/>
                </a:cxn>
                <a:cxn ang="0">
                  <a:pos x="80" y="56"/>
                </a:cxn>
                <a:cxn ang="0">
                  <a:pos x="57" y="0"/>
                </a:cxn>
                <a:cxn ang="0">
                  <a:pos x="0" y="56"/>
                </a:cxn>
                <a:cxn ang="0">
                  <a:pos x="79" y="56"/>
                </a:cxn>
              </a:cxnLst>
              <a:rect l="0" t="0" r="r" b="b"/>
              <a:pathLst>
                <a:path w="80" h="56">
                  <a:moveTo>
                    <a:pt x="79" y="56"/>
                  </a:moveTo>
                  <a:cubicBezTo>
                    <a:pt x="79" y="56"/>
                    <a:pt x="80" y="56"/>
                    <a:pt x="80" y="56"/>
                  </a:cubicBezTo>
                  <a:cubicBezTo>
                    <a:pt x="80" y="35"/>
                    <a:pt x="71" y="15"/>
                    <a:pt x="57" y="0"/>
                  </a:cubicBezTo>
                  <a:lnTo>
                    <a:pt x="0" y="56"/>
                  </a:lnTo>
                  <a:lnTo>
                    <a:pt x="79" y="56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3124" y="1454"/>
              <a:ext cx="482" cy="566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56" y="80"/>
                </a:cxn>
                <a:cxn ang="0">
                  <a:pos x="92" y="71"/>
                </a:cxn>
                <a:cxn ang="0">
                  <a:pos x="56" y="0"/>
                </a:cxn>
                <a:cxn ang="0">
                  <a:pos x="0" y="57"/>
                </a:cxn>
              </a:cxnLst>
              <a:rect l="0" t="0" r="r" b="b"/>
              <a:pathLst>
                <a:path w="92" h="80">
                  <a:moveTo>
                    <a:pt x="0" y="57"/>
                  </a:moveTo>
                  <a:cubicBezTo>
                    <a:pt x="15" y="71"/>
                    <a:pt x="35" y="80"/>
                    <a:pt x="56" y="80"/>
                  </a:cubicBezTo>
                  <a:cubicBezTo>
                    <a:pt x="69" y="79"/>
                    <a:pt x="81" y="77"/>
                    <a:pt x="92" y="71"/>
                  </a:cubicBezTo>
                  <a:lnTo>
                    <a:pt x="56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9" name="Arc 15"/>
            <p:cNvSpPr>
              <a:spLocks/>
            </p:cNvSpPr>
            <p:nvPr/>
          </p:nvSpPr>
          <p:spPr bwMode="auto">
            <a:xfrm>
              <a:off x="3003" y="1458"/>
              <a:ext cx="417" cy="401"/>
            </a:xfrm>
            <a:custGeom>
              <a:avLst/>
              <a:gdLst>
                <a:gd name="G0" fmla="+- 21599 0 0"/>
                <a:gd name="G1" fmla="+- 0 0 0"/>
                <a:gd name="G2" fmla="+- 21600 0 0"/>
                <a:gd name="T0" fmla="*/ 6460 w 21599"/>
                <a:gd name="T1" fmla="*/ 15407 h 15407"/>
                <a:gd name="T2" fmla="*/ 0 w 21599"/>
                <a:gd name="T3" fmla="*/ 154 h 15407"/>
                <a:gd name="T4" fmla="*/ 21599 w 21599"/>
                <a:gd name="T5" fmla="*/ 0 h 15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15407" fill="none" extrusionOk="0">
                  <a:moveTo>
                    <a:pt x="6460" y="15406"/>
                  </a:moveTo>
                  <a:cubicBezTo>
                    <a:pt x="2365" y="11383"/>
                    <a:pt x="40" y="5894"/>
                    <a:pt x="-1" y="154"/>
                  </a:cubicBezTo>
                </a:path>
                <a:path w="21599" h="15407" stroke="0" extrusionOk="0">
                  <a:moveTo>
                    <a:pt x="6460" y="15406"/>
                  </a:moveTo>
                  <a:cubicBezTo>
                    <a:pt x="2365" y="11383"/>
                    <a:pt x="40" y="5894"/>
                    <a:pt x="-1" y="154"/>
                  </a:cubicBezTo>
                  <a:lnTo>
                    <a:pt x="21599" y="0"/>
                  </a:lnTo>
                  <a:close/>
                </a:path>
              </a:pathLst>
            </a:custGeom>
            <a:noFill/>
            <a:ln w="16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0" name="Arc 16"/>
            <p:cNvSpPr>
              <a:spLocks/>
            </p:cNvSpPr>
            <p:nvPr/>
          </p:nvSpPr>
          <p:spPr bwMode="auto">
            <a:xfrm>
              <a:off x="3420" y="1458"/>
              <a:ext cx="417" cy="5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599 w 21599"/>
                <a:gd name="T1" fmla="*/ 152 h 19223"/>
                <a:gd name="T2" fmla="*/ 9850 w 21599"/>
                <a:gd name="T3" fmla="*/ 19223 h 19223"/>
                <a:gd name="T4" fmla="*/ 0 w 21599"/>
                <a:gd name="T5" fmla="*/ 0 h 19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19223" fill="none" extrusionOk="0">
                  <a:moveTo>
                    <a:pt x="21599" y="152"/>
                  </a:moveTo>
                  <a:cubicBezTo>
                    <a:pt x="21542" y="8201"/>
                    <a:pt x="17014" y="15552"/>
                    <a:pt x="9850" y="19223"/>
                  </a:cubicBezTo>
                </a:path>
                <a:path w="21599" h="19223" stroke="0" extrusionOk="0">
                  <a:moveTo>
                    <a:pt x="21599" y="152"/>
                  </a:moveTo>
                  <a:cubicBezTo>
                    <a:pt x="21542" y="8201"/>
                    <a:pt x="17014" y="15552"/>
                    <a:pt x="9850" y="1922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6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1" name="Arc 17"/>
            <p:cNvSpPr>
              <a:spLocks/>
            </p:cNvSpPr>
            <p:nvPr/>
          </p:nvSpPr>
          <p:spPr bwMode="auto">
            <a:xfrm>
              <a:off x="3969" y="3494"/>
              <a:ext cx="417" cy="504"/>
            </a:xfrm>
            <a:custGeom>
              <a:avLst/>
              <a:gdLst>
                <a:gd name="G0" fmla="+- 21600 0 0"/>
                <a:gd name="G1" fmla="+- 19284 0 0"/>
                <a:gd name="G2" fmla="+- 21600 0 0"/>
                <a:gd name="T0" fmla="*/ 0 w 21600"/>
                <a:gd name="T1" fmla="*/ 19399 h 19399"/>
                <a:gd name="T2" fmla="*/ 11869 w 21600"/>
                <a:gd name="T3" fmla="*/ 0 h 19399"/>
                <a:gd name="T4" fmla="*/ 21600 w 21600"/>
                <a:gd name="T5" fmla="*/ 19284 h 19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399" fill="none" extrusionOk="0">
                  <a:moveTo>
                    <a:pt x="0" y="19398"/>
                  </a:moveTo>
                  <a:cubicBezTo>
                    <a:pt x="0" y="19360"/>
                    <a:pt x="0" y="19322"/>
                    <a:pt x="0" y="19284"/>
                  </a:cubicBezTo>
                  <a:cubicBezTo>
                    <a:pt x="-1" y="11131"/>
                    <a:pt x="4590" y="3672"/>
                    <a:pt x="11869" y="0"/>
                  </a:cubicBezTo>
                </a:path>
                <a:path w="21600" h="19399" stroke="0" extrusionOk="0">
                  <a:moveTo>
                    <a:pt x="0" y="19398"/>
                  </a:moveTo>
                  <a:cubicBezTo>
                    <a:pt x="0" y="19360"/>
                    <a:pt x="0" y="19322"/>
                    <a:pt x="0" y="19284"/>
                  </a:cubicBezTo>
                  <a:cubicBezTo>
                    <a:pt x="-1" y="11131"/>
                    <a:pt x="4590" y="3672"/>
                    <a:pt x="11869" y="0"/>
                  </a:cubicBezTo>
                  <a:lnTo>
                    <a:pt x="21600" y="19284"/>
                  </a:lnTo>
                  <a:close/>
                </a:path>
              </a:pathLst>
            </a:custGeom>
            <a:noFill/>
            <a:ln w="16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2" name="Arc 18"/>
            <p:cNvSpPr>
              <a:spLocks/>
            </p:cNvSpPr>
            <p:nvPr/>
          </p:nvSpPr>
          <p:spPr bwMode="auto">
            <a:xfrm>
              <a:off x="1536" y="3601"/>
              <a:ext cx="417" cy="397"/>
            </a:xfrm>
            <a:custGeom>
              <a:avLst/>
              <a:gdLst>
                <a:gd name="G0" fmla="+- 0 0 0"/>
                <a:gd name="G1" fmla="+- 15147 0 0"/>
                <a:gd name="G2" fmla="+- 21600 0 0"/>
                <a:gd name="T0" fmla="*/ 15399 w 21600"/>
                <a:gd name="T1" fmla="*/ 0 h 15261"/>
                <a:gd name="T2" fmla="*/ 21600 w 21600"/>
                <a:gd name="T3" fmla="*/ 15261 h 15261"/>
                <a:gd name="T4" fmla="*/ 0 w 21600"/>
                <a:gd name="T5" fmla="*/ 15147 h 15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5261" fill="none" extrusionOk="0">
                  <a:moveTo>
                    <a:pt x="15398" y="0"/>
                  </a:moveTo>
                  <a:cubicBezTo>
                    <a:pt x="19372" y="4040"/>
                    <a:pt x="21600" y="9480"/>
                    <a:pt x="21600" y="15147"/>
                  </a:cubicBezTo>
                  <a:cubicBezTo>
                    <a:pt x="21600" y="15184"/>
                    <a:pt x="21599" y="15222"/>
                    <a:pt x="21599" y="15260"/>
                  </a:cubicBezTo>
                </a:path>
                <a:path w="21600" h="15261" stroke="0" extrusionOk="0">
                  <a:moveTo>
                    <a:pt x="15398" y="0"/>
                  </a:moveTo>
                  <a:cubicBezTo>
                    <a:pt x="19372" y="4040"/>
                    <a:pt x="21600" y="9480"/>
                    <a:pt x="21600" y="15147"/>
                  </a:cubicBezTo>
                  <a:cubicBezTo>
                    <a:pt x="21600" y="15184"/>
                    <a:pt x="21599" y="15222"/>
                    <a:pt x="21599" y="15260"/>
                  </a:cubicBezTo>
                  <a:lnTo>
                    <a:pt x="0" y="15147"/>
                  </a:lnTo>
                  <a:close/>
                </a:path>
              </a:pathLst>
            </a:custGeom>
            <a:noFill/>
            <a:ln w="16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3" name="Arc 19"/>
            <p:cNvSpPr>
              <a:spLocks/>
            </p:cNvSpPr>
            <p:nvPr/>
          </p:nvSpPr>
          <p:spPr bwMode="auto">
            <a:xfrm>
              <a:off x="3128" y="1458"/>
              <a:ext cx="482" cy="562"/>
            </a:xfrm>
            <a:custGeom>
              <a:avLst/>
              <a:gdLst>
                <a:gd name="G0" fmla="+- 15139 0 0"/>
                <a:gd name="G1" fmla="+- 0 0 0"/>
                <a:gd name="G2" fmla="+- 21600 0 0"/>
                <a:gd name="T0" fmla="*/ 24989 w 24989"/>
                <a:gd name="T1" fmla="*/ 19223 h 21600"/>
                <a:gd name="T2" fmla="*/ 0 w 24989"/>
                <a:gd name="T3" fmla="*/ 15407 h 21600"/>
                <a:gd name="T4" fmla="*/ 15139 w 2498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989" h="21600" fill="none" extrusionOk="0">
                  <a:moveTo>
                    <a:pt x="24989" y="19223"/>
                  </a:moveTo>
                  <a:cubicBezTo>
                    <a:pt x="21940" y="20785"/>
                    <a:pt x="18564" y="21599"/>
                    <a:pt x="15139" y="21600"/>
                  </a:cubicBezTo>
                  <a:cubicBezTo>
                    <a:pt x="9475" y="21600"/>
                    <a:pt x="4039" y="19376"/>
                    <a:pt x="0" y="15406"/>
                  </a:cubicBezTo>
                </a:path>
                <a:path w="24989" h="21600" stroke="0" extrusionOk="0">
                  <a:moveTo>
                    <a:pt x="24989" y="19223"/>
                  </a:moveTo>
                  <a:cubicBezTo>
                    <a:pt x="21940" y="20785"/>
                    <a:pt x="18564" y="21599"/>
                    <a:pt x="15139" y="21600"/>
                  </a:cubicBezTo>
                  <a:cubicBezTo>
                    <a:pt x="9475" y="21600"/>
                    <a:pt x="4039" y="19376"/>
                    <a:pt x="0" y="15406"/>
                  </a:cubicBezTo>
                  <a:lnTo>
                    <a:pt x="15139" y="0"/>
                  </a:lnTo>
                  <a:close/>
                </a:path>
              </a:pathLst>
            </a:custGeom>
            <a:noFill/>
            <a:ln w="16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1539" y="3998"/>
              <a:ext cx="2849" cy="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3423" y="1462"/>
              <a:ext cx="965" cy="2536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 flipH="1">
              <a:off x="1539" y="1462"/>
              <a:ext cx="1884" cy="2536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3423" y="1462"/>
              <a:ext cx="420" cy="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3423" y="1462"/>
              <a:ext cx="189" cy="50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 flipH="1">
              <a:off x="3124" y="1462"/>
              <a:ext cx="299" cy="4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>
              <a:off x="3003" y="1462"/>
              <a:ext cx="420" cy="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6173" name="Group 29"/>
            <p:cNvGrpSpPr>
              <a:grpSpLocks/>
            </p:cNvGrpSpPr>
            <p:nvPr/>
          </p:nvGrpSpPr>
          <p:grpSpPr bwMode="auto">
            <a:xfrm>
              <a:off x="1061" y="1158"/>
              <a:ext cx="4597" cy="339"/>
              <a:chOff x="1061" y="1158"/>
              <a:chExt cx="4597" cy="339"/>
            </a:xfrm>
          </p:grpSpPr>
          <p:sp>
            <p:nvSpPr>
              <p:cNvPr id="6171" name="Line 27"/>
              <p:cNvSpPr>
                <a:spLocks noChangeShapeType="1"/>
              </p:cNvSpPr>
              <p:nvPr/>
            </p:nvSpPr>
            <p:spPr bwMode="auto">
              <a:xfrm>
                <a:off x="1061" y="1462"/>
                <a:ext cx="4597" cy="1"/>
              </a:xfrm>
              <a:prstGeom prst="line">
                <a:avLst/>
              </a:prstGeom>
              <a:noFill/>
              <a:ln w="1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72" name="Rectangle 28"/>
              <p:cNvSpPr>
                <a:spLocks noChangeArrowheads="1"/>
              </p:cNvSpPr>
              <p:nvPr/>
            </p:nvSpPr>
            <p:spPr bwMode="auto">
              <a:xfrm>
                <a:off x="5459" y="1158"/>
                <a:ext cx="173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3601" y="1504"/>
              <a:ext cx="136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3108" y="1504"/>
              <a:ext cx="136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4142" y="3751"/>
              <a:ext cx="136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3344" y="1702"/>
              <a:ext cx="136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8" name="Rectangle 34"/>
            <p:cNvSpPr>
              <a:spLocks noChangeArrowheads="1"/>
            </p:cNvSpPr>
            <p:nvPr/>
          </p:nvSpPr>
          <p:spPr bwMode="auto">
            <a:xfrm>
              <a:off x="1775" y="3758"/>
              <a:ext cx="136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244" name="Oval 100"/>
            <p:cNvSpPr>
              <a:spLocks noChangeArrowheads="1"/>
            </p:cNvSpPr>
            <p:nvPr/>
          </p:nvSpPr>
          <p:spPr bwMode="auto">
            <a:xfrm>
              <a:off x="2992" y="1447"/>
              <a:ext cx="21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5" name="Oval 101"/>
            <p:cNvSpPr>
              <a:spLocks noChangeArrowheads="1"/>
            </p:cNvSpPr>
            <p:nvPr/>
          </p:nvSpPr>
          <p:spPr bwMode="auto">
            <a:xfrm>
              <a:off x="3113" y="1850"/>
              <a:ext cx="21" cy="28"/>
            </a:xfrm>
            <a:prstGeom prst="ellipse">
              <a:avLst/>
            </a:pr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6" name="Oval 102"/>
            <p:cNvSpPr>
              <a:spLocks noChangeArrowheads="1"/>
            </p:cNvSpPr>
            <p:nvPr/>
          </p:nvSpPr>
          <p:spPr bwMode="auto">
            <a:xfrm>
              <a:off x="3601" y="1949"/>
              <a:ext cx="21" cy="28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7" name="Oval 103"/>
            <p:cNvSpPr>
              <a:spLocks noChangeArrowheads="1"/>
            </p:cNvSpPr>
            <p:nvPr/>
          </p:nvSpPr>
          <p:spPr bwMode="auto">
            <a:xfrm>
              <a:off x="3832" y="1447"/>
              <a:ext cx="21" cy="29"/>
            </a:xfrm>
            <a:prstGeom prst="ellipse">
              <a:avLst/>
            </a:prstGeom>
            <a:solidFill>
              <a:srgbClr val="FF8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8" name="Oval 104"/>
            <p:cNvSpPr>
              <a:spLocks noChangeArrowheads="1"/>
            </p:cNvSpPr>
            <p:nvPr/>
          </p:nvSpPr>
          <p:spPr bwMode="auto">
            <a:xfrm>
              <a:off x="4189" y="3482"/>
              <a:ext cx="21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9" name="Oval 105"/>
            <p:cNvSpPr>
              <a:spLocks noChangeArrowheads="1"/>
            </p:cNvSpPr>
            <p:nvPr/>
          </p:nvSpPr>
          <p:spPr bwMode="auto">
            <a:xfrm>
              <a:off x="3958" y="3984"/>
              <a:ext cx="21" cy="28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50" name="Oval 106"/>
            <p:cNvSpPr>
              <a:spLocks noChangeArrowheads="1"/>
            </p:cNvSpPr>
            <p:nvPr/>
          </p:nvSpPr>
          <p:spPr bwMode="auto">
            <a:xfrm>
              <a:off x="1948" y="3984"/>
              <a:ext cx="21" cy="28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51" name="Oval 107"/>
            <p:cNvSpPr>
              <a:spLocks noChangeArrowheads="1"/>
            </p:cNvSpPr>
            <p:nvPr/>
          </p:nvSpPr>
          <p:spPr bwMode="auto">
            <a:xfrm>
              <a:off x="1827" y="3581"/>
              <a:ext cx="21" cy="28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52" name="Oval 108"/>
            <p:cNvSpPr>
              <a:spLocks noChangeArrowheads="1"/>
            </p:cNvSpPr>
            <p:nvPr/>
          </p:nvSpPr>
          <p:spPr bwMode="auto">
            <a:xfrm>
              <a:off x="3113" y="1850"/>
              <a:ext cx="21" cy="28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53" name="Oval 109"/>
            <p:cNvSpPr>
              <a:spLocks noChangeArrowheads="1"/>
            </p:cNvSpPr>
            <p:nvPr/>
          </p:nvSpPr>
          <p:spPr bwMode="auto">
            <a:xfrm>
              <a:off x="3601" y="1949"/>
              <a:ext cx="21" cy="28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6256" name="Group 112"/>
            <p:cNvGrpSpPr>
              <a:grpSpLocks/>
            </p:cNvGrpSpPr>
            <p:nvPr/>
          </p:nvGrpSpPr>
          <p:grpSpPr bwMode="auto">
            <a:xfrm>
              <a:off x="1360" y="3850"/>
              <a:ext cx="231" cy="374"/>
              <a:chOff x="1360" y="3850"/>
              <a:chExt cx="231" cy="374"/>
            </a:xfrm>
          </p:grpSpPr>
          <p:sp>
            <p:nvSpPr>
              <p:cNvPr id="6254" name="Oval 110"/>
              <p:cNvSpPr>
                <a:spLocks noChangeArrowheads="1"/>
              </p:cNvSpPr>
              <p:nvPr/>
            </p:nvSpPr>
            <p:spPr bwMode="auto">
              <a:xfrm>
                <a:off x="1528" y="3984"/>
                <a:ext cx="21" cy="28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55" name="Rectangle 111"/>
              <p:cNvSpPr>
                <a:spLocks noChangeArrowheads="1"/>
              </p:cNvSpPr>
              <p:nvPr/>
            </p:nvSpPr>
            <p:spPr bwMode="auto">
              <a:xfrm>
                <a:off x="1360" y="3850"/>
                <a:ext cx="231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5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A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6259" name="Group 115"/>
            <p:cNvGrpSpPr>
              <a:grpSpLocks/>
            </p:cNvGrpSpPr>
            <p:nvPr/>
          </p:nvGrpSpPr>
          <p:grpSpPr bwMode="auto">
            <a:xfrm>
              <a:off x="4378" y="3857"/>
              <a:ext cx="283" cy="374"/>
              <a:chOff x="4378" y="3857"/>
              <a:chExt cx="283" cy="374"/>
            </a:xfrm>
          </p:grpSpPr>
          <p:sp>
            <p:nvSpPr>
              <p:cNvPr id="6257" name="Oval 113"/>
              <p:cNvSpPr>
                <a:spLocks noChangeArrowheads="1"/>
              </p:cNvSpPr>
              <p:nvPr/>
            </p:nvSpPr>
            <p:spPr bwMode="auto">
              <a:xfrm>
                <a:off x="4378" y="3984"/>
                <a:ext cx="21" cy="28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58" name="Rectangle 114"/>
              <p:cNvSpPr>
                <a:spLocks noChangeArrowheads="1"/>
              </p:cNvSpPr>
              <p:nvPr/>
            </p:nvSpPr>
            <p:spPr bwMode="auto">
              <a:xfrm>
                <a:off x="4430" y="3857"/>
                <a:ext cx="231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5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C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6262" name="Group 118"/>
            <p:cNvGrpSpPr>
              <a:grpSpLocks/>
            </p:cNvGrpSpPr>
            <p:nvPr/>
          </p:nvGrpSpPr>
          <p:grpSpPr bwMode="auto">
            <a:xfrm>
              <a:off x="3402" y="1101"/>
              <a:ext cx="231" cy="375"/>
              <a:chOff x="3402" y="1101"/>
              <a:chExt cx="231" cy="375"/>
            </a:xfrm>
          </p:grpSpPr>
          <p:sp>
            <p:nvSpPr>
              <p:cNvPr id="6260" name="Oval 116"/>
              <p:cNvSpPr>
                <a:spLocks noChangeArrowheads="1"/>
              </p:cNvSpPr>
              <p:nvPr/>
            </p:nvSpPr>
            <p:spPr bwMode="auto">
              <a:xfrm>
                <a:off x="3412" y="1447"/>
                <a:ext cx="21" cy="29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61" name="Rectangle 117"/>
              <p:cNvSpPr>
                <a:spLocks noChangeArrowheads="1"/>
              </p:cNvSpPr>
              <p:nvPr/>
            </p:nvSpPr>
            <p:spPr bwMode="auto">
              <a:xfrm>
                <a:off x="3402" y="1101"/>
                <a:ext cx="231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5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B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6263" name="Oval 119"/>
            <p:cNvSpPr>
              <a:spLocks noChangeArrowheads="1"/>
            </p:cNvSpPr>
            <p:nvPr/>
          </p:nvSpPr>
          <p:spPr bwMode="auto">
            <a:xfrm>
              <a:off x="3412" y="1447"/>
              <a:ext cx="21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64" name="Oval 120"/>
            <p:cNvSpPr>
              <a:spLocks noChangeArrowheads="1"/>
            </p:cNvSpPr>
            <p:nvPr/>
          </p:nvSpPr>
          <p:spPr bwMode="auto">
            <a:xfrm>
              <a:off x="3412" y="1447"/>
              <a:ext cx="21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65" name="Oval 121"/>
            <p:cNvSpPr>
              <a:spLocks noChangeArrowheads="1"/>
            </p:cNvSpPr>
            <p:nvPr/>
          </p:nvSpPr>
          <p:spPr bwMode="auto">
            <a:xfrm>
              <a:off x="3832" y="1447"/>
              <a:ext cx="21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66" name="Oval 122"/>
            <p:cNvSpPr>
              <a:spLocks noChangeArrowheads="1"/>
            </p:cNvSpPr>
            <p:nvPr/>
          </p:nvSpPr>
          <p:spPr bwMode="auto">
            <a:xfrm>
              <a:off x="3113" y="1850"/>
              <a:ext cx="21" cy="28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92EEE05-7127-4330-A658-5D2C2C40B7E1}" type="datetime1">
              <a:rPr lang="ru-RU" smtClean="0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28713-93CC-46AD-8CEB-1CAD84AD5D0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285860"/>
            <a:ext cx="77057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Группа 21"/>
          <p:cNvGrpSpPr/>
          <p:nvPr/>
        </p:nvGrpSpPr>
        <p:grpSpPr>
          <a:xfrm>
            <a:off x="5429256" y="4857760"/>
            <a:ext cx="1295400" cy="1038225"/>
            <a:chOff x="5429256" y="4857760"/>
            <a:chExt cx="1295400" cy="1038225"/>
          </a:xfrm>
        </p:grpSpPr>
        <p:pic>
          <p:nvPicPr>
            <p:cNvPr id="9230" name="Picture 1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5429256" y="4857760"/>
              <a:ext cx="1295400" cy="103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TextBox 20"/>
            <p:cNvSpPr txBox="1"/>
            <p:nvPr/>
          </p:nvSpPr>
          <p:spPr>
            <a:xfrm>
              <a:off x="6000760" y="521495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 smtClean="0"/>
                <a:t>3</a:t>
              </a:r>
              <a:endParaRPr lang="ru-RU" b="1" i="1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928794" y="5000636"/>
            <a:ext cx="971550" cy="1066800"/>
            <a:chOff x="1928794" y="5000636"/>
            <a:chExt cx="971550" cy="1066800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1928794" y="5000636"/>
              <a:ext cx="971550" cy="1066800"/>
              <a:chOff x="1928794" y="5000636"/>
              <a:chExt cx="971550" cy="106680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285984" y="5357826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i="1" dirty="0" smtClean="0"/>
                  <a:t>1</a:t>
                </a:r>
                <a:endParaRPr lang="ru-RU" b="1" i="1" dirty="0"/>
              </a:p>
            </p:txBody>
          </p:sp>
          <p:pic>
            <p:nvPicPr>
              <p:cNvPr id="9229" name="Picture 1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10800000">
                <a:off x="1928794" y="5000636"/>
                <a:ext cx="971550" cy="1066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23" name="TextBox 22"/>
            <p:cNvSpPr txBox="1"/>
            <p:nvPr/>
          </p:nvSpPr>
          <p:spPr>
            <a:xfrm>
              <a:off x="2285984" y="535782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1</a:t>
              </a:r>
              <a:endParaRPr lang="ru-RU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286248" y="5959475"/>
            <a:ext cx="765163" cy="898525"/>
            <a:chOff x="6572264" y="2000264"/>
            <a:chExt cx="765163" cy="898525"/>
          </a:xfrm>
        </p:grpSpPr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6572264" y="2000264"/>
              <a:ext cx="765163" cy="89852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56" y="80"/>
                </a:cxn>
                <a:cxn ang="0">
                  <a:pos x="92" y="71"/>
                </a:cxn>
                <a:cxn ang="0">
                  <a:pos x="56" y="0"/>
                </a:cxn>
                <a:cxn ang="0">
                  <a:pos x="0" y="57"/>
                </a:cxn>
              </a:cxnLst>
              <a:rect l="0" t="0" r="r" b="b"/>
              <a:pathLst>
                <a:path w="92" h="80">
                  <a:moveTo>
                    <a:pt x="0" y="57"/>
                  </a:moveTo>
                  <a:cubicBezTo>
                    <a:pt x="15" y="71"/>
                    <a:pt x="35" y="80"/>
                    <a:pt x="56" y="80"/>
                  </a:cubicBezTo>
                  <a:cubicBezTo>
                    <a:pt x="69" y="79"/>
                    <a:pt x="81" y="77"/>
                    <a:pt x="92" y="71"/>
                  </a:cubicBezTo>
                  <a:lnTo>
                    <a:pt x="56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86578" y="2327309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 smtClean="0"/>
                <a:t>2</a:t>
              </a:r>
              <a:endParaRPr lang="ru-RU" b="1" i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32 -0.11589 L -0.10156 -0.420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15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57 -0.12051 L 0.20243 -0.453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3919E-6 L 0.00521 -0.5496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истории открытия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500174"/>
            <a:ext cx="4040188" cy="4625989"/>
          </a:xfrm>
        </p:spPr>
        <p:txBody>
          <a:bodyPr/>
          <a:lstStyle/>
          <a:p>
            <a:r>
              <a:rPr lang="ru-RU" sz="2800" dirty="0" smtClean="0"/>
              <a:t>Свойство суммы углов треугольника было  установлено эмпирически, то  есть опытным путем, еще в  Древнем Египте. Однако дошедшие до нас сведения об его доказательствах относятся к более позднему времени.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1500174"/>
            <a:ext cx="4041775" cy="3951288"/>
          </a:xfrm>
        </p:spPr>
        <p:txBody>
          <a:bodyPr/>
          <a:lstStyle/>
          <a:p>
            <a:r>
              <a:rPr lang="ru-RU" dirty="0" smtClean="0"/>
              <a:t>Древнегреческий ученый </a:t>
            </a:r>
            <a:r>
              <a:rPr lang="ru-RU" dirty="0" err="1" smtClean="0"/>
              <a:t>Прокл</a:t>
            </a:r>
            <a:r>
              <a:rPr lang="ru-RU" dirty="0" smtClean="0"/>
              <a:t> (410 – 485 г.г. н.э.) утверждает,  что согласно </a:t>
            </a:r>
            <a:r>
              <a:rPr lang="ru-RU" dirty="0" err="1" smtClean="0"/>
              <a:t>Евдему</a:t>
            </a:r>
            <a:r>
              <a:rPr lang="ru-RU" dirty="0" smtClean="0"/>
              <a:t> Родосскому,  это доказательство было открыто еще пифагорейцами в 5 веке до нашей эры.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DB998F-9EA2-488F-AA33-698C065A08BA}" type="datetime1">
              <a:rPr lang="ru-RU" smtClean="0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9B569-DE44-47C4-BF4A-9CB14A40BE0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9" name="Picture 4" descr="ПИФАГО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48429" y="3983033"/>
            <a:ext cx="2595571" cy="287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57375" y="357188"/>
            <a:ext cx="5643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	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87450" y="404813"/>
            <a:ext cx="7632700" cy="33845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 же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Прокл</a:t>
            </a:r>
            <a:r>
              <a:rPr lang="ru-RU" sz="2600" dirty="0">
                <a:latin typeface="+mn-lt"/>
              </a:rPr>
              <a:t>,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комментируя первую книгу «Начала» Евклида, утверждал, что согласно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Евдему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Родосскому (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в. до н.э.)  сумма углов треугольника равна развёрнутому углу. Он в своих комментариях приводит доказательство, основанное на чертеже: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071810"/>
            <a:ext cx="6287305" cy="344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36ABB-6076-4C4F-BCF0-DF02FDACBF83}" type="datetime1">
              <a:rPr lang="ru-RU" smtClean="0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AC87-403E-453E-B5EF-716F3A92D7B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1913" y="260350"/>
            <a:ext cx="7010400" cy="21605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А в книге «Начала» Евклида излагается доказательство теоремы о сумме углов треугольника, которое легко понять с помощью чертежа: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425700"/>
            <a:ext cx="6148387" cy="344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36ABB-6076-4C4F-BCF0-DF02FDACBF83}" type="datetime1">
              <a:rPr lang="ru-RU" smtClean="0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AC87-403E-453E-B5EF-716F3A92D7B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785918" y="357166"/>
            <a:ext cx="73580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Теорема: 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Сумма углов треугольника равна 180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°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1571612"/>
            <a:ext cx="692948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План доказательства:</a:t>
            </a: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342900" indent="-342900">
              <a:buAutoNum type="arabicPeriod"/>
            </a:pPr>
            <a:r>
              <a:rPr lang="ru-RU" sz="2400" dirty="0" smtClean="0"/>
              <a:t>Построим произвольный треугольник.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Проведем прямую через одну из вершин противолежащей стороне.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Составим пары равных углов, вспомнив теоремы об углах, образованных параллельными прямыми.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Представим развернутый </a:t>
            </a:r>
            <a:r>
              <a:rPr lang="ru-RU" sz="2400" dirty="0" err="1" smtClean="0"/>
              <a:t>уго</a:t>
            </a:r>
            <a:r>
              <a:rPr lang="ru-RU" sz="2400" dirty="0" smtClean="0"/>
              <a:t> в виде суммы углов.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Заменим слагаемые равным им углам треугольника.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тература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3</Template>
  <TotalTime>1408</TotalTime>
  <Words>726</Words>
  <Application>Microsoft Office PowerPoint</Application>
  <PresentationFormat>Экран (4:3)</PresentationFormat>
  <Paragraphs>222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Литература 3</vt:lpstr>
      <vt:lpstr>Слайд 1</vt:lpstr>
      <vt:lpstr>Слайд 2</vt:lpstr>
      <vt:lpstr>Слайд 3</vt:lpstr>
      <vt:lpstr>Слайд 4</vt:lpstr>
      <vt:lpstr>Слайд 5</vt:lpstr>
      <vt:lpstr>Из истории открытия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dc:description>http://aida.ucoz.ru</dc:description>
  <cp:lastModifiedBy>comp2.5</cp:lastModifiedBy>
  <cp:revision>119</cp:revision>
  <dcterms:created xsi:type="dcterms:W3CDTF">2010-12-11T18:03:11Z</dcterms:created>
  <dcterms:modified xsi:type="dcterms:W3CDTF">2012-05-14T08:14:47Z</dcterms:modified>
  <cp:category>шаблоны к Powerpoint</cp:category>
</cp:coreProperties>
</file>