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2.wmf"/><Relationship Id="rId7" Type="http://schemas.openxmlformats.org/officeDocument/2006/relationships/image" Target="../media/image9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4.wmf"/><Relationship Id="rId7" Type="http://schemas.openxmlformats.org/officeDocument/2006/relationships/image" Target="../media/image9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6.wmf"/><Relationship Id="rId7" Type="http://schemas.openxmlformats.org/officeDocument/2006/relationships/image" Target="../media/image9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3528" y="4957776"/>
            <a:ext cx="864096" cy="15065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C3C5EB-3BD3-4F80-8818-9DA9F6B47F65}" type="datetimeFigureOut">
              <a:rPr lang="ru-RU" smtClean="0"/>
              <a:t>12.07.2012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B5D53E-D90B-42D0-8D70-461F43803F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control" Target="../activeX/activeX1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2.wmf"/><Relationship Id="rId5" Type="http://schemas.openxmlformats.org/officeDocument/2006/relationships/control" Target="../activeX/activeX4.xml"/><Relationship Id="rId15" Type="http://schemas.openxmlformats.org/officeDocument/2006/relationships/image" Target="../media/image16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5.xml"/><Relationship Id="rId13" Type="http://schemas.openxmlformats.org/officeDocument/2006/relationships/image" Target="../media/image28.wmf"/><Relationship Id="rId18" Type="http://schemas.openxmlformats.org/officeDocument/2006/relationships/image" Target="../media/image18.wmf"/><Relationship Id="rId3" Type="http://schemas.openxmlformats.org/officeDocument/2006/relationships/control" Target="../activeX/activeX10.xml"/><Relationship Id="rId7" Type="http://schemas.openxmlformats.org/officeDocument/2006/relationships/control" Target="../activeX/activeX14.xml"/><Relationship Id="rId12" Type="http://schemas.openxmlformats.org/officeDocument/2006/relationships/image" Target="../media/image27.wmf"/><Relationship Id="rId17" Type="http://schemas.openxmlformats.org/officeDocument/2006/relationships/image" Target="../media/image17.wmf"/><Relationship Id="rId2" Type="http://schemas.openxmlformats.org/officeDocument/2006/relationships/control" Target="../activeX/activeX9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3.xml"/><Relationship Id="rId11" Type="http://schemas.openxmlformats.org/officeDocument/2006/relationships/image" Target="../media/image26.wmf"/><Relationship Id="rId5" Type="http://schemas.openxmlformats.org/officeDocument/2006/relationships/control" Target="../activeX/activeX12.xml"/><Relationship Id="rId15" Type="http://schemas.openxmlformats.org/officeDocument/2006/relationships/image" Target="../media/image30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11.xml"/><Relationship Id="rId9" Type="http://schemas.openxmlformats.org/officeDocument/2006/relationships/control" Target="../activeX/activeX16.xml"/><Relationship Id="rId14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3.xml"/><Relationship Id="rId13" Type="http://schemas.openxmlformats.org/officeDocument/2006/relationships/image" Target="../media/image40.wmf"/><Relationship Id="rId18" Type="http://schemas.openxmlformats.org/officeDocument/2006/relationships/image" Target="../media/image18.wmf"/><Relationship Id="rId3" Type="http://schemas.openxmlformats.org/officeDocument/2006/relationships/control" Target="../activeX/activeX18.xml"/><Relationship Id="rId7" Type="http://schemas.openxmlformats.org/officeDocument/2006/relationships/control" Target="../activeX/activeX22.xml"/><Relationship Id="rId12" Type="http://schemas.openxmlformats.org/officeDocument/2006/relationships/image" Target="../media/image39.wmf"/><Relationship Id="rId17" Type="http://schemas.openxmlformats.org/officeDocument/2006/relationships/image" Target="../media/image17.wmf"/><Relationship Id="rId2" Type="http://schemas.openxmlformats.org/officeDocument/2006/relationships/control" Target="../activeX/activeX1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1.xml"/><Relationship Id="rId11" Type="http://schemas.openxmlformats.org/officeDocument/2006/relationships/image" Target="../media/image38.wmf"/><Relationship Id="rId5" Type="http://schemas.openxmlformats.org/officeDocument/2006/relationships/control" Target="../activeX/activeX20.xml"/><Relationship Id="rId15" Type="http://schemas.openxmlformats.org/officeDocument/2006/relationships/image" Target="../media/image42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19.xml"/><Relationship Id="rId9" Type="http://schemas.openxmlformats.org/officeDocument/2006/relationships/control" Target="../activeX/activeX24.xml"/><Relationship Id="rId14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52.wmf"/><Relationship Id="rId18" Type="http://schemas.openxmlformats.org/officeDocument/2006/relationships/image" Target="../media/image18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51.wmf"/><Relationship Id="rId17" Type="http://schemas.openxmlformats.org/officeDocument/2006/relationships/image" Target="../media/image17.wmf"/><Relationship Id="rId2" Type="http://schemas.openxmlformats.org/officeDocument/2006/relationships/control" Target="../activeX/activeX25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9.xml"/><Relationship Id="rId11" Type="http://schemas.openxmlformats.org/officeDocument/2006/relationships/image" Target="../media/image50.wmf"/><Relationship Id="rId5" Type="http://schemas.openxmlformats.org/officeDocument/2006/relationships/control" Target="../activeX/activeX28.xml"/><Relationship Id="rId15" Type="http://schemas.openxmlformats.org/officeDocument/2006/relationships/image" Target="../media/image54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27.xml"/><Relationship Id="rId9" Type="http://schemas.openxmlformats.org/officeDocument/2006/relationships/control" Target="../activeX/activeX32.xml"/><Relationship Id="rId14" Type="http://schemas.openxmlformats.org/officeDocument/2006/relationships/image" Target="../media/image5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9.xml"/><Relationship Id="rId13" Type="http://schemas.openxmlformats.org/officeDocument/2006/relationships/image" Target="../media/image65.wmf"/><Relationship Id="rId18" Type="http://schemas.openxmlformats.org/officeDocument/2006/relationships/image" Target="../media/image18.wmf"/><Relationship Id="rId3" Type="http://schemas.openxmlformats.org/officeDocument/2006/relationships/control" Target="../activeX/activeX34.xml"/><Relationship Id="rId7" Type="http://schemas.openxmlformats.org/officeDocument/2006/relationships/control" Target="../activeX/activeX38.xml"/><Relationship Id="rId12" Type="http://schemas.openxmlformats.org/officeDocument/2006/relationships/image" Target="../media/image64.wmf"/><Relationship Id="rId17" Type="http://schemas.openxmlformats.org/officeDocument/2006/relationships/image" Target="../media/image69.wmf"/><Relationship Id="rId2" Type="http://schemas.openxmlformats.org/officeDocument/2006/relationships/control" Target="../activeX/activeX33.xml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37.xml"/><Relationship Id="rId11" Type="http://schemas.openxmlformats.org/officeDocument/2006/relationships/image" Target="../media/image63.wmf"/><Relationship Id="rId5" Type="http://schemas.openxmlformats.org/officeDocument/2006/relationships/control" Target="../activeX/activeX36.xml"/><Relationship Id="rId15" Type="http://schemas.openxmlformats.org/officeDocument/2006/relationships/image" Target="../media/image67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35.xml"/><Relationship Id="rId9" Type="http://schemas.openxmlformats.org/officeDocument/2006/relationships/control" Target="../activeX/activeX40.xml"/><Relationship Id="rId14" Type="http://schemas.openxmlformats.org/officeDocument/2006/relationships/image" Target="../media/image6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control" Target="../activeX/activeX42.xml"/><Relationship Id="rId7" Type="http://schemas.openxmlformats.org/officeDocument/2006/relationships/image" Target="../media/image74.png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3.pn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77.wmf"/><Relationship Id="rId4" Type="http://schemas.openxmlformats.org/officeDocument/2006/relationships/control" Target="../activeX/activeX43.xml"/><Relationship Id="rId9" Type="http://schemas.openxmlformats.org/officeDocument/2006/relationships/image" Target="../media/image7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закономерностей методом рассуждений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02525"/>
            <a:ext cx="6624736" cy="7520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Тренировочный тест для подготовки к ЕГЭ по информатике. </a:t>
            </a:r>
          </a:p>
          <a:p>
            <a:r>
              <a:rPr lang="en-US" sz="1700" dirty="0"/>
              <a:t>A</a:t>
            </a:r>
            <a:r>
              <a:rPr lang="ru-RU" sz="1700" dirty="0"/>
              <a:t>5 (базовый уровень, время – 2 мин</a:t>
            </a:r>
            <a:r>
              <a:rPr lang="ru-RU" sz="1700" dirty="0" smtClean="0"/>
              <a:t>).</a:t>
            </a:r>
            <a:endParaRPr lang="ru-RU" sz="1700" dirty="0"/>
          </a:p>
          <a:p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663486" y="5166484"/>
            <a:ext cx="4824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/>
              <a:t>Авхадеева Раиса Ивановна</a:t>
            </a:r>
          </a:p>
          <a:p>
            <a:pPr algn="r"/>
            <a:r>
              <a:rPr lang="ru-RU" sz="1400" dirty="0"/>
              <a:t>НОУ «Школа-интернат № 24  ОАО «РЖД»</a:t>
            </a:r>
          </a:p>
          <a:p>
            <a:pPr algn="r"/>
            <a:r>
              <a:rPr lang="ru-RU" sz="1400" dirty="0"/>
              <a:t>г. Тайшет Иркутской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25" y="2564904"/>
            <a:ext cx="1992378" cy="305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7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1"/>
                </a:solidFill>
              </a:rPr>
              <a:t>Задание 1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Цепочка из трех бусин, помеченных латинскими буквами, формируется по следующему правилу. В конце цепочки стоит одна из бусин A, B, C. На первом месте – одна из бусин B, D, C, которой нет на третьем месте. В середине – одна из бусин А, C, E, B, не стоящая на первом месте. Какая из перечисленных цепочек создана по этому правилу? 	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87624" y="5084763"/>
            <a:ext cx="4536901" cy="72082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14" name="otv1_1" r:id="rId2" imgW="1009800" imgH="581040"/>
        </mc:Choice>
        <mc:Fallback>
          <p:control name="otv1_1" r:id="rId2" imgW="1009800" imgH="581040">
            <p:pic>
              <p:nvPicPr>
                <p:cNvPr id="0" name="otv1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5" name="otv1_2" r:id="rId3" imgW="1009800" imgH="581040"/>
        </mc:Choice>
        <mc:Fallback>
          <p:control name="otv1_2" r:id="rId3" imgW="1009800" imgH="581040">
            <p:pic>
              <p:nvPicPr>
                <p:cNvPr id="0" name="otv1_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84438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6" name="otv1_3" r:id="rId4" imgW="1009800" imgH="581040"/>
        </mc:Choice>
        <mc:Fallback>
          <p:control name="otv1_3" r:id="rId4" imgW="1009800" imgH="581040">
            <p:pic>
              <p:nvPicPr>
                <p:cNvPr id="0" name="otv1_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35375" y="5157788"/>
                  <a:ext cx="1008063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7" name="otv1_4" r:id="rId5" imgW="1009800" imgH="581040"/>
        </mc:Choice>
        <mc:Fallback>
          <p:control name="otv1_4" r:id="rId5" imgW="1009800" imgH="581040">
            <p:pic>
              <p:nvPicPr>
                <p:cNvPr id="0" name="otv1_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16463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8" name="CommandButton1" r:id="rId6" imgW="1438200" imgH="361800"/>
        </mc:Choice>
        <mc:Fallback>
          <p:control name="CommandButton1" r:id="rId6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5373688"/>
                  <a:ext cx="14414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19" name="Image1" r:id="rId7" imgW="428760" imgH="647640"/>
        </mc:Choice>
        <mc:Fallback>
          <p:control name="Image1" r:id="rId7" imgW="428760" imgH="647640">
            <p:pic>
              <p:nvPicPr>
                <p:cNvPr id="0" name="Image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16688" y="5084763"/>
                  <a:ext cx="431800" cy="649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0" name="Image2" r:id="rId8" imgW="428760" imgH="581040"/>
        </mc:Choice>
        <mc:Fallback>
          <p:control name="Image2" r:id="rId8" imgW="428760" imgH="581040">
            <p:pic>
              <p:nvPicPr>
                <p:cNvPr id="0" name="Image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72225" y="5157788"/>
                  <a:ext cx="4318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1" name="CommandButton2" r:id="rId9" imgW="1438200" imgH="361800"/>
        </mc:Choice>
        <mc:Fallback>
          <p:control name="CommandButton2" r:id="rId9" imgW="1438200" imgH="36180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21388"/>
                  <a:ext cx="14398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22000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Задание 2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/>
              <a:t>Для составления 4-значных чисел используются цифры 1, 2, 3, 4, 5, при этом соблюдаются следующие правила:</a:t>
            </a:r>
          </a:p>
          <a:p>
            <a:pPr lvl="0"/>
            <a:r>
              <a:rPr lang="ru-RU" sz="2200" dirty="0"/>
              <a:t>На первом месте стоит одна из цифр 1, 2 или 3.</a:t>
            </a:r>
          </a:p>
          <a:p>
            <a:pPr lvl="0"/>
            <a:r>
              <a:rPr lang="ru-RU" sz="2200" dirty="0"/>
              <a:t>После каждой четной цифры идет нечетная, а после каждой нечетной - четная</a:t>
            </a:r>
          </a:p>
          <a:p>
            <a:pPr lvl="0"/>
            <a:r>
              <a:rPr lang="ru-RU" sz="2200" dirty="0"/>
              <a:t>Третьей цифрой не может быть цифра 5.</a:t>
            </a:r>
          </a:p>
          <a:p>
            <a:pPr marL="0" indent="0">
              <a:buNone/>
            </a:pPr>
            <a:r>
              <a:rPr lang="ru-RU" sz="2400" dirty="0"/>
              <a:t>Какое из перечисленных чисел получено по этим правилам?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5" y="5084763"/>
            <a:ext cx="4680520" cy="72082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58" name="otv2_1" r:id="rId2" imgW="1009800" imgH="581040"/>
        </mc:Choice>
        <mc:Fallback>
          <p:control name="otv2_1" r:id="rId2" imgW="1009800" imgH="581040">
            <p:pic>
              <p:nvPicPr>
                <p:cNvPr id="0" name="otv2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59" name="otv2_2" r:id="rId3" imgW="1009800" imgH="581040"/>
        </mc:Choice>
        <mc:Fallback>
          <p:control name="otv2_2" r:id="rId3" imgW="1009800" imgH="581040">
            <p:pic>
              <p:nvPicPr>
                <p:cNvPr id="0" name="otv2_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9975" y="5157788"/>
                  <a:ext cx="1008063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0" name="otv2_3" r:id="rId4" imgW="1009800" imgH="581040"/>
        </mc:Choice>
        <mc:Fallback>
          <p:control name="otv2_3" r:id="rId4" imgW="1009800" imgH="581040">
            <p:pic>
              <p:nvPicPr>
                <p:cNvPr id="0" name="otv2_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63938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1" name="otv2_4" r:id="rId5" imgW="1009800" imgH="581040"/>
        </mc:Choice>
        <mc:Fallback>
          <p:control name="otv2_4" r:id="rId5" imgW="1009800" imgH="581040">
            <p:pic>
              <p:nvPicPr>
                <p:cNvPr id="0" name="otv2_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16463" y="5157788"/>
                  <a:ext cx="10080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2" name="CommandButton1" r:id="rId6" imgW="1438200" imgH="361800"/>
        </mc:Choice>
        <mc:Fallback>
          <p:control name="CommandButton1" r:id="rId6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5373688"/>
                  <a:ext cx="14414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3" name="CommandButton2" r:id="rId7" imgW="1438200" imgH="361800"/>
        </mc:Choice>
        <mc:Fallback>
          <p:control name="CommandButton2" r:id="rId7" imgW="1438200" imgH="36180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21388"/>
                  <a:ext cx="14398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4" name="Image1" r:id="rId8" imgW="428760" imgH="647640"/>
        </mc:Choice>
        <mc:Fallback>
          <p:control name="Image1" r:id="rId8" imgW="428760" imgH="647640">
            <p:pic>
              <p:nvPicPr>
                <p:cNvPr id="0" name="Image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5084763"/>
                  <a:ext cx="431800" cy="649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65" name="Image2" r:id="rId9" imgW="428760" imgH="581040"/>
        </mc:Choice>
        <mc:Fallback>
          <p:control name="Image2" r:id="rId9" imgW="428760" imgH="581040">
            <p:pic>
              <p:nvPicPr>
                <p:cNvPr id="0" name="Image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372225" y="5157788"/>
                  <a:ext cx="4318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1113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Задание 3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/>
              <a:t>Кассир забыл пароль к сейфу, но помнил алгоритм его получения из строки «</a:t>
            </a:r>
            <a:r>
              <a:rPr lang="en-US" sz="2400" dirty="0"/>
              <a:t>AYY</a:t>
            </a:r>
            <a:r>
              <a:rPr lang="ru-RU" sz="2400" dirty="0"/>
              <a:t>1</a:t>
            </a:r>
            <a:r>
              <a:rPr lang="en-US" sz="2400" dirty="0"/>
              <a:t>YABC</a:t>
            </a:r>
            <a:r>
              <a:rPr lang="ru-RU" sz="2400" dirty="0"/>
              <a:t>55»: если последовательно удалить из строки цепочки символов «</a:t>
            </a:r>
            <a:r>
              <a:rPr lang="en-US" sz="2400" dirty="0"/>
              <a:t>YY</a:t>
            </a:r>
            <a:r>
              <a:rPr lang="ru-RU" sz="2400" dirty="0"/>
              <a:t>» и «</a:t>
            </a:r>
            <a:r>
              <a:rPr lang="en-US" sz="2400" dirty="0"/>
              <a:t>ABC</a:t>
            </a:r>
            <a:r>
              <a:rPr lang="ru-RU" sz="2400" dirty="0"/>
              <a:t>», а затем поменять местами символы </a:t>
            </a:r>
            <a:r>
              <a:rPr lang="en-US" sz="2400" dirty="0"/>
              <a:t>A</a:t>
            </a:r>
            <a:r>
              <a:rPr lang="ru-RU" sz="2400" dirty="0"/>
              <a:t> и </a:t>
            </a:r>
            <a:r>
              <a:rPr lang="en-US" sz="2400" dirty="0"/>
              <a:t>Y</a:t>
            </a:r>
            <a:r>
              <a:rPr lang="ru-RU" sz="2400" dirty="0"/>
              <a:t>, то полученная последовательность и будет паролем. </a:t>
            </a:r>
            <a:endParaRPr lang="en-US" sz="2400" dirty="0" smtClean="0"/>
          </a:p>
          <a:p>
            <a:pPr marL="0" lvl="0" indent="0">
              <a:buNone/>
            </a:pPr>
            <a:r>
              <a:rPr lang="ru-RU" sz="2400" dirty="0" smtClean="0"/>
              <a:t>Определите пароль.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5" y="5084763"/>
            <a:ext cx="5257626" cy="72082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83" name="otv3_1" r:id="rId2" imgW="1295280" imgH="581040"/>
        </mc:Choice>
        <mc:Fallback>
          <p:control name="otv3_1" r:id="rId2" imgW="1295280" imgH="581040">
            <p:pic>
              <p:nvPicPr>
                <p:cNvPr id="0" name="otv3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5157788"/>
                  <a:ext cx="12954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4" name="otv3_2" r:id="rId3" imgW="1152360" imgH="581040"/>
        </mc:Choice>
        <mc:Fallback>
          <p:control name="otv3_2" r:id="rId3" imgW="1152360" imgH="581040">
            <p:pic>
              <p:nvPicPr>
                <p:cNvPr id="0" name="otv3_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313" y="5157788"/>
                  <a:ext cx="1152525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5" name="otv3_3" r:id="rId4" imgW="1295280" imgH="581040"/>
        </mc:Choice>
        <mc:Fallback>
          <p:control name="otv3_3" r:id="rId4" imgW="1295280" imgH="581040">
            <p:pic>
              <p:nvPicPr>
                <p:cNvPr id="0" name="otv3_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79838" y="5157788"/>
                  <a:ext cx="12969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6" name="otv3_4" r:id="rId5" imgW="1295280" imgH="581040"/>
        </mc:Choice>
        <mc:Fallback>
          <p:control name="otv3_4" r:id="rId5" imgW="1295280" imgH="581040">
            <p:pic>
              <p:nvPicPr>
                <p:cNvPr id="0" name="otv3_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5157788"/>
                  <a:ext cx="12969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7" name="CommandButton1" r:id="rId6" imgW="1438200" imgH="361800"/>
        </mc:Choice>
        <mc:Fallback>
          <p:control name="CommandButton1" r:id="rId6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5373688"/>
                  <a:ext cx="14414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8" name="CommandButton2" r:id="rId7" imgW="1438200" imgH="361800"/>
        </mc:Choice>
        <mc:Fallback>
          <p:control name="CommandButton2" r:id="rId7" imgW="1438200" imgH="36180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21388"/>
                  <a:ext cx="14398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89" name="Image1" r:id="rId8" imgW="428760" imgH="647640"/>
        </mc:Choice>
        <mc:Fallback>
          <p:control name="Image1" r:id="rId8" imgW="428760" imgH="647640">
            <p:pic>
              <p:nvPicPr>
                <p:cNvPr id="0" name="Image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5084763"/>
                  <a:ext cx="431800" cy="649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0" name="Image2" r:id="rId9" imgW="428760" imgH="581040"/>
        </mc:Choice>
        <mc:Fallback>
          <p:control name="Image2" r:id="rId9" imgW="428760" imgH="581040">
            <p:pic>
              <p:nvPicPr>
                <p:cNvPr id="0" name="Image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16688" y="5157788"/>
                  <a:ext cx="4318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1113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Задание 4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/>
              <a:t>Шифровальщику нужно восстановить забытое кодовое слово. Он помнит, что на третьем месте стоит одна из букв Д, З, Е. на четвертом месте – И, К или Е, не стоящая на третьем месте. На первом месте – одна из букв Д, З, К, И, не стоящая в слове на втором или четвертом месте. На втором месте стоит любая согласная, если третья буква гласная, и любая гласная, если третья согласная. Определите кодовое </a:t>
            </a:r>
            <a:r>
              <a:rPr lang="ru-RU" sz="2400" dirty="0" smtClean="0"/>
              <a:t>слово.</a:t>
            </a:r>
            <a:endParaRPr lang="ru-RU" sz="2400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5" y="5084763"/>
            <a:ext cx="5328592" cy="72082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207" name="otv4_1" r:id="rId2" imgW="1152360" imgH="581040"/>
        </mc:Choice>
        <mc:Fallback>
          <p:control name="otv4_1" r:id="rId2" imgW="1152360" imgH="581040">
            <p:pic>
              <p:nvPicPr>
                <p:cNvPr id="0" name="otv4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5157788"/>
                  <a:ext cx="115093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08" name="otv4_2" r:id="rId3" imgW="1152360" imgH="581040"/>
        </mc:Choice>
        <mc:Fallback>
          <p:control name="otv4_2" r:id="rId3" imgW="1152360" imgH="581040">
            <p:pic>
              <p:nvPicPr>
                <p:cNvPr id="0" name="otv4_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55875" y="5157788"/>
                  <a:ext cx="1152525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09" name="otv4_3" r:id="rId4" imgW="1152360" imgH="581040"/>
        </mc:Choice>
        <mc:Fallback>
          <p:control name="otv4_3" r:id="rId4" imgW="1152360" imgH="581040">
            <p:pic>
              <p:nvPicPr>
                <p:cNvPr id="0" name="otv4_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5157788"/>
                  <a:ext cx="1150938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0" name="otv4_4" r:id="rId5" imgW="1228680" imgH="581040"/>
        </mc:Choice>
        <mc:Fallback>
          <p:control name="otv4_4" r:id="rId5" imgW="1228680" imgH="581040">
            <p:pic>
              <p:nvPicPr>
                <p:cNvPr id="0" name="otv4_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48263" y="5157788"/>
                  <a:ext cx="12239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1" name="CommandButton1" r:id="rId6" imgW="1438200" imgH="361800"/>
        </mc:Choice>
        <mc:Fallback>
          <p:control name="CommandButton1" r:id="rId6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5373688"/>
                  <a:ext cx="14414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2" name="CommandButton2" r:id="rId7" imgW="1438200" imgH="361800"/>
        </mc:Choice>
        <mc:Fallback>
          <p:control name="CommandButton2" r:id="rId7" imgW="1438200" imgH="36180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19925" y="6021388"/>
                  <a:ext cx="14398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3" name="Image1" r:id="rId8" imgW="428760" imgH="647640"/>
        </mc:Choice>
        <mc:Fallback>
          <p:control name="Image1" r:id="rId8" imgW="428760" imgH="647640">
            <p:pic>
              <p:nvPicPr>
                <p:cNvPr id="0" name="Image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5084763"/>
                  <a:ext cx="431800" cy="649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214" name="Image2" r:id="rId9" imgW="428760" imgH="581040"/>
        </mc:Choice>
        <mc:Fallback>
          <p:control name="Image2" r:id="rId9" imgW="428760" imgH="581040">
            <p:pic>
              <p:nvPicPr>
                <p:cNvPr id="0" name="Image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16688" y="5157788"/>
                  <a:ext cx="4318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1113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Задание 5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300" dirty="0"/>
              <a:t>При составлении расписания на вторник учителя высказали свои пожелания по поводу расположения первых пяти уроков. Учитель химии (Х) хочет иметь второй или третий урок, учитель литературы (Л) – первый или второй, учитель информатики (И) – первый или четвертый, учитель технологии (Т) – третий или четвертый, учителя английского языка (А) устраивают только четвертый или пятый уроки. Какое расписание устроит всех учителей?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5084763"/>
            <a:ext cx="5762451" cy="720824"/>
          </a:xfrm>
          <a:prstGeom prst="roundRect">
            <a:avLst/>
          </a:prstGeom>
          <a:solidFill>
            <a:schemeClr val="accent1">
              <a:lumMod val="60000"/>
              <a:lumOff val="40000"/>
              <a:alpha val="81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231" name="otv5_1" r:id="rId2" imgW="1514520" imgH="581040"/>
        </mc:Choice>
        <mc:Fallback>
          <p:control name="otv5_1" r:id="rId2" imgW="1514520" imgH="581040">
            <p:pic>
              <p:nvPicPr>
                <p:cNvPr id="0" name="otv5_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5157788"/>
                  <a:ext cx="151130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2" name="otv5_2" r:id="rId3" imgW="1438200" imgH="581040"/>
        </mc:Choice>
        <mc:Fallback>
          <p:control name="otv5_2" r:id="rId3" imgW="1438200" imgH="581040">
            <p:pic>
              <p:nvPicPr>
                <p:cNvPr id="0" name="otv5_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313" y="5157788"/>
                  <a:ext cx="1439862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3" name="otv5_3" r:id="rId4" imgW="1438200" imgH="581040"/>
        </mc:Choice>
        <mc:Fallback>
          <p:control name="otv5_3" r:id="rId4" imgW="1438200" imgH="581040">
            <p:pic>
              <p:nvPicPr>
                <p:cNvPr id="0" name="otv5_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0200" y="5157788"/>
                  <a:ext cx="1439863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4" name="otv5_4" r:id="rId5" imgW="1438200" imgH="581040"/>
        </mc:Choice>
        <mc:Fallback>
          <p:control name="otv5_4" r:id="rId5" imgW="1438200" imgH="581040">
            <p:pic>
              <p:nvPicPr>
                <p:cNvPr id="0" name="otv5_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8625" y="5157788"/>
                  <a:ext cx="1441450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5" name="CommandButton1" r:id="rId6" imgW="1438200" imgH="361800"/>
        </mc:Choice>
        <mc:Fallback>
          <p:control name="CommandButton1" r:id="rId6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2950" y="5373688"/>
                  <a:ext cx="1441450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6" name="CommandButton2" r:id="rId7" imgW="1438200" imgH="361800"/>
        </mc:Choice>
        <mc:Fallback>
          <p:control name="CommandButton2" r:id="rId7" imgW="1438200" imgH="36180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2950" y="6021388"/>
                  <a:ext cx="143986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7" name="Image1" r:id="rId8" imgW="428760" imgH="647640"/>
        </mc:Choice>
        <mc:Fallback>
          <p:control name="Image1" r:id="rId8" imgW="428760" imgH="647640">
            <p:pic>
              <p:nvPicPr>
                <p:cNvPr id="0" name="Image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5876925"/>
                  <a:ext cx="431800" cy="577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38" name="Image2" r:id="rId9" imgW="428760" imgH="581040"/>
        </mc:Choice>
        <mc:Fallback>
          <p:control name="Image2" r:id="rId9" imgW="428760" imgH="581040">
            <p:pic>
              <p:nvPicPr>
                <p:cNvPr id="0" name="Image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16688" y="5876925"/>
                  <a:ext cx="431800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1113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796070"/>
          </a:xfrm>
        </p:spPr>
        <p:txBody>
          <a:bodyPr/>
          <a:lstStyle/>
          <a:p>
            <a:pPr algn="ctr"/>
            <a:r>
              <a:rPr lang="ru-RU" dirty="0" smtClean="0"/>
              <a:t>Ваша оценка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Тест закончен!</a:t>
            </a:r>
            <a:endParaRPr lang="ru-RU" sz="28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59142"/>
            <a:ext cx="1656184" cy="2612278"/>
          </a:xfrm>
          <a:prstGeom prst="rect">
            <a:avLst/>
          </a:prstGeom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2086" y="2542569"/>
            <a:ext cx="180830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995936" y="2061505"/>
            <a:ext cx="1115839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203" name="Label1" r:id="rId2" imgW="723960" imgH="1076400"/>
        </mc:Choice>
        <mc:Fallback>
          <p:control name="Label1" r:id="rId2" imgW="723960" imgH="107640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11638" y="2205038"/>
                  <a:ext cx="720725" cy="10810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4" name="CommandButton1" r:id="rId3" imgW="2371680" imgH="647640"/>
        </mc:Choice>
        <mc:Fallback>
          <p:control name="CommandButton1" r:id="rId3" imgW="2371680" imgH="64764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4076700"/>
                  <a:ext cx="2376488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5" name="CommandButton2" r:id="rId4" imgW="2371680" imgH="647640"/>
        </mc:Choice>
        <mc:Fallback>
          <p:control name="CommandButton2" r:id="rId4" imgW="2371680" imgH="64764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4941888"/>
                  <a:ext cx="2376488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1063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2971800" cy="914400"/>
          </a:xfrm>
        </p:spPr>
        <p:txBody>
          <a:bodyPr/>
          <a:lstStyle/>
          <a:p>
            <a:r>
              <a:rPr lang="ru-RU" dirty="0" smtClean="0"/>
              <a:t>Методические рекомендации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11560" y="1484784"/>
            <a:ext cx="2971800" cy="4206112"/>
          </a:xfrm>
        </p:spPr>
        <p:txBody>
          <a:bodyPr/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851920" y="980728"/>
            <a:ext cx="4626159" cy="4724402"/>
          </a:xfrm>
        </p:spPr>
        <p:txBody>
          <a:bodyPr/>
          <a:lstStyle/>
          <a:p>
            <a:r>
              <a:rPr lang="ru-RU" dirty="0" smtClean="0"/>
              <a:t>В тесте представлены пять типовых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17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361</TotalTime>
  <Words>423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Проверка закономерностей методом рассуждений</vt:lpstr>
      <vt:lpstr>Задание 1</vt:lpstr>
      <vt:lpstr>Задание 2</vt:lpstr>
      <vt:lpstr>Задание 3</vt:lpstr>
      <vt:lpstr>Задание 4</vt:lpstr>
      <vt:lpstr>Задание 5</vt:lpstr>
      <vt:lpstr>Ваша оценка</vt:lpstr>
      <vt:lpstr>Методические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закономерностей методом рассуждений</dc:title>
  <dc:creator>Admin</dc:creator>
  <cp:lastModifiedBy>Admin</cp:lastModifiedBy>
  <cp:revision>59</cp:revision>
  <dcterms:created xsi:type="dcterms:W3CDTF">2012-07-11T05:43:04Z</dcterms:created>
  <dcterms:modified xsi:type="dcterms:W3CDTF">2012-07-12T02:27:19Z</dcterms:modified>
</cp:coreProperties>
</file>