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9C25F7-CB3B-4482-B4B6-B63A34AC0E8D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B3A8C6-F913-4A7C-98DD-34F694AE6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1%83%D0%BA%D1%8C%D1%8F%D0%BD%D0%BE%D0%B2_%D0%90%D0%BD%D0%B0%D1%82%D0%BE%D0%BB%D0%B8%D0%B9_%D0%98%D0%B2%D0%B0%D0%BD%D0%BE%D0%B2%D0%B8%D1%87" TargetMode="External"/><Relationship Id="rId13" Type="http://schemas.openxmlformats.org/officeDocument/2006/relationships/hyperlink" Target="http://ru.wikipedia.org/wiki/%D0%A2%D0%B8%D0%B7%D1%8F%D0%BA%D0%BE%D0%B2_%D0%90%D0%BB%D0%B5%D0%BA%D1%81%D0%B0%D0%BD%D0%B4%D1%80_%D0%98%D0%B2%D0%B0%D0%BD%D0%BE%D0%B2%D0%B8%D1%87" TargetMode="External"/><Relationship Id="rId3" Type="http://schemas.openxmlformats.org/officeDocument/2006/relationships/hyperlink" Target="http://ru.wikipedia.org/wiki/%D0%91%D0%B0%D0%BA%D0%BB%D0%B0%D0%BD%D0%BE%D0%B2_%D0%9E%D0%BB%D0%B5%D0%B3_%D0%94%D0%BC%D0%B8%D1%82%D1%80%D0%B8%D0%B5%D0%B2%D0%B8%D1%87" TargetMode="External"/><Relationship Id="rId7" Type="http://schemas.openxmlformats.org/officeDocument/2006/relationships/hyperlink" Target="http://ru.wikipedia.org/wiki/%D0%9A%D1%80%D1%8E%D1%87%D0%BA%D0%BE%D0%B2_%D0%92%D0%BB%D0%B0%D0%B4%D0%B8%D0%BC%D0%B8%D1%80_%D0%90%D0%BB%D0%B5%D0%BA%D1%81%D0%B0%D0%BD%D0%B4%D1%80%D0%BE%D0%B2%D0%B8%D1%87" TargetMode="External"/><Relationship Id="rId12" Type="http://schemas.openxmlformats.org/officeDocument/2006/relationships/hyperlink" Target="http://ru.wikipedia.org/wiki/%D0%A1%D1%82%D0%B0%D1%80%D0%BE%D0%B4%D1%83%D0%B1%D1%86%D0%B5%D0%B2_%D0%92%D0%B0%D1%81%D0%B8%D0%BB%D0%B8%D0%B9_%D0%90%D0%BB%D0%B5%D0%BA%D1%81%D0%B0%D0%BD%D0%B4%D1%80%D0%BE%D0%B2%D0%B8%D1%87" TargetMode="External"/><Relationship Id="rId2" Type="http://schemas.openxmlformats.org/officeDocument/2006/relationships/hyperlink" Target="http://ru.wikipedia.org/wiki/%D0%90%D1%87%D0%B0%D0%BB%D0%BE%D0%B2_%D0%92%D0%BB%D0%B0%D0%B4%D0%B8%D1%81%D0%BB%D0%B0%D0%B2_%D0%90%D0%BB%D0%B5%D0%BA%D1%81%D0%B5%D0%B5%D0%B2%D0%B8%D1%87" TargetMode="Externa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3%D0%B5%D0%BD%D0%B5%D1%80%D0%B0%D0%BB%D0%BE%D0%B2_%D0%92%D1%8F%D1%87%D0%B5%D1%81%D0%BB%D0%B0%D0%B2_%D0%92%D0%BB%D0%B0%D0%B4%D0%B8%D0%BC%D0%B8%D1%80%D0%BE%D0%B2%D0%B8%D1%87" TargetMode="External"/><Relationship Id="rId11" Type="http://schemas.openxmlformats.org/officeDocument/2006/relationships/hyperlink" Target="http://ru.wikipedia.org/wiki/%D0%9F%D1%83%D0%B3%D0%BE_%D0%91%D0%BE%D1%80%D0%B8%D1%81_%D0%9A%D0%B0%D1%80%D0%BB%D0%BE%D0%B2%D0%B8%D1%87" TargetMode="External"/><Relationship Id="rId5" Type="http://schemas.openxmlformats.org/officeDocument/2006/relationships/hyperlink" Target="http://ru.wikipedia.org/wiki/%D0%92%D0%B0%D1%80%D0%B5%D0%BD%D0%BD%D0%B8%D0%BA%D0%BE%D0%B2_%D0%92%D0%B0%D0%BB%D0%B5%D0%BD%D1%82%D0%B8%D0%BD_%D0%98%D0%B2%D0%B0%D0%BD%D0%BE%D0%B2%D0%B8%D1%87" TargetMode="External"/><Relationship Id="rId15" Type="http://schemas.openxmlformats.org/officeDocument/2006/relationships/hyperlink" Target="http://ru.wikipedia.org/wiki/%D0%AF%D0%B7%D0%BE%D0%B2_%D0%94%D0%BC%D0%B8%D1%82%D1%80%D0%B8%D0%B9_%D0%A2%D0%B8%D0%BC%D0%BE%D1%84%D0%B5%D0%B5%D0%B2%D0%B8%D1%87" TargetMode="External"/><Relationship Id="rId10" Type="http://schemas.openxmlformats.org/officeDocument/2006/relationships/hyperlink" Target="http://ru.wikipedia.org/w/index.php?title=%D0%9F%D0%BB%D0%B5%D1%85%D0%B0%D0%BD%D0%BE%D0%B2_%D0%AE%D1%80%D0%B8%D0%B9_%D0%A1%D0%B5%D1%80%D0%B3%D0%B5%D0%B5%D0%B2%D0%B8%D1%87&amp;action=edit&amp;redlink=1" TargetMode="External"/><Relationship Id="rId4" Type="http://schemas.openxmlformats.org/officeDocument/2006/relationships/hyperlink" Target="http://ru.wikipedia.org/wiki/%D0%91%D0%BE%D0%BB%D0%B4%D0%B8%D0%BD_%D0%92%D0%B0%D0%BB%D0%B5%D1%80%D0%B8%D0%B9_%D0%98%D0%B2%D0%B0%D0%BD%D0%BE%D0%B2%D0%B8%D1%87" TargetMode="External"/><Relationship Id="rId9" Type="http://schemas.openxmlformats.org/officeDocument/2006/relationships/hyperlink" Target="http://ru.wikipedia.org/wiki/%D0%9F%D0%B0%D0%B2%D0%BB%D0%BE%D0%B2_%D0%92%D0%B0%D0%BB%D0%B5%D0%BD%D1%82%D0%B8%D0%BD_%D0%A1%D0%B5%D1%80%D0%B3%D0%B5%D0%B5%D0%B2%D0%B8%D1%87" TargetMode="External"/><Relationship Id="rId14" Type="http://schemas.openxmlformats.org/officeDocument/2006/relationships/hyperlink" Target="http://ru.wikipedia.org/wiki/%D0%A8%D0%B5%D0%BD%D0%B8%D0%BD_%D0%9E%D0%BB%D0%B5%D0%B3_%D0%A1%D0%B5%D0%BC%D0%B5%D0%BD%D0%BE%D0%B2%D0%B8%D1%8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458200" cy="228601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Перестройка в СССР. </a:t>
            </a:r>
            <a:br>
              <a:rPr lang="ru-RU" sz="5400" dirty="0" smtClean="0"/>
            </a:br>
            <a:r>
              <a:rPr lang="ru-RU" sz="5400" dirty="0" smtClean="0"/>
              <a:t> распад СССР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48172" y="5786454"/>
            <a:ext cx="4481546" cy="9144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истории в 11 классе</a:t>
            </a:r>
          </a:p>
          <a:p>
            <a:pPr algn="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истории:</a:t>
            </a:r>
          </a:p>
          <a:p>
            <a:pPr algn="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Кочерга Татьяна Николаевна</a:t>
            </a:r>
            <a:endParaRPr lang="ru-RU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1313512899_0740.480x35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357562"/>
            <a:ext cx="4572000" cy="333375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Политический кризис в СССР.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495800" cy="5429288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Активные члены и сторонники ГКЧП</a:t>
            </a:r>
          </a:p>
          <a:p>
            <a:r>
              <a:rPr lang="ru-RU" dirty="0" smtClean="0">
                <a:hlinkClick r:id="rId2" tooltip="Ачалов Владислав Алексеевич"/>
              </a:rPr>
              <a:t>Ачалов Владислав Алексеевич</a:t>
            </a:r>
            <a:r>
              <a:rPr lang="ru-RU" dirty="0" smtClean="0"/>
              <a:t> (1945—2011) — заместитель министра обороны СССР</a:t>
            </a:r>
          </a:p>
          <a:p>
            <a:r>
              <a:rPr lang="ru-RU" dirty="0" smtClean="0">
                <a:hlinkClick r:id="rId3" tooltip="Бакланов Олег Дмитриевич"/>
              </a:rPr>
              <a:t>Бакланов Олег Дмитриевич</a:t>
            </a:r>
            <a:r>
              <a:rPr lang="ru-RU" dirty="0" smtClean="0"/>
              <a:t> (р. 1932) — первый заместитель председателя Совета обороны СССР</a:t>
            </a:r>
          </a:p>
          <a:p>
            <a:r>
              <a:rPr lang="ru-RU" dirty="0" smtClean="0">
                <a:hlinkClick r:id="rId4" tooltip="Болдин Валерий Иванович"/>
              </a:rPr>
              <a:t>Болдин Валерий Иванович</a:t>
            </a:r>
            <a:r>
              <a:rPr lang="ru-RU" dirty="0" smtClean="0"/>
              <a:t> (1935—2006) — руководитель аппарата Президента СССР</a:t>
            </a:r>
          </a:p>
          <a:p>
            <a:r>
              <a:rPr lang="ru-RU" dirty="0" smtClean="0">
                <a:hlinkClick r:id="rId5" tooltip="Варенников Валентин Иванович"/>
              </a:rPr>
              <a:t>Варенников Валентин Иванович</a:t>
            </a:r>
            <a:r>
              <a:rPr lang="ru-RU" dirty="0" smtClean="0"/>
              <a:t> (1923—2009) — главнокомандующий Сухопутными войсками — заместитель министра обороны СССР</a:t>
            </a:r>
          </a:p>
          <a:p>
            <a:r>
              <a:rPr lang="ru-RU" dirty="0" smtClean="0">
                <a:hlinkClick r:id="rId6" tooltip="Генералов Вячеслав Владимирович"/>
              </a:rPr>
              <a:t>Генералов Вячеслав Владимирович</a:t>
            </a:r>
            <a:r>
              <a:rPr lang="ru-RU" dirty="0" smtClean="0"/>
              <a:t> (р. 1946) — начальник охраны резиденции Президента СССР в Форосе</a:t>
            </a:r>
          </a:p>
          <a:p>
            <a:r>
              <a:rPr lang="ru-RU" dirty="0" smtClean="0">
                <a:hlinkClick r:id="rId7" tooltip="Крючков Владимир Александрович"/>
              </a:rPr>
              <a:t>Крючков Владимир Александрович</a:t>
            </a:r>
            <a:r>
              <a:rPr lang="ru-RU" dirty="0" smtClean="0"/>
              <a:t> (1924—2007) — председатель КГБ СССР</a:t>
            </a:r>
          </a:p>
          <a:p>
            <a:r>
              <a:rPr lang="ru-RU" dirty="0" smtClean="0">
                <a:hlinkClick r:id="rId8" tooltip="Лукьянов Анатолий Иванович"/>
              </a:rPr>
              <a:t>Лукьянов Анатолий Иванович</a:t>
            </a:r>
            <a:r>
              <a:rPr lang="ru-RU" dirty="0" smtClean="0"/>
              <a:t> (р. 1930) — председатель Верховного Совета СССР</a:t>
            </a:r>
          </a:p>
          <a:p>
            <a:r>
              <a:rPr lang="ru-RU" dirty="0" smtClean="0">
                <a:hlinkClick r:id="rId9" tooltip="Павлов Валентин Сергеевич"/>
              </a:rPr>
              <a:t>Павлов Валентин Сергеевич</a:t>
            </a:r>
            <a:r>
              <a:rPr lang="ru-RU" dirty="0" smtClean="0"/>
              <a:t> (1937—2003) — премьер-министр СССР</a:t>
            </a:r>
          </a:p>
          <a:p>
            <a:r>
              <a:rPr lang="ru-RU" dirty="0" smtClean="0">
                <a:hlinkClick r:id="rId10" tooltip="Плеханов Юрий Сергеевич (страница отсутствует)"/>
              </a:rPr>
              <a:t>Плеханов Юрий Сергеевич</a:t>
            </a:r>
            <a:r>
              <a:rPr lang="ru-RU" dirty="0" smtClean="0"/>
              <a:t> (1930—2002) — начальник Службы охраны КГБ СССР</a:t>
            </a:r>
          </a:p>
          <a:p>
            <a:r>
              <a:rPr lang="ru-RU" dirty="0" err="1" smtClean="0">
                <a:hlinkClick r:id="rId11" tooltip="Пуго Борис Карлович"/>
              </a:rPr>
              <a:t>Пуго</a:t>
            </a:r>
            <a:r>
              <a:rPr lang="ru-RU" dirty="0" smtClean="0">
                <a:hlinkClick r:id="rId11" tooltip="Пуго Борис Карлович"/>
              </a:rPr>
              <a:t> Борис Карлович</a:t>
            </a:r>
            <a:r>
              <a:rPr lang="ru-RU" dirty="0" smtClean="0"/>
              <a:t> (1937—1991) — министр внутренних дел СССР</a:t>
            </a:r>
          </a:p>
          <a:p>
            <a:r>
              <a:rPr lang="ru-RU" dirty="0" smtClean="0">
                <a:hlinkClick r:id="rId12" tooltip="Стародубцев Василий Александрович"/>
              </a:rPr>
              <a:t>Стародубцев Василий Александрович</a:t>
            </a:r>
            <a:r>
              <a:rPr lang="ru-RU" dirty="0" smtClean="0"/>
              <a:t> (1931—2011) — председатель Крестьянского союза СССР</a:t>
            </a:r>
          </a:p>
          <a:p>
            <a:r>
              <a:rPr lang="ru-RU" dirty="0" err="1" smtClean="0">
                <a:hlinkClick r:id="rId13" tooltip="Тизяков Александр Иванович"/>
              </a:rPr>
              <a:t>Тизяков</a:t>
            </a:r>
            <a:r>
              <a:rPr lang="ru-RU" dirty="0" smtClean="0">
                <a:hlinkClick r:id="rId13" tooltip="Тизяков Александр Иванович"/>
              </a:rPr>
              <a:t> Александр Иванович</a:t>
            </a:r>
            <a:r>
              <a:rPr lang="ru-RU" dirty="0" smtClean="0"/>
              <a:t> (р. 1926) — президент Ассоциации государственных предприятий и объектов промышленности, строительства, транспорта и связи СССР</a:t>
            </a:r>
          </a:p>
          <a:p>
            <a:r>
              <a:rPr lang="ru-RU" dirty="0" err="1" smtClean="0">
                <a:hlinkClick r:id="rId14" tooltip="Шенин Олег Семенович"/>
              </a:rPr>
              <a:t>Шенин</a:t>
            </a:r>
            <a:r>
              <a:rPr lang="ru-RU" dirty="0" smtClean="0">
                <a:hlinkClick r:id="rId14" tooltip="Шенин Олег Семенович"/>
              </a:rPr>
              <a:t> Олег Семенович</a:t>
            </a:r>
            <a:r>
              <a:rPr lang="ru-RU" dirty="0" smtClean="0"/>
              <a:t> (1937—2009) — член Политбюро ЦК КПСС</a:t>
            </a:r>
          </a:p>
          <a:p>
            <a:r>
              <a:rPr lang="ru-RU" dirty="0" smtClean="0">
                <a:hlinkClick r:id="rId15" tooltip="Язов Дмитрий Тимофеевич"/>
              </a:rPr>
              <a:t>Язов Дмитрий Тимофеевич</a:t>
            </a:r>
            <a:r>
              <a:rPr lang="ru-RU" dirty="0" smtClean="0"/>
              <a:t> (р. 1924) — министр обороны СССР</a:t>
            </a:r>
          </a:p>
          <a:p>
            <a:endParaRPr lang="ru-RU" dirty="0"/>
          </a:p>
        </p:txBody>
      </p:sp>
      <p:pic>
        <p:nvPicPr>
          <p:cNvPr id="5" name="Содержимое 4" descr="segodnja-20-let-s-nachala-_163059_s1.jpg"/>
          <p:cNvPicPr>
            <a:picLocks noGrp="1" noChangeAspect="1"/>
          </p:cNvPicPr>
          <p:nvPr>
            <p:ph sz="half" idx="2"/>
          </p:nvPr>
        </p:nvPicPr>
        <p:blipFill>
          <a:blip r:embed="rId16"/>
          <a:stretch>
            <a:fillRect/>
          </a:stretch>
        </p:blipFill>
        <p:spPr>
          <a:xfrm>
            <a:off x="214282" y="1142984"/>
            <a:ext cx="8572560" cy="55007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Августовский путч.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5" name="Содержимое 4" descr="280px-1991_coup_yelts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285860"/>
            <a:ext cx="3929058" cy="3857652"/>
          </a:xfrm>
        </p:spPr>
      </p:pic>
      <p:pic>
        <p:nvPicPr>
          <p:cNvPr id="6" name="Рисунок 5" descr="300px-Boris_Yeltsin_22_August_1991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214422"/>
            <a:ext cx="4714908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Августовский путч.</a:t>
            </a:r>
            <a:endParaRPr lang="ru-RU" dirty="0"/>
          </a:p>
        </p:txBody>
      </p:sp>
      <p:pic>
        <p:nvPicPr>
          <p:cNvPr id="5" name="Содержимое 4" descr="1313512899_0100.480x350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4143404" cy="4286280"/>
          </a:xfrm>
        </p:spPr>
      </p:pic>
      <p:pic>
        <p:nvPicPr>
          <p:cNvPr id="6" name="Содержимое 5" descr="1313512899_0853.480x350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1071546"/>
            <a:ext cx="4491038" cy="4474385"/>
          </a:xfrm>
        </p:spPr>
      </p:pic>
      <p:pic>
        <p:nvPicPr>
          <p:cNvPr id="7" name="Рисунок 6" descr="1313512901_0312.480x350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142984"/>
            <a:ext cx="4143404" cy="4214842"/>
          </a:xfrm>
          <a:prstGeom prst="rect">
            <a:avLst/>
          </a:prstGeom>
        </p:spPr>
      </p:pic>
      <p:pic>
        <p:nvPicPr>
          <p:cNvPr id="8" name="Рисунок 7" descr="1313512902_0836.480x350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1071546"/>
            <a:ext cx="4500594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Августовский путч.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Указом Б.Н.Ельцина в августе 1991г. На территории России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Приостановлена деятельность КПСС, ее имущество национализировалось, на денежные средства наложен арест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Свертывалась деятельность союзных министерств и ведомств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28 ноября 1991г. большинство союзных структур было упразднено.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На местах власть переходила в руки местных административных элит.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Доверие к центральной власти было полностью подорвано («парад суверенитетов»);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Противоборство между Горбачевым и Ельциным за влияние на руководителей бывших союзных республик и местных региональных лидеров.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Развал СССР.</a:t>
            </a:r>
            <a:endParaRPr lang="ru-RU" dirty="0"/>
          </a:p>
        </p:txBody>
      </p:sp>
      <p:pic>
        <p:nvPicPr>
          <p:cNvPr id="5" name="Содержимое 4" descr="50702223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214422"/>
            <a:ext cx="4357686" cy="385765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343400" cy="51101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Заявили о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прекращении действия Союзного договора 1922г.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Роспуске СССР и создании СНГ (Содружества независимых государств)-вошли 11 бывших союзных республик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25 декабря 1991. М.С.Горбачев подал в отставку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26 декабря Верховный Совет СССР решением высшей палаты признал факт роспуска СССР и заявил о прекращении своих полномочий.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Каковы причины распада советского союза?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143512"/>
            <a:ext cx="435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Подписание соглашений о создании СНГ. 8 декабря 1991г. Президент Украины Л.Кравчук, Президент РФ Б.Н.Ельцин, Президент 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Белоруссии 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Шушкевич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На подступах к реформам.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какому времени относиться период истории нашей страны, получивший название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«застой»</a:t>
            </a:r>
            <a:r>
              <a:rPr lang="ru-RU" dirty="0" smtClean="0"/>
              <a:t>? Почему его так характеризовали?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343400" cy="511017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Кризис в развитии общества: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Экономика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Нулевой рост ВНП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Устаревание и износ производственных фондов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Отставание от стран Запада в освоении новых технологий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Низкий уровень жизни большинства населения и т.д.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68982" y="1246909"/>
          <a:ext cx="4322618" cy="50707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2618"/>
              </a:tblGrid>
              <a:tr h="5070764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Реформы выявили существование глубинных противоречий в советском обществе.</a:t>
                      </a:r>
                    </a:p>
                    <a:p>
                      <a:endParaRPr lang="ru-RU" sz="2400" i="1" dirty="0" smtClean="0"/>
                    </a:p>
                    <a:p>
                      <a:r>
                        <a:rPr lang="ru-RU" sz="2800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Каковы были главные причины кризиса советского общества?</a:t>
                      </a:r>
                      <a:endParaRPr lang="ru-RU" sz="2800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0000" cap="flat" cmpd="sng" algn="ctr">
                      <a:noFill/>
                      <a:prstDash val="solid"/>
                    </a:lnL>
                    <a:lnR w="10000" cap="flat" cmpd="sng" algn="ctr">
                      <a:noFill/>
                      <a:prstDash val="solid"/>
                    </a:lnR>
                    <a:lnT w="10000" cap="flat" cmpd="sng" algn="ctr">
                      <a:noFill/>
                      <a:prstDash val="solid"/>
                    </a:lnT>
                    <a:lnB w="100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На подступах к реформам.</a:t>
            </a:r>
            <a:endParaRPr lang="ru-RU" dirty="0"/>
          </a:p>
        </p:txBody>
      </p:sp>
      <p:pic>
        <p:nvPicPr>
          <p:cNvPr id="5" name="Содержимое 4" descr="280px-RIAN_archive_101740_Yury_Andropov,_Chairman_of_KG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3500462" cy="42862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285860"/>
            <a:ext cx="5062542" cy="50387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Внутренняя политика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Меры по укреплению трудовой дисциплины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Повышение требовательности к руководящим кадрам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Борьба с коррупцией в высших эшелонах власти и теневой экономикой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5715016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Ю.В.Андропов (1914-1984)</a:t>
            </a:r>
          </a:p>
          <a:p>
            <a:r>
              <a:rPr lang="ru-RU" b="1" dirty="0" smtClean="0"/>
              <a:t>Генеральный секретарь ЦК КПСС с 1983-по 1984г.г.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29058" y="1357298"/>
          <a:ext cx="4918364" cy="49876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18364"/>
              </a:tblGrid>
              <a:tr h="49876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Внешняя политика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СССР втягивался в войну в Афганистане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Обострялись отношения с США 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ru-RU" sz="24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администрация Р.Рейгана начала действовать в духе «холодной воны», используя жесткие методы «сдерживания» СССР)</a:t>
                      </a:r>
                      <a:endParaRPr lang="ru-RU" sz="24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На подступах к реформам.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14422"/>
            <a:ext cx="4191000" cy="511017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Военные программы США: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Развертывание ракет средней дальности и крылатых ракет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(ответ на советскую программу модернизации ракет средней дальности)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стратегической оборонной инициативы (СОИ)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(«звездных войн»)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Ужесточался контроль за экспортом из стран НАТО технологий для военного применения.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60218" y="1302327"/>
          <a:ext cx="4045527" cy="50707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45527"/>
              </a:tblGrid>
              <a:tr h="50707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Основная цель: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2800" dirty="0" smtClean="0"/>
                        <a:t>Опираясь на экономический и научно-технический потенциал США, втянуть СССР в новый виток гонки вооружений, измотать и ослабить его экономически.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3438" y="1357298"/>
            <a:ext cx="4286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Администрация </a:t>
            </a:r>
            <a:r>
              <a:rPr lang="ru-RU" sz="2400" dirty="0" err="1" smtClean="0"/>
              <a:t>Р.Рейгена</a:t>
            </a:r>
            <a:r>
              <a:rPr lang="ru-RU" sz="2400" dirty="0" smtClean="0"/>
              <a:t> использовала озабоченность общественности стран Запада </a:t>
            </a:r>
            <a:r>
              <a:rPr lang="ru-RU" sz="2400" b="1" i="1" dirty="0" smtClean="0"/>
              <a:t>нарушениями прав человека в СССР и союзных ему стран.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Была развернута пропагандистская кампания, доказывающая, </a:t>
            </a:r>
            <a:r>
              <a:rPr lang="ru-RU" sz="2400" b="1" i="1" dirty="0" smtClean="0"/>
              <a:t>что государства, нарушающие свои международные обязательства, не заслуживают доверия</a:t>
            </a:r>
            <a:endParaRPr lang="ru-RU" sz="2400" b="1" i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285860"/>
          <a:ext cx="4225637" cy="50716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25637"/>
              </a:tblGrid>
              <a:tr h="507165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Советское руководство (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Ю.В. Андропов, К.У. Черненко)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400" dirty="0" smtClean="0"/>
                        <a:t>Увеличение расходов на военные цели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400" dirty="0" smtClean="0"/>
                        <a:t>Развертывание </a:t>
                      </a:r>
                      <a:r>
                        <a:rPr lang="ru-RU" sz="2400" dirty="0" err="1" smtClean="0"/>
                        <a:t>контрпропагандистской</a:t>
                      </a:r>
                      <a:r>
                        <a:rPr lang="ru-RU" sz="2400" dirty="0" smtClean="0"/>
                        <a:t> кампании против стран Запада.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400" dirty="0" smtClean="0"/>
                        <a:t>    А в стране росло разочарование в идеологии партии, в высших эшелонах власти-</a:t>
                      </a:r>
                      <a:r>
                        <a:rPr lang="ru-RU" sz="2400" baseline="0" dirty="0" smtClean="0"/>
                        <a:t> осознание необходимости перемен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Перестройка в СССР.</a:t>
            </a:r>
            <a:endParaRPr lang="ru-RU" dirty="0"/>
          </a:p>
        </p:txBody>
      </p:sp>
      <p:pic>
        <p:nvPicPr>
          <p:cNvPr id="5" name="Содержимое 4" descr="gorbachev-1-bi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3214710" cy="42862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0" y="1071546"/>
            <a:ext cx="5491170" cy="564360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sz="2400" dirty="0" smtClean="0">
                <a:solidFill>
                  <a:srgbClr val="C00000"/>
                </a:solidFill>
              </a:rPr>
              <a:t>Программа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«ускорения развития»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контроля качества продукции сверху (госприемка)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Кампания борьбы с пьянством и алкоголизмом, с нетрудовыми доходами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продовольственной проблемы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Переориентация экономики на удовлетворение нужд граждан.</a:t>
            </a:r>
          </a:p>
          <a:p>
            <a:pPr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чем привела эта программа?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00702"/>
            <a:ext cx="3643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М.С.Горбачев </a:t>
            </a:r>
            <a:r>
              <a:rPr lang="ru-RU" sz="2000" b="1" dirty="0" smtClean="0"/>
              <a:t> </a:t>
            </a:r>
            <a:r>
              <a:rPr lang="ru-RU" sz="1600" dirty="0" smtClean="0"/>
              <a:t>р. </a:t>
            </a:r>
            <a:r>
              <a:rPr lang="ru-RU" sz="1600" dirty="0"/>
              <a:t>в</a:t>
            </a:r>
            <a:r>
              <a:rPr lang="ru-RU" sz="1600" dirty="0" smtClean="0"/>
              <a:t> 1931г.</a:t>
            </a:r>
          </a:p>
          <a:p>
            <a:r>
              <a:rPr lang="ru-RU" sz="1600" b="1" i="1" dirty="0" smtClean="0"/>
              <a:t>Генеральный секретарь ЦК КПСС (с1985-1991), Председатель Верховного совета СССР (1989), Президент СССР (1990-1991)</a:t>
            </a:r>
            <a:endParaRPr lang="ru-RU" sz="1600" b="1" i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00430" y="1191491"/>
          <a:ext cx="5361709" cy="566650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61709"/>
              </a:tblGrid>
              <a:tr h="56665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 внешней политике: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была предпринята попытка улучшить международную обстановку. Избавить советскую экономику от бремени новых витков гонки вооружений: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Встречи лидеров СССР и США в Женеве</a:t>
                      </a:r>
                      <a:r>
                        <a:rPr lang="ru-RU" sz="24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(1985), в Рейкьявике (1986)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4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Стремление сторон к исключению риска ядерной войны, но конкретных договоренностей подписано не было.</a:t>
                      </a:r>
                      <a:endParaRPr lang="ru-RU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2. Программа «Перестройки»: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Осуществление модернизации страны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Создание условий для ускоренного развития по пути создания информационного общества на базе социалистических ценностей.</a:t>
            </a:r>
          </a:p>
          <a:p>
            <a:pPr algn="ctr"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Реформы в духовной. Политической и экономической сферах.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задача внешней политики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Прекращение «холодной войны»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Глубокое участие в системе международного разделения труда.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4073" y="1579418"/>
          <a:ext cx="4073236" cy="4785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3236"/>
              </a:tblGrid>
              <a:tr h="4696691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800" dirty="0" smtClean="0"/>
                        <a:t>Какие изменения произошли в общественной жизни страны? С чем была связана политика </a:t>
                      </a:r>
                      <a:r>
                        <a:rPr lang="ru-RU" sz="28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«гласности»?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Какие изменения произошли в политической сфере?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(программа «демократизации»)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0000" cap="flat" cmpd="sng" algn="ctr">
                      <a:noFill/>
                      <a:prstDash val="solid"/>
                    </a:lnL>
                    <a:lnR w="10000" cap="flat" cmpd="sng" algn="ctr">
                      <a:noFill/>
                      <a:prstDash val="solid"/>
                    </a:lnR>
                    <a:lnT w="10000" cap="flat" cmpd="sng" algn="ctr">
                      <a:noFill/>
                      <a:prstDash val="solid"/>
                    </a:lnT>
                    <a:lnB w="100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43438" y="1500174"/>
          <a:ext cx="4281054" cy="49006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81054"/>
              </a:tblGrid>
              <a:tr h="490062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Перечислите экономические реформы</a:t>
                      </a:r>
                      <a:r>
                        <a:rPr lang="ru-RU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 промышленности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ru-RU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сельском хозяйстве.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0000" cap="flat" cmpd="sng" algn="ctr">
                      <a:noFill/>
                      <a:prstDash val="solid"/>
                    </a:lnL>
                    <a:lnR w="10000" cap="flat" cmpd="sng" algn="ctr">
                      <a:noFill/>
                      <a:prstDash val="solid"/>
                    </a:lnR>
                    <a:lnT w="10000" cap="flat" cmpd="sng" algn="ctr">
                      <a:noFill/>
                      <a:prstDash val="solid"/>
                    </a:lnT>
                    <a:lnB w="100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Внешняя политика в годы «перестройки</a:t>
            </a:r>
            <a:r>
              <a:rPr lang="ru-RU" dirty="0" smtClean="0">
                <a:solidFill>
                  <a:srgbClr val="FF0000"/>
                </a:solidFill>
              </a:rPr>
              <a:t>»- Новое политическое мышление (1987-1988).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Предлагалось признать, что угрозы применения ядерного оружия – перестали служить достижению рациональных политических целей; необходимо радикальное сокращение сооружений, вплоть до ликвидации ядерного оружия к 2000г.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Высшим приоритетом являются общечеловеческие ценности; внешняя политика должна служить решению глобальных проблем.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Отказаться от идеологии противостояния; целью дипломатии- обеспечение взаимодействия государств на международной арене, создание атмосферы доверия.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500" b="1" dirty="0" smtClean="0"/>
              <a:t>Какие шаги предпринял СССР для реализации новой концепции? Каковы ее итоги?</a:t>
            </a:r>
            <a:endParaRPr lang="ru-RU" sz="3500" b="1" dirty="0"/>
          </a:p>
        </p:txBody>
      </p:sp>
      <p:pic>
        <p:nvPicPr>
          <p:cNvPr id="5" name="Рисунок 4" descr="200px-Soviet_Union_stamp_1987_CPA_58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903348"/>
            <a:ext cx="2857520" cy="2954652"/>
          </a:xfrm>
          <a:prstGeom prst="rect">
            <a:avLst/>
          </a:prstGeom>
        </p:spPr>
      </p:pic>
      <p:pic>
        <p:nvPicPr>
          <p:cNvPr id="6" name="Рисунок 5" descr="200px-Reagan_and_Gorbachev_sign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857628"/>
            <a:ext cx="4357718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0841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Углубление кризиса советского общества.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42984"/>
            <a:ext cx="4338638" cy="57150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Проявление кризиса: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1988г.- сокращение аграрного производства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1990г.- промышленное, рост инфляции, спад ВНП около 10%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Падение реальных доходов населения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дефицита товаров первой необходимости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1989г. Первая волна забастовок шахтеров.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причины кризиса?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(стр. 384)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343400" cy="51101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Пути решения проблем?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Противоречия проявились в осуществлении политических реформ.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Механизмы управления утратили эффективность раньше, чем сформировались новые институты власти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Элементы гражданского общества, радикальные общественно-политические силы и движения воспринимали политику Горбачева с возрастающим скептицизмом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Правящая партия КПСС оказалась в состоянии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раскола и кризиса.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Конфликт в межнациональных отношениях</a:t>
            </a:r>
            <a:endParaRPr lang="ru-RU" dirty="0"/>
          </a:p>
        </p:txBody>
      </p:sp>
      <p:pic>
        <p:nvPicPr>
          <p:cNvPr id="5" name="Содержимое 4" descr="w6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428736"/>
            <a:ext cx="4352956" cy="507209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343400" cy="489586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Какие причины привели к обострению межнациональных отношений в СССР и трений между союзными республиками? Каковы их последствия?</a:t>
            </a:r>
          </a:p>
          <a:p>
            <a:pPr>
              <a:buNone/>
            </a:pPr>
            <a:r>
              <a:rPr lang="ru-RU" b="1" dirty="0" smtClean="0"/>
              <a:t>(стр.387-388)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949</Words>
  <Application>Microsoft Office PowerPoint</Application>
  <PresentationFormat>Экран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Перестройка в СССР.   распад СССР</vt:lpstr>
      <vt:lpstr>1. На подступах к реформам.</vt:lpstr>
      <vt:lpstr>1. На подступах к реформам.</vt:lpstr>
      <vt:lpstr>1. На подступах к реформам.</vt:lpstr>
      <vt:lpstr>2. Перестройка в СССР.</vt:lpstr>
      <vt:lpstr> 2. Программа «Перестройки»:</vt:lpstr>
      <vt:lpstr>3. Внешняя политика в годы «перестройки»- Новое политическое мышление (1987-1988).</vt:lpstr>
      <vt:lpstr>4. Углубление кризиса советского общества.</vt:lpstr>
      <vt:lpstr>5. Конфликт в межнациональных отношениях</vt:lpstr>
      <vt:lpstr>6. Политический кризис в СССР.</vt:lpstr>
      <vt:lpstr>6. Августовский путч.</vt:lpstr>
      <vt:lpstr>6. Августовский путч.</vt:lpstr>
      <vt:lpstr>6. Августовский путч.</vt:lpstr>
      <vt:lpstr>6. Развал СССР.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Перестройка в СССР. Демократические революции в Восточной Европе и распад СССР</dc:title>
  <dc:creator>Татьяна</dc:creator>
  <cp:lastModifiedBy>Татьяна</cp:lastModifiedBy>
  <cp:revision>22</cp:revision>
  <dcterms:created xsi:type="dcterms:W3CDTF">2012-04-18T10:15:43Z</dcterms:created>
  <dcterms:modified xsi:type="dcterms:W3CDTF">2012-04-18T13:39:30Z</dcterms:modified>
</cp:coreProperties>
</file>