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4DFB9C-D537-4A84-A4E8-6D8F4719524F}" type="datetimeFigureOut">
              <a:rPr lang="ru-RU" smtClean="0"/>
              <a:pPr/>
              <a:t>07.06.2012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1F4D4B-AF9F-4378-B3AF-21A0438CA8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2267744" y="548680"/>
            <a:ext cx="6172200" cy="25256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611"/>
              </a:avLst>
            </a:prstTxWarp>
          </a:bodyPr>
          <a:lstStyle/>
          <a:p>
            <a:r>
              <a:rPr lang="ru-RU" sz="3600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5C008A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cs typeface="Tahoma"/>
              </a:rPr>
              <a:t>Сумма углов </a:t>
            </a:r>
            <a:br>
              <a:rPr lang="ru-RU" sz="3600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5C008A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cs typeface="Tahoma"/>
              </a:rPr>
            </a:br>
            <a:r>
              <a:rPr lang="ru-RU" sz="3600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5C008A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cs typeface="Tahoma"/>
              </a:rPr>
              <a:t>треугольника</a:t>
            </a:r>
            <a:endParaRPr lang="ru-RU" sz="3600" b="1" kern="10" dirty="0">
              <a:ln w="9525">
                <a:solidFill>
                  <a:schemeClr val="hlink"/>
                </a:solidFill>
                <a:round/>
                <a:headEnd/>
                <a:tailEnd/>
              </a:ln>
              <a:solidFill>
                <a:srgbClr val="5C008A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286000" y="5003322"/>
            <a:ext cx="6172200" cy="143116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b="1" dirty="0">
                <a:solidFill>
                  <a:srgbClr val="6000A2"/>
                </a:solidFill>
              </a:rPr>
              <a:t>Составитель: </a:t>
            </a:r>
            <a:r>
              <a:rPr lang="ru-RU" dirty="0" smtClean="0">
                <a:solidFill>
                  <a:srgbClr val="6000A2"/>
                </a:solidFill>
              </a:rPr>
              <a:t>Красникова М</a:t>
            </a:r>
            <a:r>
              <a:rPr lang="ru-RU" b="1" dirty="0" smtClean="0">
                <a:solidFill>
                  <a:srgbClr val="6000A2"/>
                </a:solidFill>
              </a:rPr>
              <a:t>.С</a:t>
            </a:r>
            <a:r>
              <a:rPr lang="ru-RU" dirty="0">
                <a:solidFill>
                  <a:srgbClr val="6000A2"/>
                </a:solidFill>
              </a:rPr>
              <a:t>.</a:t>
            </a:r>
            <a:endParaRPr lang="ru-RU" b="1" dirty="0">
              <a:solidFill>
                <a:srgbClr val="6000A2"/>
              </a:solidFill>
            </a:endParaRPr>
          </a:p>
          <a:p>
            <a:pPr algn="l"/>
            <a:r>
              <a:rPr lang="ru-RU" b="1" dirty="0">
                <a:solidFill>
                  <a:srgbClr val="6000A2"/>
                </a:solidFill>
              </a:rPr>
              <a:t>учитель </a:t>
            </a:r>
            <a:r>
              <a:rPr lang="ru-RU" b="1" dirty="0" smtClean="0">
                <a:solidFill>
                  <a:srgbClr val="6000A2"/>
                </a:solidFill>
              </a:rPr>
              <a:t>МАОУ </a:t>
            </a:r>
            <a:r>
              <a:rPr lang="ru-RU" b="1" dirty="0">
                <a:solidFill>
                  <a:srgbClr val="6000A2"/>
                </a:solidFill>
              </a:rPr>
              <a:t>СОШ </a:t>
            </a:r>
            <a:r>
              <a:rPr lang="ru-RU" b="1" dirty="0" smtClean="0">
                <a:solidFill>
                  <a:srgbClr val="6000A2"/>
                </a:solidFill>
              </a:rPr>
              <a:t>№</a:t>
            </a:r>
            <a:r>
              <a:rPr lang="ru-RU" dirty="0" smtClean="0">
                <a:solidFill>
                  <a:srgbClr val="6000A2"/>
                </a:solidFill>
              </a:rPr>
              <a:t>5</a:t>
            </a:r>
            <a:endParaRPr lang="ru-RU" b="1" dirty="0">
              <a:solidFill>
                <a:srgbClr val="6000A2"/>
              </a:solidFill>
            </a:endParaRPr>
          </a:p>
          <a:p>
            <a:pPr algn="l"/>
            <a:r>
              <a:rPr lang="ru-RU" b="1" dirty="0" smtClean="0">
                <a:solidFill>
                  <a:srgbClr val="6000A2"/>
                </a:solidFill>
              </a:rPr>
              <a:t>г. Курганинска </a:t>
            </a:r>
            <a:endParaRPr lang="ru-RU" b="1" dirty="0">
              <a:solidFill>
                <a:srgbClr val="6000A2"/>
              </a:solidFill>
            </a:endParaRPr>
          </a:p>
          <a:p>
            <a:pPr algn="l"/>
            <a:r>
              <a:rPr lang="ru-RU" dirty="0" smtClean="0">
                <a:solidFill>
                  <a:srgbClr val="6000A2"/>
                </a:solidFill>
              </a:rPr>
              <a:t>Краснодарского края</a:t>
            </a:r>
            <a:endParaRPr lang="ru-RU" b="1" dirty="0">
              <a:solidFill>
                <a:srgbClr val="6000A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/>
          </p:cNvSpPr>
          <p:nvPr/>
        </p:nvSpPr>
        <p:spPr bwMode="auto">
          <a:xfrm>
            <a:off x="1187450" y="1557338"/>
            <a:ext cx="5472113" cy="2519362"/>
          </a:xfrm>
          <a:custGeom>
            <a:avLst/>
            <a:gdLst>
              <a:gd name="T0" fmla="*/ 0 w 3447"/>
              <a:gd name="T1" fmla="*/ 1587 h 1587"/>
              <a:gd name="T2" fmla="*/ 3447 w 3447"/>
              <a:gd name="T3" fmla="*/ 1587 h 1587"/>
              <a:gd name="T4" fmla="*/ 1134 w 3447"/>
              <a:gd name="T5" fmla="*/ 0 h 1587"/>
              <a:gd name="T6" fmla="*/ 0 w 3447"/>
              <a:gd name="T7" fmla="*/ 1587 h 1587"/>
              <a:gd name="T8" fmla="*/ 0 60000 65536"/>
              <a:gd name="T9" fmla="*/ 0 60000 65536"/>
              <a:gd name="T10" fmla="*/ 0 60000 65536"/>
              <a:gd name="T11" fmla="*/ 0 60000 65536"/>
              <a:gd name="T12" fmla="*/ 0 w 3447"/>
              <a:gd name="T13" fmla="*/ 0 h 1587"/>
              <a:gd name="T14" fmla="*/ 3447 w 3447"/>
              <a:gd name="T15" fmla="*/ 1587 h 15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47" h="1587">
                <a:moveTo>
                  <a:pt x="0" y="1587"/>
                </a:moveTo>
                <a:lnTo>
                  <a:pt x="3447" y="1587"/>
                </a:lnTo>
                <a:lnTo>
                  <a:pt x="1134" y="0"/>
                </a:lnTo>
                <a:lnTo>
                  <a:pt x="0" y="1587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46999"/>
                </a:schemeClr>
              </a:gs>
              <a:gs pos="100000">
                <a:srgbClr val="CCFF33">
                  <a:alpha val="40999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1187450" y="2613025"/>
            <a:ext cx="3344863" cy="1465263"/>
          </a:xfrm>
          <a:custGeom>
            <a:avLst/>
            <a:gdLst>
              <a:gd name="T0" fmla="*/ 0 w 2107"/>
              <a:gd name="T1" fmla="*/ 923 h 923"/>
              <a:gd name="T2" fmla="*/ 2107 w 2107"/>
              <a:gd name="T3" fmla="*/ 0 h 923"/>
              <a:gd name="T4" fmla="*/ 0 60000 65536"/>
              <a:gd name="T5" fmla="*/ 0 60000 65536"/>
              <a:gd name="T6" fmla="*/ 0 w 2107"/>
              <a:gd name="T7" fmla="*/ 0 h 923"/>
              <a:gd name="T8" fmla="*/ 2107 w 2107"/>
              <a:gd name="T9" fmla="*/ 923 h 9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7" h="923">
                <a:moveTo>
                  <a:pt x="0" y="923"/>
                </a:moveTo>
                <a:lnTo>
                  <a:pt x="2107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Arc 7"/>
          <p:cNvSpPr>
            <a:spLocks/>
          </p:cNvSpPr>
          <p:nvPr/>
        </p:nvSpPr>
        <p:spPr bwMode="auto">
          <a:xfrm>
            <a:off x="2124075" y="3644900"/>
            <a:ext cx="71438" cy="431800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rc 8"/>
          <p:cNvSpPr>
            <a:spLocks/>
          </p:cNvSpPr>
          <p:nvPr/>
        </p:nvSpPr>
        <p:spPr bwMode="auto">
          <a:xfrm>
            <a:off x="1692275" y="3287713"/>
            <a:ext cx="431800" cy="369887"/>
          </a:xfrm>
          <a:custGeom>
            <a:avLst/>
            <a:gdLst>
              <a:gd name="T0" fmla="*/ 45419 w 21600"/>
              <a:gd name="T1" fmla="*/ 0 h 22145"/>
              <a:gd name="T2" fmla="*/ 431600 w 21600"/>
              <a:gd name="T3" fmla="*/ 369887 h 22145"/>
              <a:gd name="T4" fmla="*/ 0 w 21600"/>
              <a:gd name="T5" fmla="*/ 358780 h 22145"/>
              <a:gd name="T6" fmla="*/ 0 60000 65536"/>
              <a:gd name="T7" fmla="*/ 0 60000 65536"/>
              <a:gd name="T8" fmla="*/ 0 60000 65536"/>
              <a:gd name="T9" fmla="*/ 0 w 21600"/>
              <a:gd name="T10" fmla="*/ 0 h 22145"/>
              <a:gd name="T11" fmla="*/ 21600 w 21600"/>
              <a:gd name="T12" fmla="*/ 22145 h 221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145" fill="none" extrusionOk="0">
                <a:moveTo>
                  <a:pt x="2272" y="-1"/>
                </a:moveTo>
                <a:cubicBezTo>
                  <a:pt x="13260" y="1162"/>
                  <a:pt x="21600" y="10430"/>
                  <a:pt x="21600" y="21480"/>
                </a:cubicBezTo>
                <a:cubicBezTo>
                  <a:pt x="21600" y="21701"/>
                  <a:pt x="21596" y="21923"/>
                  <a:pt x="21589" y="22144"/>
                </a:cubicBezTo>
              </a:path>
              <a:path w="21600" h="22145" stroke="0" extrusionOk="0">
                <a:moveTo>
                  <a:pt x="2272" y="-1"/>
                </a:moveTo>
                <a:cubicBezTo>
                  <a:pt x="13260" y="1162"/>
                  <a:pt x="21600" y="10430"/>
                  <a:pt x="21600" y="21480"/>
                </a:cubicBezTo>
                <a:cubicBezTo>
                  <a:pt x="21600" y="21701"/>
                  <a:pt x="21596" y="21923"/>
                  <a:pt x="21589" y="22144"/>
                </a:cubicBezTo>
                <a:lnTo>
                  <a:pt x="0" y="2148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11188" y="37163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771775" y="8366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732588" y="3500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4500563" y="20605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076825" y="3500438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33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3851275" y="2852738"/>
            <a:ext cx="1223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110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580063" y="1989138"/>
            <a:ext cx="3109912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А</a:t>
            </a:r>
            <a:r>
              <a:rPr lang="en-US" sz="2400" b="1">
                <a:solidFill>
                  <a:srgbClr val="000000"/>
                </a:solidFill>
              </a:rPr>
              <a:t>D -</a:t>
            </a:r>
            <a:r>
              <a:rPr lang="ru-RU" sz="2400" b="1">
                <a:solidFill>
                  <a:srgbClr val="000000"/>
                </a:solidFill>
              </a:rPr>
              <a:t>биссектриса</a:t>
            </a:r>
          </a:p>
        </p:txBody>
      </p:sp>
      <p:graphicFrame>
        <p:nvGraphicFramePr>
          <p:cNvPr id="13" name="Object 16"/>
          <p:cNvGraphicFramePr>
            <a:graphicFrameLocks noChangeAspect="1"/>
          </p:cNvGraphicFramePr>
          <p:nvPr/>
        </p:nvGraphicFramePr>
        <p:xfrm>
          <a:off x="5616575" y="5373688"/>
          <a:ext cx="1328738" cy="512762"/>
        </p:xfrm>
        <a:graphic>
          <a:graphicData uri="http://schemas.openxmlformats.org/presentationml/2006/ole">
            <p:oleObj spid="_x0000_s22530" name="Формула" r:id="rId3" imgW="457200" imgH="177480" progId="Equation.3">
              <p:embed/>
            </p:oleObj>
          </a:graphicData>
        </a:graphic>
      </p:graphicFrame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995738" y="5445125"/>
            <a:ext cx="1363662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3708400" y="5157788"/>
            <a:ext cx="446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843213" y="17732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/>
          </p:cNvSpPr>
          <p:nvPr/>
        </p:nvSpPr>
        <p:spPr bwMode="auto">
          <a:xfrm>
            <a:off x="2022475" y="1077913"/>
            <a:ext cx="5040313" cy="3311525"/>
          </a:xfrm>
          <a:custGeom>
            <a:avLst/>
            <a:gdLst>
              <a:gd name="T0" fmla="*/ 0 w 3175"/>
              <a:gd name="T1" fmla="*/ 2086 h 2086"/>
              <a:gd name="T2" fmla="*/ 3175 w 3175"/>
              <a:gd name="T3" fmla="*/ 2086 h 2086"/>
              <a:gd name="T4" fmla="*/ 2041 w 3175"/>
              <a:gd name="T5" fmla="*/ 0 h 2086"/>
              <a:gd name="T6" fmla="*/ 0 w 3175"/>
              <a:gd name="T7" fmla="*/ 2086 h 2086"/>
              <a:gd name="T8" fmla="*/ 0 60000 65536"/>
              <a:gd name="T9" fmla="*/ 0 60000 65536"/>
              <a:gd name="T10" fmla="*/ 0 60000 65536"/>
              <a:gd name="T11" fmla="*/ 0 60000 65536"/>
              <a:gd name="T12" fmla="*/ 0 w 3175"/>
              <a:gd name="T13" fmla="*/ 0 h 2086"/>
              <a:gd name="T14" fmla="*/ 3175 w 3175"/>
              <a:gd name="T15" fmla="*/ 2086 h 20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75" h="2086">
                <a:moveTo>
                  <a:pt x="0" y="2086"/>
                </a:moveTo>
                <a:lnTo>
                  <a:pt x="3175" y="2086"/>
                </a:lnTo>
                <a:lnTo>
                  <a:pt x="2041" y="0"/>
                </a:lnTo>
                <a:lnTo>
                  <a:pt x="0" y="208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rgbClr val="27CCDD">
                  <a:alpha val="53000"/>
                </a:srgbClr>
              </a:gs>
            </a:gsLst>
            <a:lin ang="1890000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2022475" y="2632075"/>
            <a:ext cx="4106863" cy="1758950"/>
          </a:xfrm>
          <a:custGeom>
            <a:avLst/>
            <a:gdLst>
              <a:gd name="T0" fmla="*/ 0 w 2587"/>
              <a:gd name="T1" fmla="*/ 1108 h 1108"/>
              <a:gd name="T2" fmla="*/ 2587 w 2587"/>
              <a:gd name="T3" fmla="*/ 0 h 1108"/>
              <a:gd name="T4" fmla="*/ 0 60000 65536"/>
              <a:gd name="T5" fmla="*/ 0 60000 65536"/>
              <a:gd name="T6" fmla="*/ 0 w 2587"/>
              <a:gd name="T7" fmla="*/ 0 h 1108"/>
              <a:gd name="T8" fmla="*/ 2587 w 2587"/>
              <a:gd name="T9" fmla="*/ 1108 h 11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87" h="1108">
                <a:moveTo>
                  <a:pt x="0" y="1108"/>
                </a:moveTo>
                <a:lnTo>
                  <a:pt x="2587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3995738" y="2349500"/>
            <a:ext cx="3068637" cy="2039938"/>
          </a:xfrm>
          <a:custGeom>
            <a:avLst/>
            <a:gdLst>
              <a:gd name="T0" fmla="*/ 1933 w 1933"/>
              <a:gd name="T1" fmla="*/ 1285 h 1285"/>
              <a:gd name="T2" fmla="*/ 0 w 1933"/>
              <a:gd name="T3" fmla="*/ 0 h 1285"/>
              <a:gd name="T4" fmla="*/ 0 60000 65536"/>
              <a:gd name="T5" fmla="*/ 0 60000 65536"/>
              <a:gd name="T6" fmla="*/ 0 w 1933"/>
              <a:gd name="T7" fmla="*/ 0 h 1285"/>
              <a:gd name="T8" fmla="*/ 1933 w 1933"/>
              <a:gd name="T9" fmla="*/ 1285 h 12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33" h="1285">
                <a:moveTo>
                  <a:pt x="1933" y="1285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Arc 7"/>
          <p:cNvSpPr>
            <a:spLocks/>
          </p:cNvSpPr>
          <p:nvPr/>
        </p:nvSpPr>
        <p:spPr bwMode="auto">
          <a:xfrm>
            <a:off x="2959100" y="3957638"/>
            <a:ext cx="144463" cy="431800"/>
          </a:xfrm>
          <a:custGeom>
            <a:avLst/>
            <a:gdLst>
              <a:gd name="T0" fmla="*/ 0 w 21600"/>
              <a:gd name="T1" fmla="*/ 0 h 21600"/>
              <a:gd name="T2" fmla="*/ 144463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rc 8"/>
          <p:cNvSpPr>
            <a:spLocks/>
          </p:cNvSpPr>
          <p:nvPr/>
        </p:nvSpPr>
        <p:spPr bwMode="auto">
          <a:xfrm>
            <a:off x="2743200" y="3670300"/>
            <a:ext cx="215900" cy="307975"/>
          </a:xfrm>
          <a:custGeom>
            <a:avLst/>
            <a:gdLst>
              <a:gd name="T0" fmla="*/ 0 w 21600"/>
              <a:gd name="T1" fmla="*/ 0 h 23147"/>
              <a:gd name="T2" fmla="*/ 215350 w 21600"/>
              <a:gd name="T3" fmla="*/ 307975 h 23147"/>
              <a:gd name="T4" fmla="*/ 0 w 21600"/>
              <a:gd name="T5" fmla="*/ 287392 h 23147"/>
              <a:gd name="T6" fmla="*/ 0 60000 65536"/>
              <a:gd name="T7" fmla="*/ 0 60000 65536"/>
              <a:gd name="T8" fmla="*/ 0 60000 65536"/>
              <a:gd name="T9" fmla="*/ 0 w 21600"/>
              <a:gd name="T10" fmla="*/ 0 h 23147"/>
              <a:gd name="T11" fmla="*/ 21600 w 21600"/>
              <a:gd name="T12" fmla="*/ 23147 h 231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14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16"/>
                  <a:pt x="21581" y="22632"/>
                  <a:pt x="21544" y="23146"/>
                </a:cubicBezTo>
              </a:path>
              <a:path w="21600" h="2314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16"/>
                  <a:pt x="21581" y="22632"/>
                  <a:pt x="21544" y="2314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rc 9"/>
          <p:cNvSpPr>
            <a:spLocks/>
          </p:cNvSpPr>
          <p:nvPr/>
        </p:nvSpPr>
        <p:spPr bwMode="auto">
          <a:xfrm flipH="1">
            <a:off x="6054725" y="3886200"/>
            <a:ext cx="215900" cy="503238"/>
          </a:xfrm>
          <a:custGeom>
            <a:avLst/>
            <a:gdLst>
              <a:gd name="T0" fmla="*/ 0 w 21600"/>
              <a:gd name="T1" fmla="*/ 0 h 21600"/>
              <a:gd name="T2" fmla="*/ 215900 w 21600"/>
              <a:gd name="T3" fmla="*/ 503238 h 21600"/>
              <a:gd name="T4" fmla="*/ 0 w 21600"/>
              <a:gd name="T5" fmla="*/ 5032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rc 11"/>
          <p:cNvSpPr>
            <a:spLocks/>
          </p:cNvSpPr>
          <p:nvPr/>
        </p:nvSpPr>
        <p:spPr bwMode="auto">
          <a:xfrm flipH="1">
            <a:off x="5838825" y="3741738"/>
            <a:ext cx="288925" cy="64770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647700 h 21600"/>
              <a:gd name="T4" fmla="*/ 0 w 21600"/>
              <a:gd name="T5" fmla="*/ 647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rc 12"/>
          <p:cNvSpPr>
            <a:spLocks/>
          </p:cNvSpPr>
          <p:nvPr/>
        </p:nvSpPr>
        <p:spPr bwMode="auto">
          <a:xfrm rot="17542809">
            <a:off x="6076157" y="3432969"/>
            <a:ext cx="534987" cy="288925"/>
          </a:xfrm>
          <a:custGeom>
            <a:avLst/>
            <a:gdLst>
              <a:gd name="T0" fmla="*/ 0 w 22945"/>
              <a:gd name="T1" fmla="*/ 950 h 21600"/>
              <a:gd name="T2" fmla="*/ 534987 w 22945"/>
              <a:gd name="T3" fmla="*/ 233534 h 21600"/>
              <a:gd name="T4" fmla="*/ 40710 w 22945"/>
              <a:gd name="T5" fmla="*/ 288925 h 21600"/>
              <a:gd name="T6" fmla="*/ 0 60000 65536"/>
              <a:gd name="T7" fmla="*/ 0 60000 65536"/>
              <a:gd name="T8" fmla="*/ 0 60000 65536"/>
              <a:gd name="T9" fmla="*/ 0 w 22945"/>
              <a:gd name="T10" fmla="*/ 0 h 21600"/>
              <a:gd name="T11" fmla="*/ 22945 w 2294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45" h="21600" fill="none" extrusionOk="0">
                <a:moveTo>
                  <a:pt x="-1" y="70"/>
                </a:moveTo>
                <a:cubicBezTo>
                  <a:pt x="580" y="23"/>
                  <a:pt x="1163" y="-1"/>
                  <a:pt x="1746" y="0"/>
                </a:cubicBezTo>
                <a:cubicBezTo>
                  <a:pt x="12078" y="0"/>
                  <a:pt x="20964" y="7317"/>
                  <a:pt x="22945" y="17458"/>
                </a:cubicBezTo>
              </a:path>
              <a:path w="22945" h="21600" stroke="0" extrusionOk="0">
                <a:moveTo>
                  <a:pt x="-1" y="70"/>
                </a:moveTo>
                <a:cubicBezTo>
                  <a:pt x="580" y="23"/>
                  <a:pt x="1163" y="-1"/>
                  <a:pt x="1746" y="0"/>
                </a:cubicBezTo>
                <a:cubicBezTo>
                  <a:pt x="12078" y="0"/>
                  <a:pt x="20964" y="7317"/>
                  <a:pt x="22945" y="17458"/>
                </a:cubicBezTo>
                <a:lnTo>
                  <a:pt x="1746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rc 13"/>
          <p:cNvSpPr>
            <a:spLocks/>
          </p:cNvSpPr>
          <p:nvPr/>
        </p:nvSpPr>
        <p:spPr bwMode="auto">
          <a:xfrm rot="16879567">
            <a:off x="6271420" y="3596481"/>
            <a:ext cx="360362" cy="288925"/>
          </a:xfrm>
          <a:custGeom>
            <a:avLst/>
            <a:gdLst>
              <a:gd name="T0" fmla="*/ 0 w 21600"/>
              <a:gd name="T1" fmla="*/ 0 h 21600"/>
              <a:gd name="T2" fmla="*/ 360362 w 21600"/>
              <a:gd name="T3" fmla="*/ 288925 h 21600"/>
              <a:gd name="T4" fmla="*/ 0 w 21600"/>
              <a:gd name="T5" fmla="*/ 2889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446213" y="3813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5119688" y="4286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7135813" y="37417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3319463" y="19415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Н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6127750" y="19415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К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903788" y="237331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О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186613" y="1163638"/>
            <a:ext cx="184150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543425" y="3236913"/>
            <a:ext cx="1223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110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graphicFrame>
        <p:nvGraphicFramePr>
          <p:cNvPr id="19" name="Object 23"/>
          <p:cNvGraphicFramePr>
            <a:graphicFrameLocks noChangeAspect="1"/>
          </p:cNvGraphicFramePr>
          <p:nvPr/>
        </p:nvGraphicFramePr>
        <p:xfrm>
          <a:off x="5813425" y="5445125"/>
          <a:ext cx="738188" cy="476250"/>
        </p:xfrm>
        <a:graphic>
          <a:graphicData uri="http://schemas.openxmlformats.org/presentationml/2006/ole">
            <p:oleObj spid="_x0000_s23554" name="Формула" r:id="rId3" imgW="253800" imgH="164880" progId="Equation.3">
              <p:embed/>
            </p:oleObj>
          </a:graphicData>
        </a:graphic>
      </p:graphicFrame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4500563" y="5516563"/>
            <a:ext cx="136366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4067175" y="5373688"/>
            <a:ext cx="446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4902200" y="136525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2174875" y="1157288"/>
            <a:ext cx="5040313" cy="3311525"/>
          </a:xfrm>
          <a:custGeom>
            <a:avLst/>
            <a:gdLst>
              <a:gd name="T0" fmla="*/ 0 w 3175"/>
              <a:gd name="T1" fmla="*/ 2086 h 2086"/>
              <a:gd name="T2" fmla="*/ 3175 w 3175"/>
              <a:gd name="T3" fmla="*/ 2086 h 2086"/>
              <a:gd name="T4" fmla="*/ 2041 w 3175"/>
              <a:gd name="T5" fmla="*/ 0 h 2086"/>
              <a:gd name="T6" fmla="*/ 0 w 3175"/>
              <a:gd name="T7" fmla="*/ 2086 h 2086"/>
              <a:gd name="T8" fmla="*/ 0 60000 65536"/>
              <a:gd name="T9" fmla="*/ 0 60000 65536"/>
              <a:gd name="T10" fmla="*/ 0 60000 65536"/>
              <a:gd name="T11" fmla="*/ 0 60000 65536"/>
              <a:gd name="T12" fmla="*/ 0 w 3175"/>
              <a:gd name="T13" fmla="*/ 0 h 2086"/>
              <a:gd name="T14" fmla="*/ 3175 w 3175"/>
              <a:gd name="T15" fmla="*/ 2086 h 20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75" h="2086">
                <a:moveTo>
                  <a:pt x="0" y="2086"/>
                </a:moveTo>
                <a:lnTo>
                  <a:pt x="3175" y="2086"/>
                </a:lnTo>
                <a:lnTo>
                  <a:pt x="2041" y="0"/>
                </a:lnTo>
                <a:lnTo>
                  <a:pt x="0" y="2086"/>
                </a:lnTo>
                <a:close/>
              </a:path>
            </a:pathLst>
          </a:custGeom>
          <a:gradFill rotWithShape="1">
            <a:gsLst>
              <a:gs pos="0">
                <a:srgbClr val="FF99CC">
                  <a:alpha val="53998"/>
                </a:srgbClr>
              </a:gs>
              <a:gs pos="100000">
                <a:schemeClr val="tx1">
                  <a:alpha val="53000"/>
                </a:schemeClr>
              </a:gs>
            </a:gsLst>
            <a:lin ang="1890000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2174875" y="2711450"/>
            <a:ext cx="4106863" cy="1758950"/>
          </a:xfrm>
          <a:custGeom>
            <a:avLst/>
            <a:gdLst>
              <a:gd name="T0" fmla="*/ 0 w 2587"/>
              <a:gd name="T1" fmla="*/ 1108 h 1108"/>
              <a:gd name="T2" fmla="*/ 2587 w 2587"/>
              <a:gd name="T3" fmla="*/ 0 h 1108"/>
              <a:gd name="T4" fmla="*/ 0 60000 65536"/>
              <a:gd name="T5" fmla="*/ 0 60000 65536"/>
              <a:gd name="T6" fmla="*/ 0 w 2587"/>
              <a:gd name="T7" fmla="*/ 0 h 1108"/>
              <a:gd name="T8" fmla="*/ 2587 w 2587"/>
              <a:gd name="T9" fmla="*/ 1108 h 11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87" h="1108">
                <a:moveTo>
                  <a:pt x="0" y="1108"/>
                </a:moveTo>
                <a:lnTo>
                  <a:pt x="2587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148138" y="2428875"/>
            <a:ext cx="3068637" cy="2039938"/>
          </a:xfrm>
          <a:custGeom>
            <a:avLst/>
            <a:gdLst>
              <a:gd name="T0" fmla="*/ 1933 w 1933"/>
              <a:gd name="T1" fmla="*/ 1285 h 1285"/>
              <a:gd name="T2" fmla="*/ 0 w 1933"/>
              <a:gd name="T3" fmla="*/ 0 h 1285"/>
              <a:gd name="T4" fmla="*/ 0 60000 65536"/>
              <a:gd name="T5" fmla="*/ 0 60000 65536"/>
              <a:gd name="T6" fmla="*/ 0 w 1933"/>
              <a:gd name="T7" fmla="*/ 0 h 1285"/>
              <a:gd name="T8" fmla="*/ 1933 w 1933"/>
              <a:gd name="T9" fmla="*/ 1285 h 12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33" h="1285">
                <a:moveTo>
                  <a:pt x="1933" y="1285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Arc 5"/>
          <p:cNvSpPr>
            <a:spLocks/>
          </p:cNvSpPr>
          <p:nvPr/>
        </p:nvSpPr>
        <p:spPr bwMode="auto">
          <a:xfrm>
            <a:off x="3111500" y="4037013"/>
            <a:ext cx="144463" cy="431800"/>
          </a:xfrm>
          <a:custGeom>
            <a:avLst/>
            <a:gdLst>
              <a:gd name="T0" fmla="*/ 0 w 21600"/>
              <a:gd name="T1" fmla="*/ 0 h 21600"/>
              <a:gd name="T2" fmla="*/ 144463 w 21600"/>
              <a:gd name="T3" fmla="*/ 431800 h 21600"/>
              <a:gd name="T4" fmla="*/ 0 w 21600"/>
              <a:gd name="T5" fmla="*/ 431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rc 6"/>
          <p:cNvSpPr>
            <a:spLocks/>
          </p:cNvSpPr>
          <p:nvPr/>
        </p:nvSpPr>
        <p:spPr bwMode="auto">
          <a:xfrm>
            <a:off x="2895600" y="3749675"/>
            <a:ext cx="215900" cy="307975"/>
          </a:xfrm>
          <a:custGeom>
            <a:avLst/>
            <a:gdLst>
              <a:gd name="T0" fmla="*/ 0 w 21600"/>
              <a:gd name="T1" fmla="*/ 0 h 23147"/>
              <a:gd name="T2" fmla="*/ 215350 w 21600"/>
              <a:gd name="T3" fmla="*/ 307975 h 23147"/>
              <a:gd name="T4" fmla="*/ 0 w 21600"/>
              <a:gd name="T5" fmla="*/ 287392 h 23147"/>
              <a:gd name="T6" fmla="*/ 0 60000 65536"/>
              <a:gd name="T7" fmla="*/ 0 60000 65536"/>
              <a:gd name="T8" fmla="*/ 0 60000 65536"/>
              <a:gd name="T9" fmla="*/ 0 w 21600"/>
              <a:gd name="T10" fmla="*/ 0 h 23147"/>
              <a:gd name="T11" fmla="*/ 21600 w 21600"/>
              <a:gd name="T12" fmla="*/ 23147 h 231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14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16"/>
                  <a:pt x="21581" y="22632"/>
                  <a:pt x="21544" y="23146"/>
                </a:cubicBezTo>
              </a:path>
              <a:path w="21600" h="2314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16"/>
                  <a:pt x="21581" y="22632"/>
                  <a:pt x="21544" y="2314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rc 7"/>
          <p:cNvSpPr>
            <a:spLocks/>
          </p:cNvSpPr>
          <p:nvPr/>
        </p:nvSpPr>
        <p:spPr bwMode="auto">
          <a:xfrm flipH="1">
            <a:off x="6207125" y="3965575"/>
            <a:ext cx="215900" cy="503238"/>
          </a:xfrm>
          <a:custGeom>
            <a:avLst/>
            <a:gdLst>
              <a:gd name="T0" fmla="*/ 0 w 21600"/>
              <a:gd name="T1" fmla="*/ 0 h 21600"/>
              <a:gd name="T2" fmla="*/ 215900 w 21600"/>
              <a:gd name="T3" fmla="*/ 503238 h 21600"/>
              <a:gd name="T4" fmla="*/ 0 w 21600"/>
              <a:gd name="T5" fmla="*/ 5032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rc 8"/>
          <p:cNvSpPr>
            <a:spLocks/>
          </p:cNvSpPr>
          <p:nvPr/>
        </p:nvSpPr>
        <p:spPr bwMode="auto">
          <a:xfrm flipH="1">
            <a:off x="5991225" y="3821113"/>
            <a:ext cx="288925" cy="647700"/>
          </a:xfrm>
          <a:custGeom>
            <a:avLst/>
            <a:gdLst>
              <a:gd name="T0" fmla="*/ 0 w 21600"/>
              <a:gd name="T1" fmla="*/ 0 h 21600"/>
              <a:gd name="T2" fmla="*/ 288925 w 21600"/>
              <a:gd name="T3" fmla="*/ 647700 h 21600"/>
              <a:gd name="T4" fmla="*/ 0 w 21600"/>
              <a:gd name="T5" fmla="*/ 647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rc 9"/>
          <p:cNvSpPr>
            <a:spLocks/>
          </p:cNvSpPr>
          <p:nvPr/>
        </p:nvSpPr>
        <p:spPr bwMode="auto">
          <a:xfrm rot="17542809">
            <a:off x="6228557" y="3512344"/>
            <a:ext cx="534987" cy="288925"/>
          </a:xfrm>
          <a:custGeom>
            <a:avLst/>
            <a:gdLst>
              <a:gd name="T0" fmla="*/ 0 w 22945"/>
              <a:gd name="T1" fmla="*/ 950 h 21600"/>
              <a:gd name="T2" fmla="*/ 534987 w 22945"/>
              <a:gd name="T3" fmla="*/ 233534 h 21600"/>
              <a:gd name="T4" fmla="*/ 40710 w 22945"/>
              <a:gd name="T5" fmla="*/ 288925 h 21600"/>
              <a:gd name="T6" fmla="*/ 0 60000 65536"/>
              <a:gd name="T7" fmla="*/ 0 60000 65536"/>
              <a:gd name="T8" fmla="*/ 0 60000 65536"/>
              <a:gd name="T9" fmla="*/ 0 w 22945"/>
              <a:gd name="T10" fmla="*/ 0 h 21600"/>
              <a:gd name="T11" fmla="*/ 22945 w 2294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45" h="21600" fill="none" extrusionOk="0">
                <a:moveTo>
                  <a:pt x="-1" y="70"/>
                </a:moveTo>
                <a:cubicBezTo>
                  <a:pt x="580" y="23"/>
                  <a:pt x="1163" y="-1"/>
                  <a:pt x="1746" y="0"/>
                </a:cubicBezTo>
                <a:cubicBezTo>
                  <a:pt x="12078" y="0"/>
                  <a:pt x="20964" y="7317"/>
                  <a:pt x="22945" y="17458"/>
                </a:cubicBezTo>
              </a:path>
              <a:path w="22945" h="21600" stroke="0" extrusionOk="0">
                <a:moveTo>
                  <a:pt x="-1" y="70"/>
                </a:moveTo>
                <a:cubicBezTo>
                  <a:pt x="580" y="23"/>
                  <a:pt x="1163" y="-1"/>
                  <a:pt x="1746" y="0"/>
                </a:cubicBezTo>
                <a:cubicBezTo>
                  <a:pt x="12078" y="0"/>
                  <a:pt x="20964" y="7317"/>
                  <a:pt x="22945" y="17458"/>
                </a:cubicBezTo>
                <a:lnTo>
                  <a:pt x="1746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rc 10"/>
          <p:cNvSpPr>
            <a:spLocks/>
          </p:cNvSpPr>
          <p:nvPr/>
        </p:nvSpPr>
        <p:spPr bwMode="auto">
          <a:xfrm rot="16879567">
            <a:off x="6423820" y="3675856"/>
            <a:ext cx="360362" cy="288925"/>
          </a:xfrm>
          <a:custGeom>
            <a:avLst/>
            <a:gdLst>
              <a:gd name="T0" fmla="*/ 0 w 21600"/>
              <a:gd name="T1" fmla="*/ 0 h 21600"/>
              <a:gd name="T2" fmla="*/ 360362 w 21600"/>
              <a:gd name="T3" fmla="*/ 288925 h 21600"/>
              <a:gd name="T4" fmla="*/ 0 w 21600"/>
              <a:gd name="T5" fmla="*/ 2889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98613" y="38925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272088" y="508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288213" y="38211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71863" y="20208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Н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280150" y="20208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К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056188" y="245268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О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339013" y="1243013"/>
            <a:ext cx="184150" cy="3667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559425" y="2955925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64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110288" y="5597525"/>
          <a:ext cx="738187" cy="476250"/>
        </p:xfrm>
        <a:graphic>
          <a:graphicData uri="http://schemas.openxmlformats.org/presentationml/2006/ole">
            <p:oleObj spid="_x0000_s24578" name="Формула" r:id="rId3" imgW="253800" imgH="164880" progId="Equation.3">
              <p:embed/>
            </p:oleObj>
          </a:graphicData>
        </a:graphic>
      </p:graphicFrame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652963" y="5668963"/>
            <a:ext cx="136366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219575" y="5526088"/>
            <a:ext cx="446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127625" y="13731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7316788" y="3698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2627313" y="1268413"/>
            <a:ext cx="4751387" cy="3240087"/>
          </a:xfrm>
          <a:custGeom>
            <a:avLst/>
            <a:gdLst>
              <a:gd name="T0" fmla="*/ 0 w 2993"/>
              <a:gd name="T1" fmla="*/ 2041 h 2041"/>
              <a:gd name="T2" fmla="*/ 2993 w 2993"/>
              <a:gd name="T3" fmla="*/ 2041 h 2041"/>
              <a:gd name="T4" fmla="*/ 907 w 2993"/>
              <a:gd name="T5" fmla="*/ 0 h 2041"/>
              <a:gd name="T6" fmla="*/ 0 w 2993"/>
              <a:gd name="T7" fmla="*/ 2041 h 2041"/>
              <a:gd name="T8" fmla="*/ 0 60000 65536"/>
              <a:gd name="T9" fmla="*/ 0 60000 65536"/>
              <a:gd name="T10" fmla="*/ 0 60000 65536"/>
              <a:gd name="T11" fmla="*/ 0 60000 65536"/>
              <a:gd name="T12" fmla="*/ 0 w 2993"/>
              <a:gd name="T13" fmla="*/ 0 h 2041"/>
              <a:gd name="T14" fmla="*/ 2993 w 2993"/>
              <a:gd name="T15" fmla="*/ 2041 h 20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93" h="2041">
                <a:moveTo>
                  <a:pt x="0" y="2041"/>
                </a:moveTo>
                <a:lnTo>
                  <a:pt x="2993" y="2041"/>
                </a:lnTo>
                <a:lnTo>
                  <a:pt x="907" y="0"/>
                </a:lnTo>
                <a:lnTo>
                  <a:pt x="0" y="2041"/>
                </a:lnTo>
                <a:close/>
              </a:path>
            </a:pathLst>
          </a:custGeom>
          <a:gradFill rotWithShape="1">
            <a:gsLst>
              <a:gs pos="0">
                <a:srgbClr val="66FFFF">
                  <a:alpha val="46999"/>
                </a:srgbClr>
              </a:gs>
              <a:gs pos="100000">
                <a:srgbClr val="FF99CC">
                  <a:alpha val="49001"/>
                </a:srgbClr>
              </a:gs>
            </a:gsLst>
            <a:lin ang="270000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7"/>
          <p:cNvSpPr>
            <a:spLocks/>
          </p:cNvSpPr>
          <p:nvPr/>
        </p:nvSpPr>
        <p:spPr bwMode="auto">
          <a:xfrm>
            <a:off x="2627313" y="2754313"/>
            <a:ext cx="2968625" cy="1754187"/>
          </a:xfrm>
          <a:custGeom>
            <a:avLst/>
            <a:gdLst>
              <a:gd name="T0" fmla="*/ 0 w 1870"/>
              <a:gd name="T1" fmla="*/ 1105 h 1105"/>
              <a:gd name="T2" fmla="*/ 1870 w 1870"/>
              <a:gd name="T3" fmla="*/ 0 h 1105"/>
              <a:gd name="T4" fmla="*/ 0 60000 65536"/>
              <a:gd name="T5" fmla="*/ 0 60000 65536"/>
              <a:gd name="T6" fmla="*/ 0 w 1870"/>
              <a:gd name="T7" fmla="*/ 0 h 1105"/>
              <a:gd name="T8" fmla="*/ 1870 w 1870"/>
              <a:gd name="T9" fmla="*/ 1105 h 11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70" h="1105">
                <a:moveTo>
                  <a:pt x="0" y="1105"/>
                </a:moveTo>
                <a:lnTo>
                  <a:pt x="187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Arc 8"/>
          <p:cNvSpPr>
            <a:spLocks/>
          </p:cNvSpPr>
          <p:nvPr/>
        </p:nvSpPr>
        <p:spPr bwMode="auto">
          <a:xfrm>
            <a:off x="3635375" y="3933825"/>
            <a:ext cx="360363" cy="574675"/>
          </a:xfrm>
          <a:custGeom>
            <a:avLst/>
            <a:gdLst>
              <a:gd name="T0" fmla="*/ 0 w 21600"/>
              <a:gd name="T1" fmla="*/ 0 h 21600"/>
              <a:gd name="T2" fmla="*/ 360363 w 21600"/>
              <a:gd name="T3" fmla="*/ 574675 h 21600"/>
              <a:gd name="T4" fmla="*/ 0 w 21600"/>
              <a:gd name="T5" fmla="*/ 57467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rc 9"/>
          <p:cNvSpPr>
            <a:spLocks/>
          </p:cNvSpPr>
          <p:nvPr/>
        </p:nvSpPr>
        <p:spPr bwMode="auto">
          <a:xfrm>
            <a:off x="3100388" y="3360738"/>
            <a:ext cx="504825" cy="581025"/>
          </a:xfrm>
          <a:custGeom>
            <a:avLst/>
            <a:gdLst>
              <a:gd name="T0" fmla="*/ 45995 w 21600"/>
              <a:gd name="T1" fmla="*/ 0 h 21855"/>
              <a:gd name="T2" fmla="*/ 504755 w 21600"/>
              <a:gd name="T3" fmla="*/ 581025 h 21855"/>
              <a:gd name="T4" fmla="*/ 0 w 21600"/>
              <a:gd name="T5" fmla="*/ 571853 h 21855"/>
              <a:gd name="T6" fmla="*/ 0 60000 65536"/>
              <a:gd name="T7" fmla="*/ 0 60000 65536"/>
              <a:gd name="T8" fmla="*/ 0 60000 65536"/>
              <a:gd name="T9" fmla="*/ 0 w 21600"/>
              <a:gd name="T10" fmla="*/ 0 h 21855"/>
              <a:gd name="T11" fmla="*/ 21600 w 21600"/>
              <a:gd name="T12" fmla="*/ 21855 h 21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855" fill="none" extrusionOk="0">
                <a:moveTo>
                  <a:pt x="1968" y="-1"/>
                </a:moveTo>
                <a:cubicBezTo>
                  <a:pt x="13088" y="1017"/>
                  <a:pt x="21600" y="10343"/>
                  <a:pt x="21600" y="21510"/>
                </a:cubicBezTo>
                <a:cubicBezTo>
                  <a:pt x="21600" y="21625"/>
                  <a:pt x="21599" y="21740"/>
                  <a:pt x="21597" y="21855"/>
                </a:cubicBezTo>
              </a:path>
              <a:path w="21600" h="21855" stroke="0" extrusionOk="0">
                <a:moveTo>
                  <a:pt x="1968" y="-1"/>
                </a:moveTo>
                <a:cubicBezTo>
                  <a:pt x="13088" y="1017"/>
                  <a:pt x="21600" y="10343"/>
                  <a:pt x="21600" y="21510"/>
                </a:cubicBezTo>
                <a:cubicBezTo>
                  <a:pt x="21600" y="21625"/>
                  <a:pt x="21599" y="21740"/>
                  <a:pt x="21597" y="21855"/>
                </a:cubicBezTo>
                <a:lnTo>
                  <a:pt x="0" y="2151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124075" y="40052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63537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524750" y="39338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5651500" y="2133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К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3924300" y="3716338"/>
            <a:ext cx="1223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35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851275" y="1844675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68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graphicFrame>
        <p:nvGraphicFramePr>
          <p:cNvPr id="12" name="Object 16"/>
          <p:cNvGraphicFramePr>
            <a:graphicFrameLocks noChangeAspect="1"/>
          </p:cNvGraphicFramePr>
          <p:nvPr/>
        </p:nvGraphicFramePr>
        <p:xfrm>
          <a:off x="5256213" y="5445125"/>
          <a:ext cx="2178050" cy="585788"/>
        </p:xfrm>
        <a:graphic>
          <a:graphicData uri="http://schemas.openxmlformats.org/presentationml/2006/ole">
            <p:oleObj spid="_x0000_s25602" name="Формула" r:id="rId3" imgW="749160" imgH="203040" progId="Equation.3">
              <p:embed/>
            </p:oleObj>
          </a:graphicData>
        </a:graphic>
      </p:graphicFrame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3851275" y="5516563"/>
            <a:ext cx="1363663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3924300" y="5373688"/>
            <a:ext cx="446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443663" y="39338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5364163" y="2924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3346450" y="765175"/>
            <a:ext cx="3962400" cy="3887788"/>
          </a:xfrm>
          <a:custGeom>
            <a:avLst/>
            <a:gdLst>
              <a:gd name="T0" fmla="*/ 954 w 2496"/>
              <a:gd name="T1" fmla="*/ 0 h 2449"/>
              <a:gd name="T2" fmla="*/ 2496 w 2496"/>
              <a:gd name="T3" fmla="*/ 2449 h 2449"/>
              <a:gd name="T4" fmla="*/ 0 w 2496"/>
              <a:gd name="T5" fmla="*/ 1020 h 2449"/>
              <a:gd name="T6" fmla="*/ 954 w 2496"/>
              <a:gd name="T7" fmla="*/ 0 h 2449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2449"/>
              <a:gd name="T14" fmla="*/ 2496 w 2496"/>
              <a:gd name="T15" fmla="*/ 2449 h 24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2449">
                <a:moveTo>
                  <a:pt x="954" y="0"/>
                </a:moveTo>
                <a:lnTo>
                  <a:pt x="2496" y="2449"/>
                </a:lnTo>
                <a:lnTo>
                  <a:pt x="0" y="1020"/>
                </a:lnTo>
                <a:lnTo>
                  <a:pt x="954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2FFFD7"/>
              </a:gs>
            </a:gsLst>
            <a:lin ang="270000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4"/>
          <p:cNvSpPr>
            <a:spLocks/>
          </p:cNvSpPr>
          <p:nvPr/>
        </p:nvSpPr>
        <p:spPr bwMode="auto">
          <a:xfrm>
            <a:off x="1763713" y="765175"/>
            <a:ext cx="4321175" cy="3311525"/>
          </a:xfrm>
          <a:custGeom>
            <a:avLst/>
            <a:gdLst>
              <a:gd name="T0" fmla="*/ 0 w 2722"/>
              <a:gd name="T1" fmla="*/ 2086 h 2086"/>
              <a:gd name="T2" fmla="*/ 1951 w 2722"/>
              <a:gd name="T3" fmla="*/ 0 h 2086"/>
              <a:gd name="T4" fmla="*/ 2722 w 2722"/>
              <a:gd name="T5" fmla="*/ 1224 h 2086"/>
              <a:gd name="T6" fmla="*/ 0 w 2722"/>
              <a:gd name="T7" fmla="*/ 2086 h 2086"/>
              <a:gd name="T8" fmla="*/ 0 60000 65536"/>
              <a:gd name="T9" fmla="*/ 0 60000 65536"/>
              <a:gd name="T10" fmla="*/ 0 60000 65536"/>
              <a:gd name="T11" fmla="*/ 0 60000 65536"/>
              <a:gd name="T12" fmla="*/ 0 w 2722"/>
              <a:gd name="T13" fmla="*/ 0 h 2086"/>
              <a:gd name="T14" fmla="*/ 2722 w 2722"/>
              <a:gd name="T15" fmla="*/ 2086 h 208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22" h="2086">
                <a:moveTo>
                  <a:pt x="0" y="2086"/>
                </a:moveTo>
                <a:lnTo>
                  <a:pt x="1951" y="0"/>
                </a:lnTo>
                <a:lnTo>
                  <a:pt x="2722" y="1224"/>
                </a:lnTo>
                <a:lnTo>
                  <a:pt x="0" y="2086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alpha val="56000"/>
                </a:schemeClr>
              </a:gs>
              <a:gs pos="100000">
                <a:schemeClr val="tx1">
                  <a:alpha val="17000"/>
                </a:schemeClr>
              </a:gs>
            </a:gsLst>
            <a:lin ang="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724525" y="3284538"/>
            <a:ext cx="1223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20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29125" y="2420938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70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484438" y="3141663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30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260475" y="37893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645025" y="2603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381875" y="4292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2773363" y="18446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К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229350" y="22050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Р</a:t>
            </a:r>
          </a:p>
        </p:txBody>
      </p:sp>
      <p:graphicFrame>
        <p:nvGraphicFramePr>
          <p:cNvPr id="12" name="Object 15"/>
          <p:cNvGraphicFramePr>
            <a:graphicFrameLocks noChangeAspect="1"/>
          </p:cNvGraphicFramePr>
          <p:nvPr/>
        </p:nvGraphicFramePr>
        <p:xfrm>
          <a:off x="5940425" y="5481638"/>
          <a:ext cx="811213" cy="512762"/>
        </p:xfrm>
        <a:graphic>
          <a:graphicData uri="http://schemas.openxmlformats.org/presentationml/2006/ole">
            <p:oleObj spid="_x0000_s26626" name="Формула" r:id="rId3" imgW="279360" imgH="177480" progId="Equation.3">
              <p:embed/>
            </p:oleObj>
          </a:graphicData>
        </a:graphic>
      </p:graphicFrame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851275" y="5516563"/>
            <a:ext cx="1363663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3779838" y="5373688"/>
            <a:ext cx="446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572000" y="9810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979613" y="765175"/>
            <a:ext cx="6119812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Сумма углов </a:t>
            </a:r>
          </a:p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прямоугольного треугольника </a:t>
            </a:r>
          </a:p>
        </p:txBody>
      </p:sp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1979712" y="764704"/>
            <a:ext cx="6119812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Сумма углов </a:t>
            </a:r>
          </a:p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прямоугольного треугольника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987675" y="1196975"/>
            <a:ext cx="3384550" cy="2879725"/>
          </a:xfrm>
          <a:prstGeom prst="rtTriangle">
            <a:avLst/>
          </a:prstGeom>
          <a:gradFill rotWithShape="1">
            <a:gsLst>
              <a:gs pos="0">
                <a:schemeClr val="bg2">
                  <a:alpha val="43999"/>
                </a:schemeClr>
              </a:gs>
              <a:gs pos="100000">
                <a:srgbClr val="9FFF9F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987675" y="3789363"/>
            <a:ext cx="287338" cy="287337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339975" y="35734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33997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516688" y="3500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059113" y="1773238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34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454400" y="5391150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563938" y="5516563"/>
            <a:ext cx="136366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5095875" y="5516563"/>
          <a:ext cx="736600" cy="479425"/>
        </p:xfrm>
        <a:graphic>
          <a:graphicData uri="http://schemas.openxmlformats.org/presentationml/2006/ole">
            <p:oleObj spid="_x0000_s27650" name="Формула" r:id="rId3" imgW="253800" imgH="164880" progId="Equation.3">
              <p:embed/>
            </p:oleObj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5364163" y="34290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092950" y="6921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sp>
        <p:nvSpPr>
          <p:cNvPr id="5" name="AutoShape 25"/>
          <p:cNvSpPr>
            <a:spLocks noChangeArrowheads="1"/>
          </p:cNvSpPr>
          <p:nvPr/>
        </p:nvSpPr>
        <p:spPr bwMode="auto">
          <a:xfrm>
            <a:off x="2987675" y="1196975"/>
            <a:ext cx="3384550" cy="2879725"/>
          </a:xfrm>
          <a:prstGeom prst="rtTriangle">
            <a:avLst/>
          </a:prstGeom>
          <a:gradFill rotWithShape="1">
            <a:gsLst>
              <a:gs pos="0">
                <a:schemeClr val="bg2">
                  <a:alpha val="43999"/>
                </a:schemeClr>
              </a:gs>
              <a:gs pos="100000">
                <a:srgbClr val="66FFFF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987675" y="3789363"/>
            <a:ext cx="287338" cy="287337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72DDF6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2339975" y="40767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233997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6156325" y="41497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6227763" y="3429000"/>
            <a:ext cx="1119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126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2987675" y="4076700"/>
            <a:ext cx="4824413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Oval 32"/>
          <p:cNvSpPr>
            <a:spLocks noChangeArrowheads="1"/>
          </p:cNvSpPr>
          <p:nvPr/>
        </p:nvSpPr>
        <p:spPr bwMode="auto">
          <a:xfrm>
            <a:off x="7596188" y="4005263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3" name="Object 33"/>
          <p:cNvGraphicFramePr>
            <a:graphicFrameLocks noChangeAspect="1"/>
          </p:cNvGraphicFramePr>
          <p:nvPr/>
        </p:nvGraphicFramePr>
        <p:xfrm>
          <a:off x="5256213" y="5373688"/>
          <a:ext cx="1514475" cy="588962"/>
        </p:xfrm>
        <a:graphic>
          <a:graphicData uri="http://schemas.openxmlformats.org/presentationml/2006/ole">
            <p:oleObj spid="_x0000_s28674" name="Формула" r:id="rId3" imgW="520560" imgH="203040" progId="Equation.3">
              <p:embed/>
            </p:oleObj>
          </a:graphicData>
        </a:graphic>
      </p:graphicFrame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3635375" y="5445125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>
            <a:off x="3708400" y="5229225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Rectangle 36"/>
          <p:cNvSpPr>
            <a:spLocks noChangeArrowheads="1"/>
          </p:cNvSpPr>
          <p:nvPr/>
        </p:nvSpPr>
        <p:spPr bwMode="auto">
          <a:xfrm>
            <a:off x="7812088" y="40767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Р</a:t>
            </a:r>
          </a:p>
        </p:txBody>
      </p:sp>
      <p:sp>
        <p:nvSpPr>
          <p:cNvPr id="17" name="Rectangle 38"/>
          <p:cNvSpPr>
            <a:spLocks noChangeArrowheads="1"/>
          </p:cNvSpPr>
          <p:nvPr/>
        </p:nvSpPr>
        <p:spPr bwMode="auto">
          <a:xfrm>
            <a:off x="3059113" y="15573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92725" y="35004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11863" y="40767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987675" y="1196975"/>
            <a:ext cx="3384550" cy="2879725"/>
          </a:xfrm>
          <a:prstGeom prst="rtTriangle">
            <a:avLst/>
          </a:prstGeom>
          <a:gradFill rotWithShape="1">
            <a:gsLst>
              <a:gs pos="0">
                <a:srgbClr val="FF99CC">
                  <a:alpha val="43999"/>
                </a:srgbClr>
              </a:gs>
              <a:gs pos="100000">
                <a:schemeClr val="folHlink">
                  <a:alpha val="45000"/>
                </a:scheme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987675" y="3789363"/>
            <a:ext cx="287338" cy="287337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39975" y="40767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33997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5256213" y="5373688"/>
          <a:ext cx="1514475" cy="588962"/>
        </p:xfrm>
        <a:graphic>
          <a:graphicData uri="http://schemas.openxmlformats.org/presentationml/2006/ole">
            <p:oleObj spid="_x0000_s29698" name="Формула" r:id="rId3" imgW="520560" imgH="203040" progId="Equation.3">
              <p:embed/>
            </p:oleObj>
          </a:graphicData>
        </a:graphic>
      </p:graphicFrame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635375" y="5445125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3708400" y="5229225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2771775" y="27082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2771775" y="26368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4643438" y="3860800"/>
            <a:ext cx="0" cy="3603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>
            <a:off x="4572000" y="3860800"/>
            <a:ext cx="0" cy="360363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059113" y="15573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5508625" y="35734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11863" y="40767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987675" y="1196975"/>
            <a:ext cx="3384550" cy="2879725"/>
          </a:xfrm>
          <a:prstGeom prst="rtTriangle">
            <a:avLst/>
          </a:prstGeom>
          <a:gradFill rotWithShape="1">
            <a:gsLst>
              <a:gs pos="0">
                <a:srgbClr val="66FFFF">
                  <a:alpha val="45000"/>
                </a:srgbClr>
              </a:gs>
              <a:gs pos="100000">
                <a:srgbClr val="FF99CC">
                  <a:alpha val="43999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987675" y="3789363"/>
            <a:ext cx="287338" cy="287337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39975" y="40767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33997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5535613" y="5789613"/>
          <a:ext cx="812800" cy="477837"/>
        </p:xfrm>
        <a:graphic>
          <a:graphicData uri="http://schemas.openxmlformats.org/presentationml/2006/ole">
            <p:oleObj spid="_x0000_s30722" name="Формула" r:id="rId3" imgW="279360" imgH="164880" progId="Equation.3">
              <p:embed/>
            </p:oleObj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708400" y="5805488"/>
            <a:ext cx="1363663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492500" y="5516563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Freeform 15"/>
          <p:cNvSpPr>
            <a:spLocks/>
          </p:cNvSpPr>
          <p:nvPr/>
        </p:nvSpPr>
        <p:spPr bwMode="auto">
          <a:xfrm>
            <a:off x="6357938" y="4060825"/>
            <a:ext cx="1527175" cy="17463"/>
          </a:xfrm>
          <a:custGeom>
            <a:avLst/>
            <a:gdLst>
              <a:gd name="T0" fmla="*/ 0 w 962"/>
              <a:gd name="T1" fmla="*/ 0 h 11"/>
              <a:gd name="T2" fmla="*/ 962 w 962"/>
              <a:gd name="T3" fmla="*/ 11 h 11"/>
              <a:gd name="T4" fmla="*/ 0 60000 65536"/>
              <a:gd name="T5" fmla="*/ 0 60000 65536"/>
              <a:gd name="T6" fmla="*/ 0 w 962"/>
              <a:gd name="T7" fmla="*/ 0 h 11"/>
              <a:gd name="T8" fmla="*/ 962 w 962"/>
              <a:gd name="T9" fmla="*/ 11 h 1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2" h="11">
                <a:moveTo>
                  <a:pt x="0" y="0"/>
                </a:moveTo>
                <a:lnTo>
                  <a:pt x="962" y="11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Freeform 18"/>
          <p:cNvSpPr>
            <a:spLocks/>
          </p:cNvSpPr>
          <p:nvPr/>
        </p:nvSpPr>
        <p:spPr bwMode="auto">
          <a:xfrm>
            <a:off x="6335713" y="4049713"/>
            <a:ext cx="973137" cy="819150"/>
          </a:xfrm>
          <a:custGeom>
            <a:avLst/>
            <a:gdLst>
              <a:gd name="T0" fmla="*/ 0 w 613"/>
              <a:gd name="T1" fmla="*/ 0 h 516"/>
              <a:gd name="T2" fmla="*/ 613 w 613"/>
              <a:gd name="T3" fmla="*/ 516 h 516"/>
              <a:gd name="T4" fmla="*/ 0 60000 65536"/>
              <a:gd name="T5" fmla="*/ 0 60000 65536"/>
              <a:gd name="T6" fmla="*/ 0 w 613"/>
              <a:gd name="T7" fmla="*/ 0 h 516"/>
              <a:gd name="T8" fmla="*/ 613 w 613"/>
              <a:gd name="T9" fmla="*/ 516 h 5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13" h="516">
                <a:moveTo>
                  <a:pt x="0" y="0"/>
                </a:moveTo>
                <a:lnTo>
                  <a:pt x="613" y="516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7596188" y="4005263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7092950" y="4652963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6804025" y="4076700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56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6659563" y="47974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Р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7380288" y="33575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К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3059113" y="15573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4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457200" y="476672"/>
            <a:ext cx="8003232" cy="94096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27CCDD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  <a:latin typeface="Tahoma"/>
                <a:cs typeface="Tahoma"/>
              </a:rPr>
              <a:t>Сумма углов треугольника</a:t>
            </a:r>
          </a:p>
        </p:txBody>
      </p:sp>
      <p:pic>
        <p:nvPicPr>
          <p:cNvPr id="7" name="Picture 11" descr="j023724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588224" y="1628800"/>
            <a:ext cx="2133600" cy="1847850"/>
          </a:xfrm>
          <a:prstGeom prst="rect">
            <a:avLst/>
          </a:prstGeom>
          <a:noFill/>
        </p:spPr>
      </p:pic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67544" y="1556792"/>
            <a:ext cx="1042987" cy="1042988"/>
            <a:chOff x="567" y="2568"/>
            <a:chExt cx="657" cy="657"/>
          </a:xfrm>
        </p:grpSpPr>
        <p:sp>
          <p:nvSpPr>
            <p:cNvPr id="9" name="AutoShape 3">
              <a:hlinkClick r:id="rId3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567" y="2568"/>
              <a:ext cx="657" cy="657"/>
            </a:xfrm>
            <a:prstGeom prst="actionButtonBlank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66FFFF">
                    <a:alpha val="33000"/>
                  </a:srgbClr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rgbClr val="54007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Text Box 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03" y="2614"/>
              <a:ext cx="389" cy="51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 dirty="0">
                  <a:solidFill>
                    <a:srgbClr val="54007E"/>
                  </a:solidFill>
                </a:rPr>
                <a:t>1</a:t>
              </a:r>
            </a:p>
          </p:txBody>
        </p:sp>
      </p:grp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395536" y="2996952"/>
            <a:ext cx="1042987" cy="1042988"/>
            <a:chOff x="567" y="2568"/>
            <a:chExt cx="657" cy="657"/>
          </a:xfrm>
        </p:grpSpPr>
        <p:sp>
          <p:nvSpPr>
            <p:cNvPr id="12" name="AutoShape 6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67" y="2568"/>
              <a:ext cx="657" cy="657"/>
            </a:xfrm>
            <a:prstGeom prst="actionButtonBlank">
              <a:avLst/>
            </a:prstGeom>
            <a:gradFill rotWithShape="1">
              <a:gsLst>
                <a:gs pos="0">
                  <a:schemeClr val="tx1">
                    <a:alpha val="46001"/>
                  </a:schemeClr>
                </a:gs>
                <a:gs pos="100000">
                  <a:srgbClr val="72DDF6">
                    <a:alpha val="32001"/>
                  </a:srgbClr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rgbClr val="54007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7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703" y="2614"/>
              <a:ext cx="389" cy="51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>
                  <a:solidFill>
                    <a:srgbClr val="54007E"/>
                  </a:solidFill>
                </a:rPr>
                <a:t>2</a:t>
              </a:r>
            </a:p>
          </p:txBody>
        </p: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395536" y="4365104"/>
            <a:ext cx="1042987" cy="1042988"/>
            <a:chOff x="567" y="2568"/>
            <a:chExt cx="657" cy="657"/>
          </a:xfrm>
        </p:grpSpPr>
        <p:sp>
          <p:nvSpPr>
            <p:cNvPr id="15" name="AutoShape 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567" y="2568"/>
              <a:ext cx="657" cy="657"/>
            </a:xfrm>
            <a:prstGeom prst="actionButtonBlank">
              <a:avLst/>
            </a:prstGeom>
            <a:gradFill rotWithShape="1">
              <a:gsLst>
                <a:gs pos="0">
                  <a:schemeClr val="tx1"/>
                </a:gs>
                <a:gs pos="100000">
                  <a:srgbClr val="72DDF6">
                    <a:alpha val="46001"/>
                  </a:srgbClr>
                </a:gs>
              </a:gsLst>
              <a:path path="rect">
                <a:fillToRect l="50000" t="50000" r="50000" b="50000"/>
              </a:path>
            </a:gradFill>
            <a:ln w="38100">
              <a:solidFill>
                <a:srgbClr val="54007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10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703" y="2614"/>
              <a:ext cx="389" cy="51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4800" b="1">
                  <a:solidFill>
                    <a:srgbClr val="54007E"/>
                  </a:solidFill>
                </a:rPr>
                <a:t>3</a:t>
              </a:r>
            </a:p>
          </p:txBody>
        </p:sp>
      </p:grpSp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1691680" y="2996952"/>
            <a:ext cx="6552728" cy="12244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2398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Сумма углов </a:t>
            </a:r>
          </a:p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прямоугольного треугольника </a:t>
            </a:r>
          </a:p>
        </p:txBody>
      </p:sp>
      <p:sp>
        <p:nvSpPr>
          <p:cNvPr id="19" name="WordArt 3"/>
          <p:cNvSpPr>
            <a:spLocks noChangeArrowheads="1" noChangeShapeType="1" noTextEdit="1"/>
          </p:cNvSpPr>
          <p:nvPr/>
        </p:nvSpPr>
        <p:spPr bwMode="auto">
          <a:xfrm>
            <a:off x="1835696" y="1700808"/>
            <a:ext cx="3816424" cy="10804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506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Сумма углов </a:t>
            </a:r>
          </a:p>
          <a:p>
            <a:r>
              <a:rPr lang="ru-RU" sz="3600" b="1" kern="10" dirty="0" smtClean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 </a:t>
            </a:r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треугольника </a:t>
            </a:r>
          </a:p>
        </p:txBody>
      </p:sp>
      <p:sp>
        <p:nvSpPr>
          <p:cNvPr id="20" name="WordArt 21"/>
          <p:cNvSpPr>
            <a:spLocks noChangeArrowheads="1" noChangeShapeType="1" noTextEdit="1"/>
          </p:cNvSpPr>
          <p:nvPr/>
        </p:nvSpPr>
        <p:spPr bwMode="auto">
          <a:xfrm>
            <a:off x="1691680" y="4293096"/>
            <a:ext cx="6407150" cy="10807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561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Сумма углов</a:t>
            </a:r>
          </a:p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равнобедренного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268538" y="1125538"/>
            <a:ext cx="4464050" cy="3095625"/>
          </a:xfrm>
          <a:prstGeom prst="rtTriangle">
            <a:avLst/>
          </a:prstGeom>
          <a:gradFill rotWithShape="1">
            <a:gsLst>
              <a:gs pos="0">
                <a:srgbClr val="FF99CC">
                  <a:alpha val="43999"/>
                </a:srgbClr>
              </a:gs>
              <a:gs pos="100000">
                <a:schemeClr val="folHlink">
                  <a:alpha val="45000"/>
                </a:scheme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 flipV="1">
            <a:off x="2268538" y="2636838"/>
            <a:ext cx="2159000" cy="15843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5148263" y="3141663"/>
            <a:ext cx="360362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5219700" y="3213100"/>
            <a:ext cx="360363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3419475" y="1916113"/>
            <a:ext cx="360363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3492500" y="1989138"/>
            <a:ext cx="360363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419475" y="3141663"/>
            <a:ext cx="288925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3348038" y="3213100"/>
            <a:ext cx="288925" cy="288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692275" y="39338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619250" y="6921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6877050" y="37893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4427538" y="19891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6470650" y="5554663"/>
          <a:ext cx="812800" cy="514350"/>
        </p:xfrm>
        <a:graphic>
          <a:graphicData uri="http://schemas.openxmlformats.org/presentationml/2006/ole">
            <p:oleObj spid="_x0000_s31746" name="Формула" r:id="rId3" imgW="279360" imgH="177480" progId="Equation.3">
              <p:embed/>
            </p:oleObj>
          </a:graphicData>
        </a:graphic>
      </p:graphicFrame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4643438" y="5589588"/>
            <a:ext cx="136366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4427538" y="5300663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/>
          </p:cNvSpPr>
          <p:nvPr/>
        </p:nvSpPr>
        <p:spPr bwMode="auto">
          <a:xfrm>
            <a:off x="2771775" y="1023938"/>
            <a:ext cx="4119563" cy="2938462"/>
          </a:xfrm>
          <a:custGeom>
            <a:avLst/>
            <a:gdLst>
              <a:gd name="T0" fmla="*/ 0 w 2595"/>
              <a:gd name="T1" fmla="*/ 1851 h 1851"/>
              <a:gd name="T2" fmla="*/ 2595 w 2595"/>
              <a:gd name="T3" fmla="*/ 1824 h 1851"/>
              <a:gd name="T4" fmla="*/ 887 w 2595"/>
              <a:gd name="T5" fmla="*/ 0 h 1851"/>
              <a:gd name="T6" fmla="*/ 0 w 2595"/>
              <a:gd name="T7" fmla="*/ 1851 h 1851"/>
              <a:gd name="T8" fmla="*/ 0 60000 65536"/>
              <a:gd name="T9" fmla="*/ 0 60000 65536"/>
              <a:gd name="T10" fmla="*/ 0 60000 65536"/>
              <a:gd name="T11" fmla="*/ 0 60000 65536"/>
              <a:gd name="T12" fmla="*/ 0 w 2595"/>
              <a:gd name="T13" fmla="*/ 0 h 1851"/>
              <a:gd name="T14" fmla="*/ 2595 w 2595"/>
              <a:gd name="T15" fmla="*/ 1851 h 18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95" h="1851">
                <a:moveTo>
                  <a:pt x="0" y="1851"/>
                </a:moveTo>
                <a:lnTo>
                  <a:pt x="2595" y="1824"/>
                </a:lnTo>
                <a:lnTo>
                  <a:pt x="887" y="0"/>
                </a:lnTo>
                <a:lnTo>
                  <a:pt x="0" y="1851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alpha val="53000"/>
                </a:schemeClr>
              </a:gs>
              <a:gs pos="100000">
                <a:srgbClr val="FF99CC">
                  <a:alpha val="57999"/>
                </a:srgbClr>
              </a:gs>
            </a:gsLst>
            <a:lin ang="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8"/>
          <p:cNvSpPr>
            <a:spLocks/>
          </p:cNvSpPr>
          <p:nvPr/>
        </p:nvSpPr>
        <p:spPr bwMode="auto">
          <a:xfrm>
            <a:off x="2786063" y="2014538"/>
            <a:ext cx="2297112" cy="1925637"/>
          </a:xfrm>
          <a:custGeom>
            <a:avLst/>
            <a:gdLst>
              <a:gd name="T0" fmla="*/ 0 w 1447"/>
              <a:gd name="T1" fmla="*/ 1213 h 1213"/>
              <a:gd name="T2" fmla="*/ 1447 w 1447"/>
              <a:gd name="T3" fmla="*/ 0 h 1213"/>
              <a:gd name="T4" fmla="*/ 0 60000 65536"/>
              <a:gd name="T5" fmla="*/ 0 60000 65536"/>
              <a:gd name="T6" fmla="*/ 0 w 1447"/>
              <a:gd name="T7" fmla="*/ 0 h 1213"/>
              <a:gd name="T8" fmla="*/ 1447 w 1447"/>
              <a:gd name="T9" fmla="*/ 1213 h 12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7" h="1213">
                <a:moveTo>
                  <a:pt x="0" y="1213"/>
                </a:moveTo>
                <a:lnTo>
                  <a:pt x="1447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 rot="2785691">
            <a:off x="4932363" y="2060575"/>
            <a:ext cx="287338" cy="287337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9"/>
          <p:cNvSpPr>
            <a:spLocks/>
          </p:cNvSpPr>
          <p:nvPr/>
        </p:nvSpPr>
        <p:spPr bwMode="auto">
          <a:xfrm>
            <a:off x="3624263" y="2133600"/>
            <a:ext cx="3252787" cy="1800225"/>
          </a:xfrm>
          <a:custGeom>
            <a:avLst/>
            <a:gdLst>
              <a:gd name="T0" fmla="*/ 2049 w 2049"/>
              <a:gd name="T1" fmla="*/ 1134 h 1134"/>
              <a:gd name="T2" fmla="*/ 0 w 2049"/>
              <a:gd name="T3" fmla="*/ 0 h 1134"/>
              <a:gd name="T4" fmla="*/ 0 60000 65536"/>
              <a:gd name="T5" fmla="*/ 0 60000 65536"/>
              <a:gd name="T6" fmla="*/ 0 w 2049"/>
              <a:gd name="T7" fmla="*/ 0 h 1134"/>
              <a:gd name="T8" fmla="*/ 2049 w 2049"/>
              <a:gd name="T9" fmla="*/ 1134 h 113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9" h="1134">
                <a:moveTo>
                  <a:pt x="2049" y="1134"/>
                </a:move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 rot="1751335">
            <a:off x="3563938" y="2205038"/>
            <a:ext cx="287337" cy="287337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195513" y="3500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851275" y="3333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948488" y="3500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140200" y="1916113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О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059113" y="15573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Н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148263" y="14128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К</a:t>
            </a:r>
          </a:p>
        </p:txBody>
      </p:sp>
      <p:sp>
        <p:nvSpPr>
          <p:cNvPr id="13" name="Arc 17"/>
          <p:cNvSpPr>
            <a:spLocks/>
          </p:cNvSpPr>
          <p:nvPr/>
        </p:nvSpPr>
        <p:spPr bwMode="auto">
          <a:xfrm>
            <a:off x="3132138" y="3213100"/>
            <a:ext cx="288925" cy="1506538"/>
          </a:xfrm>
          <a:custGeom>
            <a:avLst/>
            <a:gdLst>
              <a:gd name="T0" fmla="*/ 0 w 21600"/>
              <a:gd name="T1" fmla="*/ 0 h 28220"/>
              <a:gd name="T2" fmla="*/ 275014 w 21600"/>
              <a:gd name="T3" fmla="*/ 1506538 h 28220"/>
              <a:gd name="T4" fmla="*/ 0 w 21600"/>
              <a:gd name="T5" fmla="*/ 1153126 h 28220"/>
              <a:gd name="T6" fmla="*/ 0 60000 65536"/>
              <a:gd name="T7" fmla="*/ 0 60000 65536"/>
              <a:gd name="T8" fmla="*/ 0 60000 65536"/>
              <a:gd name="T9" fmla="*/ 0 w 21600"/>
              <a:gd name="T10" fmla="*/ 0 h 28220"/>
              <a:gd name="T11" fmla="*/ 21600 w 21600"/>
              <a:gd name="T12" fmla="*/ 28220 h 282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22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847"/>
                  <a:pt x="21249" y="26080"/>
                  <a:pt x="20560" y="28220"/>
                </a:cubicBezTo>
              </a:path>
              <a:path w="21600" h="2822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847"/>
                  <a:pt x="21249" y="26080"/>
                  <a:pt x="20560" y="2822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Freeform 18"/>
          <p:cNvSpPr>
            <a:spLocks/>
          </p:cNvSpPr>
          <p:nvPr/>
        </p:nvSpPr>
        <p:spPr bwMode="auto">
          <a:xfrm>
            <a:off x="2627313" y="4724400"/>
            <a:ext cx="773112" cy="1588"/>
          </a:xfrm>
          <a:custGeom>
            <a:avLst/>
            <a:gdLst>
              <a:gd name="T0" fmla="*/ 0 w 487"/>
              <a:gd name="T1" fmla="*/ 0 h 1"/>
              <a:gd name="T2" fmla="*/ 487 w 487"/>
              <a:gd name="T3" fmla="*/ 0 h 1"/>
              <a:gd name="T4" fmla="*/ 0 60000 65536"/>
              <a:gd name="T5" fmla="*/ 0 60000 65536"/>
              <a:gd name="T6" fmla="*/ 0 w 487"/>
              <a:gd name="T7" fmla="*/ 0 h 1"/>
              <a:gd name="T8" fmla="*/ 487 w 48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7" h="1">
                <a:moveTo>
                  <a:pt x="0" y="0"/>
                </a:moveTo>
                <a:cubicBezTo>
                  <a:pt x="162" y="0"/>
                  <a:pt x="325" y="0"/>
                  <a:pt x="487" y="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Arc 19"/>
          <p:cNvSpPr>
            <a:spLocks/>
          </p:cNvSpPr>
          <p:nvPr/>
        </p:nvSpPr>
        <p:spPr bwMode="auto">
          <a:xfrm flipH="1">
            <a:off x="5873750" y="3168650"/>
            <a:ext cx="288925" cy="1543050"/>
          </a:xfrm>
          <a:custGeom>
            <a:avLst/>
            <a:gdLst>
              <a:gd name="T0" fmla="*/ 0 w 21600"/>
              <a:gd name="T1" fmla="*/ 0 h 28906"/>
              <a:gd name="T2" fmla="*/ 271897 w 21600"/>
              <a:gd name="T3" fmla="*/ 1543050 h 28906"/>
              <a:gd name="T4" fmla="*/ 0 w 21600"/>
              <a:gd name="T5" fmla="*/ 1153044 h 28906"/>
              <a:gd name="T6" fmla="*/ 0 60000 65536"/>
              <a:gd name="T7" fmla="*/ 0 60000 65536"/>
              <a:gd name="T8" fmla="*/ 0 60000 65536"/>
              <a:gd name="T9" fmla="*/ 0 w 21600"/>
              <a:gd name="T10" fmla="*/ 0 h 28906"/>
              <a:gd name="T11" fmla="*/ 21600 w 21600"/>
              <a:gd name="T12" fmla="*/ 28906 h 289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890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090"/>
                  <a:pt x="21169" y="26562"/>
                  <a:pt x="20326" y="28905"/>
                </a:cubicBezTo>
              </a:path>
              <a:path w="21600" h="2890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090"/>
                  <a:pt x="21169" y="26562"/>
                  <a:pt x="20326" y="28905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Freeform 20"/>
          <p:cNvSpPr>
            <a:spLocks/>
          </p:cNvSpPr>
          <p:nvPr/>
        </p:nvSpPr>
        <p:spPr bwMode="auto">
          <a:xfrm flipH="1">
            <a:off x="5867400" y="4724400"/>
            <a:ext cx="773113" cy="1588"/>
          </a:xfrm>
          <a:custGeom>
            <a:avLst/>
            <a:gdLst>
              <a:gd name="T0" fmla="*/ 0 w 487"/>
              <a:gd name="T1" fmla="*/ 0 h 1"/>
              <a:gd name="T2" fmla="*/ 487 w 487"/>
              <a:gd name="T3" fmla="*/ 0 h 1"/>
              <a:gd name="T4" fmla="*/ 0 60000 65536"/>
              <a:gd name="T5" fmla="*/ 0 60000 65536"/>
              <a:gd name="T6" fmla="*/ 0 w 487"/>
              <a:gd name="T7" fmla="*/ 0 h 1"/>
              <a:gd name="T8" fmla="*/ 487 w 48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7" h="1">
                <a:moveTo>
                  <a:pt x="0" y="0"/>
                </a:moveTo>
                <a:cubicBezTo>
                  <a:pt x="162" y="0"/>
                  <a:pt x="325" y="0"/>
                  <a:pt x="487" y="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2268538" y="4149725"/>
            <a:ext cx="1223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72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5940425" y="4149725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60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graphicFrame>
        <p:nvGraphicFramePr>
          <p:cNvPr id="19" name="Object 23"/>
          <p:cNvGraphicFramePr>
            <a:graphicFrameLocks noChangeAspect="1"/>
          </p:cNvGraphicFramePr>
          <p:nvPr/>
        </p:nvGraphicFramePr>
        <p:xfrm>
          <a:off x="5780088" y="5373688"/>
          <a:ext cx="1327150" cy="512762"/>
        </p:xfrm>
        <a:graphic>
          <a:graphicData uri="http://schemas.openxmlformats.org/presentationml/2006/ole">
            <p:oleObj spid="_x0000_s32770" name="Формула" r:id="rId3" imgW="457200" imgH="177480" progId="Equation.3">
              <p:embed/>
            </p:oleObj>
          </a:graphicData>
        </a:graphic>
      </p:graphicFrame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4211638" y="5445125"/>
            <a:ext cx="1363662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3851275" y="5157788"/>
            <a:ext cx="4464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4284663" y="27082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1"/>
          <p:cNvSpPr>
            <a:spLocks noChangeArrowheads="1" noChangeShapeType="1" noTextEdit="1"/>
          </p:cNvSpPr>
          <p:nvPr/>
        </p:nvSpPr>
        <p:spPr bwMode="auto">
          <a:xfrm>
            <a:off x="1619250" y="549275"/>
            <a:ext cx="640715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Сумма углов</a:t>
            </a:r>
          </a:p>
          <a:p>
            <a:r>
              <a:rPr lang="ru-RU" sz="3600" b="1" kern="10" dirty="0">
                <a:ln w="9525">
                  <a:solidFill>
                    <a:srgbClr val="CCCC00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chemeClr val="accent1">
                      <a:alpha val="79999"/>
                    </a:schemeClr>
                  </a:outerShdw>
                </a:effectLst>
                <a:latin typeface="Tahoma"/>
                <a:cs typeface="Tahoma"/>
              </a:rPr>
              <a:t>равнобедренного треугольника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763713" y="38608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2339975" y="692150"/>
            <a:ext cx="4103688" cy="37449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99CC">
                  <a:alpha val="49001"/>
                </a:srgbClr>
              </a:gs>
              <a:gs pos="100000">
                <a:srgbClr val="9FFF9F">
                  <a:alpha val="53998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4643438" y="404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6516688" y="37893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>
            <a:off x="3132138" y="27082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3132138" y="26368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32"/>
          <p:cNvSpPr>
            <a:spLocks noChangeShapeType="1"/>
          </p:cNvSpPr>
          <p:nvPr/>
        </p:nvSpPr>
        <p:spPr bwMode="auto">
          <a:xfrm>
            <a:off x="5292725" y="27082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33"/>
          <p:cNvSpPr>
            <a:spLocks noChangeShapeType="1"/>
          </p:cNvSpPr>
          <p:nvPr/>
        </p:nvSpPr>
        <p:spPr bwMode="auto">
          <a:xfrm>
            <a:off x="5292725" y="26368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Rectangle 34"/>
          <p:cNvSpPr>
            <a:spLocks noChangeArrowheads="1"/>
          </p:cNvSpPr>
          <p:nvPr/>
        </p:nvSpPr>
        <p:spPr bwMode="auto">
          <a:xfrm>
            <a:off x="2700338" y="3789363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47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graphicFrame>
        <p:nvGraphicFramePr>
          <p:cNvPr id="15" name="Object 35"/>
          <p:cNvGraphicFramePr>
            <a:graphicFrameLocks noChangeAspect="1"/>
          </p:cNvGraphicFramePr>
          <p:nvPr/>
        </p:nvGraphicFramePr>
        <p:xfrm>
          <a:off x="6227763" y="5662613"/>
          <a:ext cx="1587500" cy="588962"/>
        </p:xfrm>
        <a:graphic>
          <a:graphicData uri="http://schemas.openxmlformats.org/presentationml/2006/ole">
            <p:oleObj spid="_x0000_s33794" name="Формула" r:id="rId3" imgW="545760" imgH="203040" progId="Equation.3">
              <p:embed/>
            </p:oleObj>
          </a:graphicData>
        </a:graphic>
      </p:graphicFrame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4787900" y="5734050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7" name="Line 37"/>
          <p:cNvSpPr>
            <a:spLocks noChangeShapeType="1"/>
          </p:cNvSpPr>
          <p:nvPr/>
        </p:nvSpPr>
        <p:spPr bwMode="auto">
          <a:xfrm>
            <a:off x="4572000" y="5445125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Rectangle 38"/>
          <p:cNvSpPr>
            <a:spLocks noChangeArrowheads="1"/>
          </p:cNvSpPr>
          <p:nvPr/>
        </p:nvSpPr>
        <p:spPr bwMode="auto">
          <a:xfrm>
            <a:off x="5724525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4140200" y="11969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63713" y="38608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9975" y="692150"/>
            <a:ext cx="4103688" cy="37449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9FFF9F">
                  <a:alpha val="46999"/>
                </a:srgbClr>
              </a:gs>
              <a:gs pos="100000">
                <a:schemeClr val="folHlink">
                  <a:alpha val="49001"/>
                </a:scheme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643438" y="404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516688" y="37893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132138" y="27082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132138" y="26368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292725" y="27082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292725" y="26368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995738" y="1341438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69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5165725" y="5734050"/>
          <a:ext cx="1552575" cy="588963"/>
        </p:xfrm>
        <a:graphic>
          <a:graphicData uri="http://schemas.openxmlformats.org/presentationml/2006/ole">
            <p:oleObj spid="_x0000_s34818" name="Формула" r:id="rId3" imgW="533160" imgH="203040" progId="Equation.3">
              <p:embed/>
            </p:oleObj>
          </a:graphicData>
        </a:graphic>
      </p:graphicFrame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708400" y="5805488"/>
            <a:ext cx="1363663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492500" y="5516563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700338" y="37893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724525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240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9975" y="692150"/>
            <a:ext cx="4103688" cy="37449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66FFFF">
                  <a:alpha val="46999"/>
                </a:srgbClr>
              </a:gs>
              <a:gs pos="100000">
                <a:schemeClr val="folHlink">
                  <a:alpha val="49001"/>
                </a:scheme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643438" y="404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56325" y="4508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7380288" y="5084763"/>
            <a:ext cx="2159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132138" y="27082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132138" y="26368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292725" y="27082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292725" y="26368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995738" y="1341438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70</a:t>
            </a:r>
            <a:r>
              <a:rPr lang="ru-RU" sz="3200" b="1" baseline="30000" dirty="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/>
        </p:nvGraphicFramePr>
        <p:xfrm>
          <a:off x="5256213" y="5734050"/>
          <a:ext cx="1368425" cy="588963"/>
        </p:xfrm>
        <a:graphic>
          <a:graphicData uri="http://schemas.openxmlformats.org/presentationml/2006/ole">
            <p:oleObj spid="_x0000_s35842" name="Формула" r:id="rId3" imgW="469800" imgH="203040" progId="Equation.3">
              <p:embed/>
            </p:oleObj>
          </a:graphicData>
        </a:graphic>
      </p:graphicFrame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708400" y="5805488"/>
            <a:ext cx="1363663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492500" y="5516563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2339975" y="4437063"/>
            <a:ext cx="5832475" cy="1587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Arc 19"/>
          <p:cNvSpPr>
            <a:spLocks/>
          </p:cNvSpPr>
          <p:nvPr/>
        </p:nvSpPr>
        <p:spPr bwMode="auto">
          <a:xfrm>
            <a:off x="5940425" y="3500438"/>
            <a:ext cx="914400" cy="936625"/>
          </a:xfrm>
          <a:custGeom>
            <a:avLst/>
            <a:gdLst>
              <a:gd name="T0" fmla="*/ 0 w 21600"/>
              <a:gd name="T1" fmla="*/ 0 h 22119"/>
              <a:gd name="T2" fmla="*/ 914146 w 21600"/>
              <a:gd name="T3" fmla="*/ 936625 h 22119"/>
              <a:gd name="T4" fmla="*/ 0 w 21600"/>
              <a:gd name="T5" fmla="*/ 914648 h 22119"/>
              <a:gd name="T6" fmla="*/ 0 60000 65536"/>
              <a:gd name="T7" fmla="*/ 0 60000 65536"/>
              <a:gd name="T8" fmla="*/ 0 60000 65536"/>
              <a:gd name="T9" fmla="*/ 0 w 21600"/>
              <a:gd name="T10" fmla="*/ 0 h 22119"/>
              <a:gd name="T11" fmla="*/ 21600 w 21600"/>
              <a:gd name="T12" fmla="*/ 22119 h 221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11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73"/>
                  <a:pt x="21597" y="21946"/>
                  <a:pt x="21593" y="22118"/>
                </a:cubicBezTo>
              </a:path>
              <a:path w="21600" h="2211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73"/>
                  <a:pt x="21597" y="21946"/>
                  <a:pt x="21593" y="22118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7740650" y="4365625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596188" y="36449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300788" y="3716338"/>
            <a:ext cx="393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1240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9975" y="692150"/>
            <a:ext cx="4103688" cy="37449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>
                  <a:alpha val="35999"/>
                </a:schemeClr>
              </a:gs>
              <a:gs pos="100000">
                <a:schemeClr val="hlink">
                  <a:alpha val="42000"/>
                </a:scheme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643438" y="404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56325" y="45085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7380288" y="5084763"/>
            <a:ext cx="2159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3132138" y="27082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132138" y="26368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292725" y="27082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292725" y="26368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5570538" y="5789613"/>
          <a:ext cx="739775" cy="477837"/>
        </p:xfrm>
        <a:graphic>
          <a:graphicData uri="http://schemas.openxmlformats.org/presentationml/2006/ole">
            <p:oleObj spid="_x0000_s36866" name="Формула" r:id="rId3" imgW="253800" imgH="164880" progId="Equation.3">
              <p:embed/>
            </p:oleObj>
          </a:graphicData>
        </a:graphic>
      </p:graphicFrame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708400" y="5805488"/>
            <a:ext cx="1363663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3492500" y="5516563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339975" y="4437063"/>
            <a:ext cx="5832475" cy="1587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7740650" y="4365625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7596188" y="36449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2319338" y="4668838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443663" y="3716338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124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4211638" y="10525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9281" y="4435773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844106" y="1916411"/>
            <a:ext cx="4103687" cy="30241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>
                  <a:alpha val="37999"/>
                </a:schemeClr>
              </a:gs>
              <a:gs pos="100000">
                <a:srgbClr val="FF99CC">
                  <a:alpha val="43999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931668" y="1195686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020818" y="429289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7381181" y="5085061"/>
            <a:ext cx="2159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491806" y="3572173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563243" y="3427711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723831" y="3427711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796856" y="3572173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65725" y="5735638"/>
          <a:ext cx="1552575" cy="587375"/>
        </p:xfrm>
        <a:graphic>
          <a:graphicData uri="http://schemas.openxmlformats.org/presentationml/2006/ole">
            <p:oleObj spid="_x0000_s37890" name="Формула" r:id="rId3" imgW="533160" imgH="203040" progId="Equation.3">
              <p:embed/>
            </p:oleObj>
          </a:graphicData>
        </a:graphic>
      </p:graphicFrame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709293" y="5805786"/>
            <a:ext cx="1363663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493393" y="5516861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4139506" y="835323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83968" y="26064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1167706" y="5389861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21" name="Freeform 22"/>
          <p:cNvSpPr>
            <a:spLocks/>
          </p:cNvSpPr>
          <p:nvPr/>
        </p:nvSpPr>
        <p:spPr bwMode="auto">
          <a:xfrm>
            <a:off x="4061718" y="674986"/>
            <a:ext cx="2887663" cy="4267200"/>
          </a:xfrm>
          <a:custGeom>
            <a:avLst/>
            <a:gdLst>
              <a:gd name="T0" fmla="*/ 1819 w 1819"/>
              <a:gd name="T1" fmla="*/ 2688 h 2688"/>
              <a:gd name="T2" fmla="*/ 0 w 1819"/>
              <a:gd name="T3" fmla="*/ 0 h 2688"/>
              <a:gd name="T4" fmla="*/ 0 60000 65536"/>
              <a:gd name="T5" fmla="*/ 0 60000 65536"/>
              <a:gd name="T6" fmla="*/ 0 w 1819"/>
              <a:gd name="T7" fmla="*/ 0 h 2688"/>
              <a:gd name="T8" fmla="*/ 1819 w 1819"/>
              <a:gd name="T9" fmla="*/ 2688 h 268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19" h="2688">
                <a:moveTo>
                  <a:pt x="1819" y="2688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3636268" y="1556048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112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3420368" y="4221461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6085781" y="4292898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7165281" y="217786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38388" y="44354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843213" y="1916113"/>
            <a:ext cx="4103687" cy="30241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>
                  <a:alpha val="35999"/>
                </a:schemeClr>
              </a:gs>
              <a:gs pos="100000">
                <a:srgbClr val="9FFF9F">
                  <a:alpha val="46999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219700" y="15573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019925" y="4292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490913" y="35718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562350" y="3427413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5722938" y="3427413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795963" y="35718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64138" y="5735638"/>
          <a:ext cx="1552575" cy="587375"/>
        </p:xfrm>
        <a:graphic>
          <a:graphicData uri="http://schemas.openxmlformats.org/presentationml/2006/ole">
            <p:oleObj spid="_x0000_s38914" name="Формула" r:id="rId3" imgW="533160" imgH="203040" progId="Equation.3">
              <p:embed/>
            </p:oleObj>
          </a:graphicData>
        </a:graphic>
      </p:graphicFrame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708400" y="5805488"/>
            <a:ext cx="1363663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492500" y="5516563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4283075" y="26035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166813" y="5389563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 flipV="1">
            <a:off x="4140200" y="765175"/>
            <a:ext cx="2808288" cy="4176713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4572000" y="981075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43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843213" y="811213"/>
            <a:ext cx="2782887" cy="4130675"/>
          </a:xfrm>
          <a:custGeom>
            <a:avLst/>
            <a:gdLst>
              <a:gd name="T0" fmla="*/ 0 w 1753"/>
              <a:gd name="T1" fmla="*/ 2602 h 2602"/>
              <a:gd name="T2" fmla="*/ 1753 w 1753"/>
              <a:gd name="T3" fmla="*/ 0 h 2602"/>
              <a:gd name="T4" fmla="*/ 0 60000 65536"/>
              <a:gd name="T5" fmla="*/ 0 60000 65536"/>
              <a:gd name="T6" fmla="*/ 0 w 1753"/>
              <a:gd name="T7" fmla="*/ 0 h 2602"/>
              <a:gd name="T8" fmla="*/ 1753 w 1753"/>
              <a:gd name="T9" fmla="*/ 2602 h 26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53" h="2602">
                <a:moveTo>
                  <a:pt x="0" y="2602"/>
                </a:moveTo>
                <a:lnTo>
                  <a:pt x="1753" y="0"/>
                </a:lnTo>
              </a:path>
            </a:pathLst>
          </a:custGeom>
          <a:noFill/>
          <a:ln w="38100" cmpd="sng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Oval 24"/>
          <p:cNvSpPr>
            <a:spLocks noChangeArrowheads="1"/>
          </p:cNvSpPr>
          <p:nvPr/>
        </p:nvSpPr>
        <p:spPr bwMode="auto">
          <a:xfrm>
            <a:off x="5435600" y="908050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4211638" y="908050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276600" y="42926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6156325" y="43656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339281" y="4435773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2844106" y="1916411"/>
            <a:ext cx="4103687" cy="3024187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>
                  <a:alpha val="35999"/>
                </a:schemeClr>
              </a:gs>
              <a:gs pos="100000">
                <a:srgbClr val="9FFF9F">
                  <a:alpha val="46999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220593" y="1557636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7020818" y="429289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3491806" y="3572173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3563243" y="3427711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5723831" y="3427711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5796856" y="3572173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3709293" y="5805786"/>
            <a:ext cx="1363663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3493393" y="5516861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4283968" y="26064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1167706" y="5389861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 flipH="1" flipV="1">
            <a:off x="4141093" y="765473"/>
            <a:ext cx="2808288" cy="4176713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7" name="Rectangle 21"/>
          <p:cNvSpPr>
            <a:spLocks noChangeArrowheads="1"/>
          </p:cNvSpPr>
          <p:nvPr/>
        </p:nvSpPr>
        <p:spPr bwMode="auto">
          <a:xfrm>
            <a:off x="4572893" y="981373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43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48" name="Freeform 22"/>
          <p:cNvSpPr>
            <a:spLocks/>
          </p:cNvSpPr>
          <p:nvPr/>
        </p:nvSpPr>
        <p:spPr bwMode="auto">
          <a:xfrm>
            <a:off x="2844106" y="811511"/>
            <a:ext cx="2782887" cy="4130675"/>
          </a:xfrm>
          <a:custGeom>
            <a:avLst/>
            <a:gdLst>
              <a:gd name="T0" fmla="*/ 0 w 1753"/>
              <a:gd name="T1" fmla="*/ 2602 h 2602"/>
              <a:gd name="T2" fmla="*/ 1753 w 1753"/>
              <a:gd name="T3" fmla="*/ 0 h 2602"/>
              <a:gd name="T4" fmla="*/ 0 60000 65536"/>
              <a:gd name="T5" fmla="*/ 0 60000 65536"/>
              <a:gd name="T6" fmla="*/ 0 w 1753"/>
              <a:gd name="T7" fmla="*/ 0 h 2602"/>
              <a:gd name="T8" fmla="*/ 1753 w 1753"/>
              <a:gd name="T9" fmla="*/ 2602 h 26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53" h="2602">
                <a:moveTo>
                  <a:pt x="0" y="2602"/>
                </a:moveTo>
                <a:lnTo>
                  <a:pt x="1753" y="0"/>
                </a:lnTo>
              </a:path>
            </a:pathLst>
          </a:custGeom>
          <a:noFill/>
          <a:ln w="38100" cmpd="sng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9" name="Oval 24"/>
          <p:cNvSpPr>
            <a:spLocks noChangeArrowheads="1"/>
          </p:cNvSpPr>
          <p:nvPr/>
        </p:nvSpPr>
        <p:spPr bwMode="auto">
          <a:xfrm>
            <a:off x="5436493" y="908348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4212531" y="908348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3277493" y="4292898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52" name="Rectangle 26"/>
          <p:cNvSpPr>
            <a:spLocks noChangeArrowheads="1"/>
          </p:cNvSpPr>
          <p:nvPr/>
        </p:nvSpPr>
        <p:spPr bwMode="auto">
          <a:xfrm>
            <a:off x="6157218" y="4365923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7165281" y="217786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124075" y="37163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555875" y="1412875"/>
            <a:ext cx="4103688" cy="302418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>
                  <a:alpha val="35999"/>
                </a:schemeClr>
              </a:gs>
              <a:gs pos="100000">
                <a:schemeClr val="bg2">
                  <a:alpha val="46999"/>
                </a:scheme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rgbClr val="3333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284663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661150" y="39338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203575" y="30686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3275013" y="29241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5435600" y="2924175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5508625" y="3068638"/>
            <a:ext cx="4318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611188" y="37163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403350" y="4581525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70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>
            <a:off x="684213" y="4438650"/>
            <a:ext cx="1884362" cy="3175"/>
          </a:xfrm>
          <a:custGeom>
            <a:avLst/>
            <a:gdLst>
              <a:gd name="T0" fmla="*/ 1187 w 1187"/>
              <a:gd name="T1" fmla="*/ 2 h 2"/>
              <a:gd name="T2" fmla="*/ 0 w 1187"/>
              <a:gd name="T3" fmla="*/ 0 h 2"/>
              <a:gd name="T4" fmla="*/ 0 60000 65536"/>
              <a:gd name="T5" fmla="*/ 0 60000 65536"/>
              <a:gd name="T6" fmla="*/ 0 w 1187"/>
              <a:gd name="T7" fmla="*/ 0 h 2"/>
              <a:gd name="T8" fmla="*/ 1187 w 1187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7" h="2">
                <a:moveTo>
                  <a:pt x="1187" y="2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Freeform 35"/>
          <p:cNvSpPr>
            <a:spLocks/>
          </p:cNvSpPr>
          <p:nvPr/>
        </p:nvSpPr>
        <p:spPr bwMode="auto">
          <a:xfrm>
            <a:off x="1619250" y="4419600"/>
            <a:ext cx="949325" cy="1385888"/>
          </a:xfrm>
          <a:custGeom>
            <a:avLst/>
            <a:gdLst>
              <a:gd name="T0" fmla="*/ 598 w 598"/>
              <a:gd name="T1" fmla="*/ 0 h 873"/>
              <a:gd name="T2" fmla="*/ 0 w 598"/>
              <a:gd name="T3" fmla="*/ 873 h 873"/>
              <a:gd name="T4" fmla="*/ 0 60000 65536"/>
              <a:gd name="T5" fmla="*/ 0 60000 65536"/>
              <a:gd name="T6" fmla="*/ 0 w 598"/>
              <a:gd name="T7" fmla="*/ 0 h 873"/>
              <a:gd name="T8" fmla="*/ 598 w 598"/>
              <a:gd name="T9" fmla="*/ 873 h 8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8" h="873">
                <a:moveTo>
                  <a:pt x="598" y="0"/>
                </a:moveTo>
                <a:lnTo>
                  <a:pt x="0" y="873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1908175" y="53736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К</a:t>
            </a:r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1116013" y="4365625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1763713" y="5445125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2" name="Object 37"/>
          <p:cNvGraphicFramePr>
            <a:graphicFrameLocks noChangeAspect="1"/>
          </p:cNvGraphicFramePr>
          <p:nvPr/>
        </p:nvGraphicFramePr>
        <p:xfrm>
          <a:off x="5435600" y="5734050"/>
          <a:ext cx="1587500" cy="587375"/>
        </p:xfrm>
        <a:graphic>
          <a:graphicData uri="http://schemas.openxmlformats.org/presentationml/2006/ole">
            <p:oleObj spid="_x0000_s39938" name="Формула" r:id="rId3" imgW="545760" imgH="203040" progId="Equation.3">
              <p:embed/>
            </p:oleObj>
          </a:graphicData>
        </a:graphic>
      </p:graphicFrame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3779838" y="5805488"/>
            <a:ext cx="136366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24" name="Line 42"/>
          <p:cNvSpPr>
            <a:spLocks noChangeShapeType="1"/>
          </p:cNvSpPr>
          <p:nvPr/>
        </p:nvSpPr>
        <p:spPr bwMode="auto">
          <a:xfrm>
            <a:off x="3779838" y="5589588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4356100" y="17002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6" name="Rectangle 44"/>
          <p:cNvSpPr>
            <a:spLocks noChangeArrowheads="1"/>
          </p:cNvSpPr>
          <p:nvPr/>
        </p:nvSpPr>
        <p:spPr bwMode="auto">
          <a:xfrm>
            <a:off x="5795963" y="38608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7" name="Text Box 4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7092280" y="188640"/>
            <a:ext cx="1522512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Univers" pitchFamily="34" charset="0"/>
                <a:ea typeface="+mj-ea"/>
                <a:cs typeface="+mj-cs"/>
              </a:rPr>
              <a:t>Задача 1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Univers" pitchFamily="34" charset="0"/>
              <a:ea typeface="+mj-ea"/>
              <a:cs typeface="+mj-cs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2339752" y="3717032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6" name="Freeform 47"/>
          <p:cNvSpPr>
            <a:spLocks/>
          </p:cNvSpPr>
          <p:nvPr/>
        </p:nvSpPr>
        <p:spPr bwMode="auto">
          <a:xfrm>
            <a:off x="2916238" y="1052513"/>
            <a:ext cx="3600450" cy="2952750"/>
          </a:xfrm>
          <a:custGeom>
            <a:avLst/>
            <a:gdLst/>
            <a:ahLst/>
            <a:cxnLst>
              <a:cxn ang="0">
                <a:pos x="0" y="1860"/>
              </a:cxn>
              <a:cxn ang="0">
                <a:pos x="2268" y="1860"/>
              </a:cxn>
              <a:cxn ang="0">
                <a:pos x="589" y="0"/>
              </a:cxn>
              <a:cxn ang="0">
                <a:pos x="0" y="1860"/>
              </a:cxn>
            </a:cxnLst>
            <a:rect l="0" t="0" r="r" b="b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C5FFC5"/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3635896" y="62068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6516688" y="35734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9" name="Rectangle 51"/>
          <p:cNvSpPr>
            <a:spLocks noChangeArrowheads="1"/>
          </p:cNvSpPr>
          <p:nvPr/>
        </p:nvSpPr>
        <p:spPr bwMode="auto">
          <a:xfrm>
            <a:off x="3059113" y="3357563"/>
            <a:ext cx="1008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45</a:t>
            </a:r>
            <a:r>
              <a:rPr lang="ru-RU" sz="3200" b="1" baseline="30000" dirty="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2" name="Rectangle 50"/>
          <p:cNvSpPr>
            <a:spLocks noChangeArrowheads="1"/>
          </p:cNvSpPr>
          <p:nvPr/>
        </p:nvSpPr>
        <p:spPr bwMode="auto">
          <a:xfrm>
            <a:off x="3635896" y="16288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35</a:t>
            </a:r>
            <a:r>
              <a:rPr lang="ru-RU" sz="3200" b="1" baseline="30000" dirty="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3" name="Rectangle 52"/>
          <p:cNvSpPr>
            <a:spLocks noChangeArrowheads="1"/>
          </p:cNvSpPr>
          <p:nvPr/>
        </p:nvSpPr>
        <p:spPr bwMode="auto">
          <a:xfrm>
            <a:off x="5651500" y="3429000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 dirty="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4" name="Line 43"/>
          <p:cNvSpPr>
            <a:spLocks noChangeShapeType="1"/>
          </p:cNvSpPr>
          <p:nvPr/>
        </p:nvSpPr>
        <p:spPr bwMode="auto">
          <a:xfrm>
            <a:off x="3779838" y="5157788"/>
            <a:ext cx="43926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3707904" y="5445224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 b="1" dirty="0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graphicFrame>
        <p:nvGraphicFramePr>
          <p:cNvPr id="21" name="Object 13"/>
          <p:cNvGraphicFramePr>
            <a:graphicFrameLocks noChangeAspect="1"/>
          </p:cNvGraphicFramePr>
          <p:nvPr/>
        </p:nvGraphicFramePr>
        <p:xfrm>
          <a:off x="5148064" y="5373216"/>
          <a:ext cx="1096963" cy="696913"/>
        </p:xfrm>
        <a:graphic>
          <a:graphicData uri="http://schemas.openxmlformats.org/presentationml/2006/ole">
            <p:oleObj spid="_x0000_s1029" name="Формула" r:id="rId3" imgW="2793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476375" y="333375"/>
            <a:ext cx="51117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54007E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ahoma"/>
                <a:cs typeface="Tahoma"/>
              </a:rPr>
              <a:t>Список литературы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166813" y="2363788"/>
            <a:ext cx="18415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971550" y="1268413"/>
            <a:ext cx="6527800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ru-RU" b="1">
                <a:solidFill>
                  <a:srgbClr val="72009A"/>
                </a:solidFill>
              </a:rPr>
              <a:t>1.Ершова А.П., Голобородько В.В, Ершова А.С</a:t>
            </a:r>
            <a:r>
              <a:rPr lang="ru-RU">
                <a:solidFill>
                  <a:srgbClr val="72009A"/>
                </a:solidFill>
              </a:rPr>
              <a:t> </a:t>
            </a:r>
          </a:p>
          <a:p>
            <a:pPr marL="342900" indent="-342900" algn="l"/>
            <a:r>
              <a:rPr lang="ru-RU">
                <a:solidFill>
                  <a:srgbClr val="72009A"/>
                </a:solidFill>
              </a:rPr>
              <a:t>Самостоятельные и контрольные работы по алгебре </a:t>
            </a:r>
          </a:p>
          <a:p>
            <a:pPr marL="342900" indent="-342900" algn="l"/>
            <a:r>
              <a:rPr lang="ru-RU">
                <a:solidFill>
                  <a:srgbClr val="72009A"/>
                </a:solidFill>
              </a:rPr>
              <a:t>и геометриидля 7 класса.-М:Илекса, 2004.-176с.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06475" y="2205038"/>
            <a:ext cx="6518275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/>
            <a:r>
              <a:rPr lang="ru-RU" b="1" dirty="0">
                <a:solidFill>
                  <a:srgbClr val="72009A"/>
                </a:solidFill>
              </a:rPr>
              <a:t>2.Саврасова </a:t>
            </a:r>
            <a:r>
              <a:rPr lang="ru-RU" b="1" dirty="0" err="1">
                <a:solidFill>
                  <a:srgbClr val="72009A"/>
                </a:solidFill>
              </a:rPr>
              <a:t>С.М.,Ястребинецкий</a:t>
            </a:r>
            <a:r>
              <a:rPr lang="ru-RU" b="1" dirty="0">
                <a:solidFill>
                  <a:srgbClr val="72009A"/>
                </a:solidFill>
              </a:rPr>
              <a:t> Г.А.</a:t>
            </a:r>
          </a:p>
          <a:p>
            <a:pPr marL="342900" indent="-342900" algn="l"/>
            <a:r>
              <a:rPr lang="ru-RU" dirty="0">
                <a:solidFill>
                  <a:srgbClr val="72009A"/>
                </a:solidFill>
              </a:rPr>
              <a:t>Упражнения по планиметрии на готовых чертежах.-</a:t>
            </a:r>
          </a:p>
          <a:p>
            <a:pPr marL="342900" indent="-342900" algn="l"/>
            <a:r>
              <a:rPr lang="ru-RU" dirty="0">
                <a:solidFill>
                  <a:srgbClr val="72009A"/>
                </a:solidFill>
              </a:rPr>
              <a:t> М.: просвещение, 1987.-112 с.: ил.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71550" y="3141663"/>
            <a:ext cx="7929563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ru-RU" b="1">
                <a:solidFill>
                  <a:srgbClr val="72009A"/>
                </a:solidFill>
              </a:rPr>
              <a:t>3. Зив Б.Г. и др.</a:t>
            </a:r>
          </a:p>
          <a:p>
            <a:pPr marL="342900" indent="-342900" algn="l"/>
            <a:r>
              <a:rPr lang="ru-RU">
                <a:solidFill>
                  <a:srgbClr val="72009A"/>
                </a:solidFill>
              </a:rPr>
              <a:t>Задачи по геометрии: Пособие для учащихся 7-11 кл.</a:t>
            </a:r>
          </a:p>
          <a:p>
            <a:pPr marL="342900" indent="-342900" algn="l"/>
            <a:r>
              <a:rPr lang="ru-RU">
                <a:solidFill>
                  <a:srgbClr val="72009A"/>
                </a:solidFill>
              </a:rPr>
              <a:t>общеобразоват.учреждений.-М.:Просвещение, 2000.-271 с.: ил.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71550" y="4221163"/>
            <a:ext cx="6340475" cy="641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ru-RU" b="1">
                <a:solidFill>
                  <a:srgbClr val="72009A"/>
                </a:solidFill>
              </a:rPr>
              <a:t>4. Рабинович Е.М. </a:t>
            </a:r>
          </a:p>
          <a:p>
            <a:pPr marL="342900" indent="-342900" algn="l"/>
            <a:r>
              <a:rPr lang="ru-RU">
                <a:solidFill>
                  <a:srgbClr val="72009A"/>
                </a:solidFill>
              </a:rPr>
              <a:t>Сборник задач на готовых чертежах.-К.:1996.-56с.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971550" y="4941888"/>
            <a:ext cx="6910388" cy="91598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/>
            <a:r>
              <a:rPr lang="ru-RU" b="1">
                <a:solidFill>
                  <a:srgbClr val="72009A"/>
                </a:solidFill>
              </a:rPr>
              <a:t>5. Гаврилова Н.Ф. </a:t>
            </a:r>
          </a:p>
          <a:p>
            <a:pPr marL="342900" indent="-342900" algn="l"/>
            <a:r>
              <a:rPr lang="ru-RU">
                <a:solidFill>
                  <a:srgbClr val="72009A"/>
                </a:solidFill>
              </a:rPr>
              <a:t>Поурочные разработки по геометрии: 7 класс.-2-е изд.,</a:t>
            </a:r>
          </a:p>
          <a:p>
            <a:pPr marL="342900" indent="-342900" algn="l"/>
            <a:r>
              <a:rPr lang="ru-RU">
                <a:solidFill>
                  <a:srgbClr val="72009A"/>
                </a:solidFill>
              </a:rPr>
              <a:t>перераб. и доп.-М.: ВАКО,2009.-304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 dirty="0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2555453" y="4005486"/>
            <a:ext cx="361950" cy="1152525"/>
          </a:xfrm>
          <a:custGeom>
            <a:avLst/>
            <a:gdLst/>
            <a:ahLst/>
            <a:cxnLst>
              <a:cxn ang="0">
                <a:pos x="228" y="0"/>
              </a:cxn>
              <a:cxn ang="0">
                <a:pos x="0" y="726"/>
              </a:cxn>
            </a:cxnLst>
            <a:rect l="0" t="0" r="r" b="b"/>
            <a:pathLst>
              <a:path w="228" h="726">
                <a:moveTo>
                  <a:pt x="228" y="0"/>
                </a:moveTo>
                <a:lnTo>
                  <a:pt x="0" y="726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163966" y="217711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 dirty="0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339553" y="3429223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707978" y="549498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516266" y="3789586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923878" y="5661248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2915816" y="1052736"/>
            <a:ext cx="3538537" cy="2952750"/>
          </a:xfrm>
          <a:custGeom>
            <a:avLst/>
            <a:gdLst/>
            <a:ahLst/>
            <a:cxnLst>
              <a:cxn ang="0">
                <a:pos x="0" y="1860"/>
              </a:cxn>
              <a:cxn ang="0">
                <a:pos x="2229" y="1847"/>
              </a:cxn>
              <a:cxn ang="0">
                <a:pos x="589" y="0"/>
              </a:cxn>
              <a:cxn ang="0">
                <a:pos x="0" y="1860"/>
              </a:cxn>
            </a:cxnLst>
            <a:rect l="0" t="0" r="r" b="b"/>
            <a:pathLst>
              <a:path w="2229" h="1860">
                <a:moveTo>
                  <a:pt x="0" y="1860"/>
                </a:moveTo>
                <a:lnTo>
                  <a:pt x="2229" y="1847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66FFFF">
                  <a:alpha val="36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5" name="Group 11"/>
          <p:cNvGrpSpPr>
            <a:grpSpLocks/>
          </p:cNvGrpSpPr>
          <p:nvPr/>
        </p:nvGrpSpPr>
        <p:grpSpPr bwMode="auto">
          <a:xfrm>
            <a:off x="3850853" y="5734273"/>
            <a:ext cx="2312988" cy="715963"/>
            <a:chOff x="2336" y="3308"/>
            <a:chExt cx="1457" cy="451"/>
          </a:xfrm>
        </p:grpSpPr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2336" y="3432"/>
              <a:ext cx="859" cy="32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ru-RU" sz="2800" b="1">
                  <a:solidFill>
                    <a:srgbClr val="000000"/>
                  </a:solidFill>
                  <a:latin typeface="Univers" pitchFamily="34" charset="0"/>
                </a:rPr>
                <a:t>Найти:</a:t>
              </a:r>
            </a:p>
          </p:txBody>
        </p:sp>
        <p:graphicFrame>
          <p:nvGraphicFramePr>
            <p:cNvPr id="17" name="Object 13"/>
            <p:cNvGraphicFramePr>
              <a:graphicFrameLocks noChangeAspect="1"/>
            </p:cNvGraphicFramePr>
            <p:nvPr/>
          </p:nvGraphicFramePr>
          <p:xfrm>
            <a:off x="3102" y="3308"/>
            <a:ext cx="691" cy="439"/>
          </p:xfrm>
          <a:graphic>
            <a:graphicData uri="http://schemas.openxmlformats.org/presentationml/2006/ole">
              <p:oleObj spid="_x0000_s2051" name="Формула" r:id="rId3" imgW="279360" imgH="177480" progId="Equation.3">
                <p:embed/>
              </p:oleObj>
            </a:graphicData>
          </a:graphic>
        </p:graphicFrame>
      </p:grpSp>
      <p:sp>
        <p:nvSpPr>
          <p:cNvPr id="18" name="Freeform 14"/>
          <p:cNvSpPr>
            <a:spLocks/>
          </p:cNvSpPr>
          <p:nvPr/>
        </p:nvSpPr>
        <p:spPr bwMode="auto">
          <a:xfrm>
            <a:off x="1693441" y="3995961"/>
            <a:ext cx="1223962" cy="11112"/>
          </a:xfrm>
          <a:custGeom>
            <a:avLst/>
            <a:gdLst/>
            <a:ahLst/>
            <a:cxnLst>
              <a:cxn ang="0">
                <a:pos x="771" y="0"/>
              </a:cxn>
              <a:cxn ang="0">
                <a:pos x="0" y="7"/>
              </a:cxn>
            </a:cxnLst>
            <a:rect l="0" t="0" r="r" b="b"/>
            <a:pathLst>
              <a:path w="771" h="7">
                <a:moveTo>
                  <a:pt x="771" y="0"/>
                </a:moveTo>
                <a:lnTo>
                  <a:pt x="0" y="7"/>
                </a:ln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979191" y="4149948"/>
            <a:ext cx="1008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56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1475953" y="3357786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 dirty="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771353" y="4653186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K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563516" y="1628998"/>
            <a:ext cx="1008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64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5651078" y="3429223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6" name="Oval 21"/>
          <p:cNvSpPr>
            <a:spLocks noChangeArrowheads="1"/>
          </p:cNvSpPr>
          <p:nvPr/>
        </p:nvSpPr>
        <p:spPr bwMode="auto">
          <a:xfrm>
            <a:off x="1979191" y="3934048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Oval 22"/>
          <p:cNvSpPr>
            <a:spLocks noChangeArrowheads="1"/>
          </p:cNvSpPr>
          <p:nvPr/>
        </p:nvSpPr>
        <p:spPr bwMode="auto">
          <a:xfrm>
            <a:off x="2555453" y="4797648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3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339975" y="3429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708400" y="5492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659563" y="3429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563938" y="5734050"/>
            <a:ext cx="43926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2916238" y="1052513"/>
            <a:ext cx="3600450" cy="2952750"/>
          </a:xfrm>
          <a:custGeom>
            <a:avLst/>
            <a:gdLst>
              <a:gd name="T0" fmla="*/ 0 w 2268"/>
              <a:gd name="T1" fmla="*/ 1860 h 1860"/>
              <a:gd name="T2" fmla="*/ 2268 w 2268"/>
              <a:gd name="T3" fmla="*/ 1860 h 1860"/>
              <a:gd name="T4" fmla="*/ 589 w 2268"/>
              <a:gd name="T5" fmla="*/ 0 h 1860"/>
              <a:gd name="T6" fmla="*/ 0 w 2268"/>
              <a:gd name="T7" fmla="*/ 186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1860"/>
              <a:gd name="T14" fmla="*/ 2268 w 2268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 w="28575" cap="flat" cmpd="sng">
            <a:solidFill>
              <a:srgbClr val="333333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203848" y="6021388"/>
            <a:ext cx="1652315" cy="52322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2800" b="1" dirty="0" smtClean="0">
                <a:solidFill>
                  <a:srgbClr val="000000"/>
                </a:solidFill>
                <a:latin typeface="Univers" pitchFamily="34" charset="0"/>
              </a:rPr>
              <a:t>Найти:</a:t>
            </a:r>
            <a:endParaRPr lang="ru-RU" sz="2800" b="1" dirty="0">
              <a:solidFill>
                <a:srgbClr val="000000"/>
              </a:solidFill>
              <a:latin typeface="Univers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932363" y="5949950"/>
          <a:ext cx="1476375" cy="477838"/>
        </p:xfrm>
        <a:graphic>
          <a:graphicData uri="http://schemas.openxmlformats.org/presentationml/2006/ole">
            <p:oleObj spid="_x0000_s17410" name="Формула" r:id="rId3" imgW="507960" imgH="164880" progId="Equation.3">
              <p:embed/>
            </p:oleObj>
          </a:graphicData>
        </a:graphic>
      </p:graphicFrame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1692275" y="4005263"/>
            <a:ext cx="4824413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2555875" y="1052513"/>
            <a:ext cx="1295400" cy="41052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635375" y="1557338"/>
            <a:ext cx="1008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40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403350" y="3429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555875" y="50133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K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851275" y="1052513"/>
            <a:ext cx="3529013" cy="38893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1979613" y="3933825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2555875" y="4797425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019925" y="4581525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516688" y="4797425"/>
            <a:ext cx="423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P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724525" y="4149725"/>
            <a:ext cx="1008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105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7" name="Rectangle 28"/>
          <p:cNvSpPr>
            <a:spLocks noChangeArrowheads="1"/>
          </p:cNvSpPr>
          <p:nvPr/>
        </p:nvSpPr>
        <p:spPr bwMode="auto">
          <a:xfrm>
            <a:off x="2268538" y="40052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1692052" y="4148039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7164165" y="217389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2339752" y="1412776"/>
            <a:ext cx="3600450" cy="2952750"/>
          </a:xfrm>
          <a:custGeom>
            <a:avLst/>
            <a:gdLst>
              <a:gd name="T0" fmla="*/ 0 w 2268"/>
              <a:gd name="T1" fmla="*/ 1860 h 1860"/>
              <a:gd name="T2" fmla="*/ 2268 w 2268"/>
              <a:gd name="T3" fmla="*/ 1860 h 1860"/>
              <a:gd name="T4" fmla="*/ 589 w 2268"/>
              <a:gd name="T5" fmla="*/ 0 h 1860"/>
              <a:gd name="T6" fmla="*/ 0 w 2268"/>
              <a:gd name="T7" fmla="*/ 186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1860"/>
              <a:gd name="T14" fmla="*/ 2268 w 2268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FF99CC">
                  <a:alpha val="45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48"/>
          <p:cNvSpPr>
            <a:spLocks noChangeShapeType="1"/>
          </p:cNvSpPr>
          <p:nvPr/>
        </p:nvSpPr>
        <p:spPr bwMode="auto">
          <a:xfrm>
            <a:off x="1620615" y="1412776"/>
            <a:ext cx="453707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2989040" y="763489"/>
            <a:ext cx="4397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B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8" name="Rectangle 50"/>
          <p:cNvSpPr>
            <a:spLocks noChangeArrowheads="1"/>
          </p:cNvSpPr>
          <p:nvPr/>
        </p:nvSpPr>
        <p:spPr bwMode="auto">
          <a:xfrm>
            <a:off x="6084665" y="3932139"/>
            <a:ext cx="469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C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9" name="Line 58"/>
          <p:cNvSpPr>
            <a:spLocks noChangeShapeType="1"/>
          </p:cNvSpPr>
          <p:nvPr/>
        </p:nvSpPr>
        <p:spPr bwMode="auto">
          <a:xfrm>
            <a:off x="3708177" y="5516464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3708177" y="5733951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graphicFrame>
        <p:nvGraphicFramePr>
          <p:cNvPr id="11" name="Object 60"/>
          <p:cNvGraphicFramePr>
            <a:graphicFrameLocks noChangeAspect="1"/>
          </p:cNvGraphicFramePr>
          <p:nvPr/>
        </p:nvGraphicFramePr>
        <p:xfrm>
          <a:off x="5202238" y="5661025"/>
          <a:ext cx="1512887" cy="588963"/>
        </p:xfrm>
        <a:graphic>
          <a:graphicData uri="http://schemas.openxmlformats.org/presentationml/2006/ole">
            <p:oleObj spid="_x0000_s18434" name="Формула" r:id="rId3" imgW="520560" imgH="203040" progId="Equation.3">
              <p:embed/>
            </p:oleObj>
          </a:graphicData>
        </a:graphic>
      </p:graphicFrame>
      <p:sp>
        <p:nvSpPr>
          <p:cNvPr id="12" name="Rectangle 63"/>
          <p:cNvSpPr>
            <a:spLocks noChangeArrowheads="1"/>
          </p:cNvSpPr>
          <p:nvPr/>
        </p:nvSpPr>
        <p:spPr bwMode="auto">
          <a:xfrm>
            <a:off x="6516465" y="1412776"/>
            <a:ext cx="193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DK ll AC</a:t>
            </a:r>
            <a:r>
              <a:rPr lang="en-US" sz="3200" b="1" i="1">
                <a:solidFill>
                  <a:srgbClr val="000000"/>
                </a:solidFill>
                <a:latin typeface="Univers" pitchFamily="34" charset="0"/>
              </a:rPr>
              <a:t> </a:t>
            </a:r>
            <a:endParaRPr lang="ru-RU" sz="3200" b="1" i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3" name="Rectangle 64"/>
          <p:cNvSpPr>
            <a:spLocks noChangeArrowheads="1"/>
          </p:cNvSpPr>
          <p:nvPr/>
        </p:nvSpPr>
        <p:spPr bwMode="auto">
          <a:xfrm>
            <a:off x="2339752" y="1412776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76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4" name="Rectangle 65"/>
          <p:cNvSpPr>
            <a:spLocks noChangeArrowheads="1"/>
          </p:cNvSpPr>
          <p:nvPr/>
        </p:nvSpPr>
        <p:spPr bwMode="auto">
          <a:xfrm>
            <a:off x="4643215" y="3789264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45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5" name="Rectangle 66"/>
          <p:cNvSpPr>
            <a:spLocks noChangeArrowheads="1"/>
          </p:cNvSpPr>
          <p:nvPr/>
        </p:nvSpPr>
        <p:spPr bwMode="auto">
          <a:xfrm>
            <a:off x="5363940" y="765076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К</a:t>
            </a:r>
          </a:p>
        </p:txBody>
      </p:sp>
      <p:sp>
        <p:nvSpPr>
          <p:cNvPr id="16" name="Rectangle 67"/>
          <p:cNvSpPr>
            <a:spLocks noChangeArrowheads="1"/>
          </p:cNvSpPr>
          <p:nvPr/>
        </p:nvSpPr>
        <p:spPr bwMode="auto">
          <a:xfrm>
            <a:off x="1187227" y="836514"/>
            <a:ext cx="476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7" name="Oval 68"/>
          <p:cNvSpPr>
            <a:spLocks noChangeArrowheads="1"/>
          </p:cNvSpPr>
          <p:nvPr/>
        </p:nvSpPr>
        <p:spPr bwMode="auto">
          <a:xfrm>
            <a:off x="1763490" y="1341339"/>
            <a:ext cx="144462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69"/>
          <p:cNvSpPr>
            <a:spLocks noChangeArrowheads="1"/>
          </p:cNvSpPr>
          <p:nvPr/>
        </p:nvSpPr>
        <p:spPr bwMode="auto">
          <a:xfrm>
            <a:off x="5003577" y="1341339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70"/>
          <p:cNvSpPr>
            <a:spLocks noChangeArrowheads="1"/>
          </p:cNvSpPr>
          <p:nvPr/>
        </p:nvSpPr>
        <p:spPr bwMode="auto">
          <a:xfrm>
            <a:off x="2555652" y="3717826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3203352" y="1773139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Object 11"/>
          <p:cNvGraphicFramePr>
            <a:graphicFrameLocks noChangeAspect="1"/>
          </p:cNvGraphicFramePr>
          <p:nvPr/>
        </p:nvGraphicFramePr>
        <p:xfrm>
          <a:off x="5205413" y="5661025"/>
          <a:ext cx="2324100" cy="588963"/>
        </p:xfrm>
        <a:graphic>
          <a:graphicData uri="http://schemas.openxmlformats.org/presentationml/2006/ole">
            <p:oleObj spid="_x0000_s19462" name="Формула" r:id="rId3" imgW="799920" imgH="203040" progId="Equation.3">
              <p:embed/>
            </p:oleObj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58888" y="44370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692275" y="1484313"/>
            <a:ext cx="3600450" cy="2952750"/>
          </a:xfrm>
          <a:custGeom>
            <a:avLst/>
            <a:gdLst>
              <a:gd name="T0" fmla="*/ 0 w 2268"/>
              <a:gd name="T1" fmla="*/ 1860 h 1860"/>
              <a:gd name="T2" fmla="*/ 2268 w 2268"/>
              <a:gd name="T3" fmla="*/ 1860 h 1860"/>
              <a:gd name="T4" fmla="*/ 589 w 2268"/>
              <a:gd name="T5" fmla="*/ 0 h 1860"/>
              <a:gd name="T6" fmla="*/ 0 w 2268"/>
              <a:gd name="T7" fmla="*/ 186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1860"/>
              <a:gd name="T14" fmla="*/ 2268 w 2268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9FFF9F">
                  <a:alpha val="56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627313" y="4437063"/>
            <a:ext cx="453707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341563" y="835025"/>
            <a:ext cx="439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B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003800" y="4508500"/>
            <a:ext cx="46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C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708400" y="5516563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708400" y="5734050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6948488" y="2060575"/>
            <a:ext cx="1970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СМ </a:t>
            </a:r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ll AB</a:t>
            </a:r>
            <a:r>
              <a:rPr lang="en-US" sz="3200" b="1" i="1">
                <a:solidFill>
                  <a:srgbClr val="000000"/>
                </a:solidFill>
                <a:latin typeface="Univers" pitchFamily="34" charset="0"/>
              </a:rPr>
              <a:t> </a:t>
            </a:r>
            <a:endParaRPr lang="ru-RU" sz="3200" b="1" i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716463" y="3141663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54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651500" y="3789363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36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 flipV="1">
            <a:off x="5292725" y="1628775"/>
            <a:ext cx="863600" cy="28082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6877050" y="4365625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5867400" y="2276475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364163" y="1773238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М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2484438" y="18446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908175" y="37893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4356100" y="378936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258243" y="443708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163743" y="217513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sp>
        <p:nvSpPr>
          <p:cNvPr id="28" name="Freeform 5"/>
          <p:cNvSpPr>
            <a:spLocks/>
          </p:cNvSpPr>
          <p:nvPr/>
        </p:nvSpPr>
        <p:spPr bwMode="auto">
          <a:xfrm>
            <a:off x="1691630" y="1484338"/>
            <a:ext cx="3600450" cy="2952750"/>
          </a:xfrm>
          <a:custGeom>
            <a:avLst/>
            <a:gdLst>
              <a:gd name="T0" fmla="*/ 0 w 2268"/>
              <a:gd name="T1" fmla="*/ 1860 h 1860"/>
              <a:gd name="T2" fmla="*/ 2268 w 2268"/>
              <a:gd name="T3" fmla="*/ 1860 h 1860"/>
              <a:gd name="T4" fmla="*/ 589 w 2268"/>
              <a:gd name="T5" fmla="*/ 0 h 1860"/>
              <a:gd name="T6" fmla="*/ 0 w 2268"/>
              <a:gd name="T7" fmla="*/ 186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1860"/>
              <a:gd name="T14" fmla="*/ 2268 w 2268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9FFF9F">
                  <a:alpha val="56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2626668" y="4437088"/>
            <a:ext cx="453707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2340918" y="835050"/>
            <a:ext cx="439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B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003155" y="4508525"/>
            <a:ext cx="46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C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>
            <a:off x="3707755" y="5516588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3707755" y="5734075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6947843" y="2060600"/>
            <a:ext cx="1970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СМ </a:t>
            </a:r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ll AB</a:t>
            </a:r>
            <a:r>
              <a:rPr lang="en-US" sz="3200" b="1" i="1">
                <a:solidFill>
                  <a:srgbClr val="000000"/>
                </a:solidFill>
                <a:latin typeface="Univers" pitchFamily="34" charset="0"/>
              </a:rPr>
              <a:t> </a:t>
            </a:r>
            <a:endParaRPr lang="ru-RU" sz="3200" b="1" i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4715818" y="3141688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54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5650855" y="3789388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36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 flipV="1">
            <a:off x="5292080" y="1628800"/>
            <a:ext cx="863600" cy="28082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Oval 17"/>
          <p:cNvSpPr>
            <a:spLocks noChangeArrowheads="1"/>
          </p:cNvSpPr>
          <p:nvPr/>
        </p:nvSpPr>
        <p:spPr bwMode="auto">
          <a:xfrm>
            <a:off x="6876405" y="4365650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Oval 18"/>
          <p:cNvSpPr>
            <a:spLocks noChangeArrowheads="1"/>
          </p:cNvSpPr>
          <p:nvPr/>
        </p:nvSpPr>
        <p:spPr bwMode="auto">
          <a:xfrm>
            <a:off x="5866755" y="2276500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5363518" y="1773263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М</a:t>
            </a: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2483793" y="18447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1907530" y="37893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4355455" y="37893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1258938" y="4437509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7164438" y="217934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sp>
        <p:nvSpPr>
          <p:cNvPr id="48" name="Freeform 5"/>
          <p:cNvSpPr>
            <a:spLocks/>
          </p:cNvSpPr>
          <p:nvPr/>
        </p:nvSpPr>
        <p:spPr bwMode="auto">
          <a:xfrm>
            <a:off x="1692325" y="1484759"/>
            <a:ext cx="3600450" cy="2952750"/>
          </a:xfrm>
          <a:custGeom>
            <a:avLst/>
            <a:gdLst>
              <a:gd name="T0" fmla="*/ 0 w 2268"/>
              <a:gd name="T1" fmla="*/ 1860 h 1860"/>
              <a:gd name="T2" fmla="*/ 2268 w 2268"/>
              <a:gd name="T3" fmla="*/ 1860 h 1860"/>
              <a:gd name="T4" fmla="*/ 589 w 2268"/>
              <a:gd name="T5" fmla="*/ 0 h 1860"/>
              <a:gd name="T6" fmla="*/ 0 w 2268"/>
              <a:gd name="T7" fmla="*/ 186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1860"/>
              <a:gd name="T14" fmla="*/ 2268 w 2268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9FFF9F">
                  <a:alpha val="56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" name="Line 6"/>
          <p:cNvSpPr>
            <a:spLocks noChangeShapeType="1"/>
          </p:cNvSpPr>
          <p:nvPr/>
        </p:nvSpPr>
        <p:spPr bwMode="auto">
          <a:xfrm>
            <a:off x="2627363" y="4437509"/>
            <a:ext cx="453707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2341613" y="835471"/>
            <a:ext cx="439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B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003850" y="4508946"/>
            <a:ext cx="46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C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52" name="Line 9"/>
          <p:cNvSpPr>
            <a:spLocks noChangeShapeType="1"/>
          </p:cNvSpPr>
          <p:nvPr/>
        </p:nvSpPr>
        <p:spPr bwMode="auto">
          <a:xfrm>
            <a:off x="3708450" y="5517009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3708450" y="5734496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55" name="Rectangle 13"/>
          <p:cNvSpPr>
            <a:spLocks noChangeArrowheads="1"/>
          </p:cNvSpPr>
          <p:nvPr/>
        </p:nvSpPr>
        <p:spPr bwMode="auto">
          <a:xfrm>
            <a:off x="6948538" y="2061021"/>
            <a:ext cx="1970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СМ </a:t>
            </a:r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ll AB</a:t>
            </a:r>
            <a:r>
              <a:rPr lang="en-US" sz="3200" b="1" i="1">
                <a:solidFill>
                  <a:srgbClr val="000000"/>
                </a:solidFill>
                <a:latin typeface="Univers" pitchFamily="34" charset="0"/>
              </a:rPr>
              <a:t> </a:t>
            </a:r>
            <a:endParaRPr lang="ru-RU" sz="3200" b="1" i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56" name="Rectangle 14"/>
          <p:cNvSpPr>
            <a:spLocks noChangeArrowheads="1"/>
          </p:cNvSpPr>
          <p:nvPr/>
        </p:nvSpPr>
        <p:spPr bwMode="auto">
          <a:xfrm>
            <a:off x="4716513" y="3142109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54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57" name="Rectangle 15"/>
          <p:cNvSpPr>
            <a:spLocks noChangeArrowheads="1"/>
          </p:cNvSpPr>
          <p:nvPr/>
        </p:nvSpPr>
        <p:spPr bwMode="auto">
          <a:xfrm>
            <a:off x="5651550" y="3789809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36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58" name="Line 16"/>
          <p:cNvSpPr>
            <a:spLocks noChangeShapeType="1"/>
          </p:cNvSpPr>
          <p:nvPr/>
        </p:nvSpPr>
        <p:spPr bwMode="auto">
          <a:xfrm flipV="1">
            <a:off x="5292775" y="1629221"/>
            <a:ext cx="863600" cy="28082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" name="Oval 17"/>
          <p:cNvSpPr>
            <a:spLocks noChangeArrowheads="1"/>
          </p:cNvSpPr>
          <p:nvPr/>
        </p:nvSpPr>
        <p:spPr bwMode="auto">
          <a:xfrm>
            <a:off x="6877100" y="4366071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" name="Oval 18"/>
          <p:cNvSpPr>
            <a:spLocks noChangeArrowheads="1"/>
          </p:cNvSpPr>
          <p:nvPr/>
        </p:nvSpPr>
        <p:spPr bwMode="auto">
          <a:xfrm>
            <a:off x="5867450" y="2276921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Rectangle 19"/>
          <p:cNvSpPr>
            <a:spLocks noChangeArrowheads="1"/>
          </p:cNvSpPr>
          <p:nvPr/>
        </p:nvSpPr>
        <p:spPr bwMode="auto">
          <a:xfrm>
            <a:off x="5364213" y="1773684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М</a:t>
            </a:r>
          </a:p>
        </p:txBody>
      </p:sp>
      <p:sp>
        <p:nvSpPr>
          <p:cNvPr id="62" name="Rectangle 20"/>
          <p:cNvSpPr>
            <a:spLocks noChangeArrowheads="1"/>
          </p:cNvSpPr>
          <p:nvPr/>
        </p:nvSpPr>
        <p:spPr bwMode="auto">
          <a:xfrm>
            <a:off x="2484488" y="1845121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63" name="Rectangle 21"/>
          <p:cNvSpPr>
            <a:spLocks noChangeArrowheads="1"/>
          </p:cNvSpPr>
          <p:nvPr/>
        </p:nvSpPr>
        <p:spPr bwMode="auto">
          <a:xfrm>
            <a:off x="1908225" y="3789809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64" name="Rectangle 22"/>
          <p:cNvSpPr>
            <a:spLocks noChangeArrowheads="1"/>
          </p:cNvSpPr>
          <p:nvPr/>
        </p:nvSpPr>
        <p:spPr bwMode="auto">
          <a:xfrm>
            <a:off x="4356150" y="3789809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1258293" y="4437534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7163793" y="217959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sp>
        <p:nvSpPr>
          <p:cNvPr id="68" name="Freeform 5"/>
          <p:cNvSpPr>
            <a:spLocks/>
          </p:cNvSpPr>
          <p:nvPr/>
        </p:nvSpPr>
        <p:spPr bwMode="auto">
          <a:xfrm>
            <a:off x="1691680" y="1484784"/>
            <a:ext cx="3600450" cy="2952750"/>
          </a:xfrm>
          <a:custGeom>
            <a:avLst/>
            <a:gdLst>
              <a:gd name="T0" fmla="*/ 0 w 2268"/>
              <a:gd name="T1" fmla="*/ 1860 h 1860"/>
              <a:gd name="T2" fmla="*/ 2268 w 2268"/>
              <a:gd name="T3" fmla="*/ 1860 h 1860"/>
              <a:gd name="T4" fmla="*/ 589 w 2268"/>
              <a:gd name="T5" fmla="*/ 0 h 1860"/>
              <a:gd name="T6" fmla="*/ 0 w 2268"/>
              <a:gd name="T7" fmla="*/ 186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1860"/>
              <a:gd name="T14" fmla="*/ 2268 w 2268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9FFF9F">
                  <a:alpha val="56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>
            <a:off x="2626718" y="4437534"/>
            <a:ext cx="453707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2340968" y="835496"/>
            <a:ext cx="439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B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5003205" y="4508971"/>
            <a:ext cx="46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C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>
            <a:off x="3707805" y="5517034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3" name="Text Box 10"/>
          <p:cNvSpPr txBox="1">
            <a:spLocks noChangeArrowheads="1"/>
          </p:cNvSpPr>
          <p:nvPr/>
        </p:nvSpPr>
        <p:spPr bwMode="auto">
          <a:xfrm>
            <a:off x="3707805" y="5734521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75" name="Rectangle 13"/>
          <p:cNvSpPr>
            <a:spLocks noChangeArrowheads="1"/>
          </p:cNvSpPr>
          <p:nvPr/>
        </p:nvSpPr>
        <p:spPr bwMode="auto">
          <a:xfrm>
            <a:off x="6947893" y="2061046"/>
            <a:ext cx="1970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СМ </a:t>
            </a:r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ll AB</a:t>
            </a:r>
            <a:r>
              <a:rPr lang="en-US" sz="3200" b="1" i="1">
                <a:solidFill>
                  <a:srgbClr val="000000"/>
                </a:solidFill>
                <a:latin typeface="Univers" pitchFamily="34" charset="0"/>
              </a:rPr>
              <a:t> </a:t>
            </a:r>
            <a:endParaRPr lang="ru-RU" sz="3200" b="1" i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76" name="Rectangle 14"/>
          <p:cNvSpPr>
            <a:spLocks noChangeArrowheads="1"/>
          </p:cNvSpPr>
          <p:nvPr/>
        </p:nvSpPr>
        <p:spPr bwMode="auto">
          <a:xfrm>
            <a:off x="4715868" y="3142134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54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77" name="Rectangle 15"/>
          <p:cNvSpPr>
            <a:spLocks noChangeArrowheads="1"/>
          </p:cNvSpPr>
          <p:nvPr/>
        </p:nvSpPr>
        <p:spPr bwMode="auto">
          <a:xfrm>
            <a:off x="5650905" y="3789834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36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 flipV="1">
            <a:off x="5292130" y="1629246"/>
            <a:ext cx="863600" cy="28082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9" name="Oval 17"/>
          <p:cNvSpPr>
            <a:spLocks noChangeArrowheads="1"/>
          </p:cNvSpPr>
          <p:nvPr/>
        </p:nvSpPr>
        <p:spPr bwMode="auto">
          <a:xfrm>
            <a:off x="6876455" y="4366096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0" name="Oval 18"/>
          <p:cNvSpPr>
            <a:spLocks noChangeArrowheads="1"/>
          </p:cNvSpPr>
          <p:nvPr/>
        </p:nvSpPr>
        <p:spPr bwMode="auto">
          <a:xfrm>
            <a:off x="5866805" y="2276946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" name="Rectangle 19"/>
          <p:cNvSpPr>
            <a:spLocks noChangeArrowheads="1"/>
          </p:cNvSpPr>
          <p:nvPr/>
        </p:nvSpPr>
        <p:spPr bwMode="auto">
          <a:xfrm>
            <a:off x="5363568" y="1773709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М</a:t>
            </a:r>
          </a:p>
        </p:txBody>
      </p:sp>
      <p:sp>
        <p:nvSpPr>
          <p:cNvPr id="82" name="Rectangle 20"/>
          <p:cNvSpPr>
            <a:spLocks noChangeArrowheads="1"/>
          </p:cNvSpPr>
          <p:nvPr/>
        </p:nvSpPr>
        <p:spPr bwMode="auto">
          <a:xfrm>
            <a:off x="2483843" y="1845146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83" name="Rectangle 21"/>
          <p:cNvSpPr>
            <a:spLocks noChangeArrowheads="1"/>
          </p:cNvSpPr>
          <p:nvPr/>
        </p:nvSpPr>
        <p:spPr bwMode="auto">
          <a:xfrm>
            <a:off x="1907580" y="3789834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4355505" y="3789834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85" name="Rectangle 2"/>
          <p:cNvSpPr>
            <a:spLocks noChangeArrowheads="1"/>
          </p:cNvSpPr>
          <p:nvPr/>
        </p:nvSpPr>
        <p:spPr bwMode="auto">
          <a:xfrm>
            <a:off x="1260004" y="4437087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7165504" y="217512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sp>
        <p:nvSpPr>
          <p:cNvPr id="88" name="Freeform 5"/>
          <p:cNvSpPr>
            <a:spLocks/>
          </p:cNvSpPr>
          <p:nvPr/>
        </p:nvSpPr>
        <p:spPr bwMode="auto">
          <a:xfrm>
            <a:off x="1693391" y="1484337"/>
            <a:ext cx="3600450" cy="2952750"/>
          </a:xfrm>
          <a:custGeom>
            <a:avLst/>
            <a:gdLst>
              <a:gd name="T0" fmla="*/ 0 w 2268"/>
              <a:gd name="T1" fmla="*/ 1860 h 1860"/>
              <a:gd name="T2" fmla="*/ 2268 w 2268"/>
              <a:gd name="T3" fmla="*/ 1860 h 1860"/>
              <a:gd name="T4" fmla="*/ 589 w 2268"/>
              <a:gd name="T5" fmla="*/ 0 h 1860"/>
              <a:gd name="T6" fmla="*/ 0 w 2268"/>
              <a:gd name="T7" fmla="*/ 186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1860"/>
              <a:gd name="T14" fmla="*/ 2268 w 2268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9FFF9F">
                  <a:alpha val="56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9" name="Line 6"/>
          <p:cNvSpPr>
            <a:spLocks noChangeShapeType="1"/>
          </p:cNvSpPr>
          <p:nvPr/>
        </p:nvSpPr>
        <p:spPr bwMode="auto">
          <a:xfrm>
            <a:off x="2628429" y="4437087"/>
            <a:ext cx="453707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2342679" y="835049"/>
            <a:ext cx="439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B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91" name="Rectangle 8"/>
          <p:cNvSpPr>
            <a:spLocks noChangeArrowheads="1"/>
          </p:cNvSpPr>
          <p:nvPr/>
        </p:nvSpPr>
        <p:spPr bwMode="auto">
          <a:xfrm>
            <a:off x="5004916" y="4508524"/>
            <a:ext cx="46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C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92" name="Line 9"/>
          <p:cNvSpPr>
            <a:spLocks noChangeShapeType="1"/>
          </p:cNvSpPr>
          <p:nvPr/>
        </p:nvSpPr>
        <p:spPr bwMode="auto">
          <a:xfrm>
            <a:off x="3709516" y="5516587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" name="Text Box 10"/>
          <p:cNvSpPr txBox="1">
            <a:spLocks noChangeArrowheads="1"/>
          </p:cNvSpPr>
          <p:nvPr/>
        </p:nvSpPr>
        <p:spPr bwMode="auto">
          <a:xfrm>
            <a:off x="3709516" y="5734074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95" name="Rectangle 13"/>
          <p:cNvSpPr>
            <a:spLocks noChangeArrowheads="1"/>
          </p:cNvSpPr>
          <p:nvPr/>
        </p:nvSpPr>
        <p:spPr bwMode="auto">
          <a:xfrm>
            <a:off x="6949604" y="2060599"/>
            <a:ext cx="1970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СМ </a:t>
            </a:r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ll AB</a:t>
            </a:r>
            <a:r>
              <a:rPr lang="en-US" sz="3200" b="1" i="1">
                <a:solidFill>
                  <a:srgbClr val="000000"/>
                </a:solidFill>
                <a:latin typeface="Univers" pitchFamily="34" charset="0"/>
              </a:rPr>
              <a:t> </a:t>
            </a:r>
            <a:endParaRPr lang="ru-RU" sz="3200" b="1" i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96" name="Rectangle 14"/>
          <p:cNvSpPr>
            <a:spLocks noChangeArrowheads="1"/>
          </p:cNvSpPr>
          <p:nvPr/>
        </p:nvSpPr>
        <p:spPr bwMode="auto">
          <a:xfrm>
            <a:off x="4717579" y="3141687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54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97" name="Rectangle 15"/>
          <p:cNvSpPr>
            <a:spLocks noChangeArrowheads="1"/>
          </p:cNvSpPr>
          <p:nvPr/>
        </p:nvSpPr>
        <p:spPr bwMode="auto">
          <a:xfrm>
            <a:off x="5652616" y="3789387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36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98" name="Line 16"/>
          <p:cNvSpPr>
            <a:spLocks noChangeShapeType="1"/>
          </p:cNvSpPr>
          <p:nvPr/>
        </p:nvSpPr>
        <p:spPr bwMode="auto">
          <a:xfrm flipV="1">
            <a:off x="5293841" y="1628799"/>
            <a:ext cx="863600" cy="28082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" name="Oval 17"/>
          <p:cNvSpPr>
            <a:spLocks noChangeArrowheads="1"/>
          </p:cNvSpPr>
          <p:nvPr/>
        </p:nvSpPr>
        <p:spPr bwMode="auto">
          <a:xfrm>
            <a:off x="6878166" y="4365649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0" name="Oval 18"/>
          <p:cNvSpPr>
            <a:spLocks noChangeArrowheads="1"/>
          </p:cNvSpPr>
          <p:nvPr/>
        </p:nvSpPr>
        <p:spPr bwMode="auto">
          <a:xfrm>
            <a:off x="5868516" y="2276499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1" name="Rectangle 19"/>
          <p:cNvSpPr>
            <a:spLocks noChangeArrowheads="1"/>
          </p:cNvSpPr>
          <p:nvPr/>
        </p:nvSpPr>
        <p:spPr bwMode="auto">
          <a:xfrm>
            <a:off x="5365279" y="1773262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М</a:t>
            </a:r>
          </a:p>
        </p:txBody>
      </p:sp>
      <p:sp>
        <p:nvSpPr>
          <p:cNvPr id="102" name="Rectangle 20"/>
          <p:cNvSpPr>
            <a:spLocks noChangeArrowheads="1"/>
          </p:cNvSpPr>
          <p:nvPr/>
        </p:nvSpPr>
        <p:spPr bwMode="auto">
          <a:xfrm>
            <a:off x="2485554" y="1844699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03" name="Rectangle 21"/>
          <p:cNvSpPr>
            <a:spLocks noChangeArrowheads="1"/>
          </p:cNvSpPr>
          <p:nvPr/>
        </p:nvSpPr>
        <p:spPr bwMode="auto">
          <a:xfrm>
            <a:off x="1909291" y="3789387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04" name="Rectangle 22"/>
          <p:cNvSpPr>
            <a:spLocks noChangeArrowheads="1"/>
          </p:cNvSpPr>
          <p:nvPr/>
        </p:nvSpPr>
        <p:spPr bwMode="auto">
          <a:xfrm>
            <a:off x="4357216" y="3789387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05" name="Rectangle 2"/>
          <p:cNvSpPr>
            <a:spLocks noChangeArrowheads="1"/>
          </p:cNvSpPr>
          <p:nvPr/>
        </p:nvSpPr>
        <p:spPr bwMode="auto">
          <a:xfrm>
            <a:off x="1259359" y="4437112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106" name="Text Box 3"/>
          <p:cNvSpPr txBox="1">
            <a:spLocks noChangeArrowheads="1"/>
          </p:cNvSpPr>
          <p:nvPr/>
        </p:nvSpPr>
        <p:spPr bwMode="auto">
          <a:xfrm>
            <a:off x="7164859" y="217537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sp>
        <p:nvSpPr>
          <p:cNvPr id="108" name="Freeform 5"/>
          <p:cNvSpPr>
            <a:spLocks/>
          </p:cNvSpPr>
          <p:nvPr/>
        </p:nvSpPr>
        <p:spPr bwMode="auto">
          <a:xfrm>
            <a:off x="1692746" y="1484362"/>
            <a:ext cx="3600450" cy="2952750"/>
          </a:xfrm>
          <a:custGeom>
            <a:avLst/>
            <a:gdLst>
              <a:gd name="T0" fmla="*/ 0 w 2268"/>
              <a:gd name="T1" fmla="*/ 1860 h 1860"/>
              <a:gd name="T2" fmla="*/ 2268 w 2268"/>
              <a:gd name="T3" fmla="*/ 1860 h 1860"/>
              <a:gd name="T4" fmla="*/ 589 w 2268"/>
              <a:gd name="T5" fmla="*/ 0 h 1860"/>
              <a:gd name="T6" fmla="*/ 0 w 2268"/>
              <a:gd name="T7" fmla="*/ 1860 h 1860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1860"/>
              <a:gd name="T14" fmla="*/ 2268 w 2268"/>
              <a:gd name="T15" fmla="*/ 1860 h 18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1860">
                <a:moveTo>
                  <a:pt x="0" y="1860"/>
                </a:moveTo>
                <a:lnTo>
                  <a:pt x="2268" y="1860"/>
                </a:lnTo>
                <a:lnTo>
                  <a:pt x="589" y="0"/>
                </a:lnTo>
                <a:lnTo>
                  <a:pt x="0" y="186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9FFF9F">
                  <a:alpha val="56000"/>
                </a:srgbClr>
              </a:gs>
            </a:gsLst>
            <a:path path="rect">
              <a:fillToRect l="50000" t="50000" r="50000" b="50000"/>
            </a:path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" name="Line 6"/>
          <p:cNvSpPr>
            <a:spLocks noChangeShapeType="1"/>
          </p:cNvSpPr>
          <p:nvPr/>
        </p:nvSpPr>
        <p:spPr bwMode="auto">
          <a:xfrm>
            <a:off x="2627784" y="4437112"/>
            <a:ext cx="4537075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" name="Rectangle 7"/>
          <p:cNvSpPr>
            <a:spLocks noChangeArrowheads="1"/>
          </p:cNvSpPr>
          <p:nvPr/>
        </p:nvSpPr>
        <p:spPr bwMode="auto">
          <a:xfrm>
            <a:off x="2342034" y="835074"/>
            <a:ext cx="439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B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11" name="Rectangle 8"/>
          <p:cNvSpPr>
            <a:spLocks noChangeArrowheads="1"/>
          </p:cNvSpPr>
          <p:nvPr/>
        </p:nvSpPr>
        <p:spPr bwMode="auto">
          <a:xfrm>
            <a:off x="5004271" y="4508549"/>
            <a:ext cx="469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C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12" name="Line 9"/>
          <p:cNvSpPr>
            <a:spLocks noChangeShapeType="1"/>
          </p:cNvSpPr>
          <p:nvPr/>
        </p:nvSpPr>
        <p:spPr bwMode="auto">
          <a:xfrm>
            <a:off x="3708871" y="5516612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" name="Text Box 10"/>
          <p:cNvSpPr txBox="1">
            <a:spLocks noChangeArrowheads="1"/>
          </p:cNvSpPr>
          <p:nvPr/>
        </p:nvSpPr>
        <p:spPr bwMode="auto">
          <a:xfrm>
            <a:off x="3708871" y="5734099"/>
            <a:ext cx="13636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15" name="Rectangle 13"/>
          <p:cNvSpPr>
            <a:spLocks noChangeArrowheads="1"/>
          </p:cNvSpPr>
          <p:nvPr/>
        </p:nvSpPr>
        <p:spPr bwMode="auto">
          <a:xfrm>
            <a:off x="6948959" y="2060624"/>
            <a:ext cx="19700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СМ </a:t>
            </a:r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ll AB</a:t>
            </a:r>
            <a:r>
              <a:rPr lang="en-US" sz="3200" b="1" i="1">
                <a:solidFill>
                  <a:srgbClr val="000000"/>
                </a:solidFill>
                <a:latin typeface="Univers" pitchFamily="34" charset="0"/>
              </a:rPr>
              <a:t> </a:t>
            </a:r>
            <a:endParaRPr lang="ru-RU" sz="3200" b="1" i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16" name="Rectangle 14"/>
          <p:cNvSpPr>
            <a:spLocks noChangeArrowheads="1"/>
          </p:cNvSpPr>
          <p:nvPr/>
        </p:nvSpPr>
        <p:spPr bwMode="auto">
          <a:xfrm>
            <a:off x="4716934" y="3141712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54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17" name="Rectangle 15"/>
          <p:cNvSpPr>
            <a:spLocks noChangeArrowheads="1"/>
          </p:cNvSpPr>
          <p:nvPr/>
        </p:nvSpPr>
        <p:spPr bwMode="auto">
          <a:xfrm>
            <a:off x="5651971" y="3789412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36</a:t>
            </a:r>
            <a:r>
              <a:rPr lang="en-US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18" name="Line 16"/>
          <p:cNvSpPr>
            <a:spLocks noChangeShapeType="1"/>
          </p:cNvSpPr>
          <p:nvPr/>
        </p:nvSpPr>
        <p:spPr bwMode="auto">
          <a:xfrm flipV="1">
            <a:off x="5293196" y="1628824"/>
            <a:ext cx="863600" cy="28082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9" name="Oval 17"/>
          <p:cNvSpPr>
            <a:spLocks noChangeArrowheads="1"/>
          </p:cNvSpPr>
          <p:nvPr/>
        </p:nvSpPr>
        <p:spPr bwMode="auto">
          <a:xfrm>
            <a:off x="6877521" y="4365674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0" name="Oval 18"/>
          <p:cNvSpPr>
            <a:spLocks noChangeArrowheads="1"/>
          </p:cNvSpPr>
          <p:nvPr/>
        </p:nvSpPr>
        <p:spPr bwMode="auto">
          <a:xfrm>
            <a:off x="5867871" y="2276524"/>
            <a:ext cx="144463" cy="1428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1" name="Rectangle 19"/>
          <p:cNvSpPr>
            <a:spLocks noChangeArrowheads="1"/>
          </p:cNvSpPr>
          <p:nvPr/>
        </p:nvSpPr>
        <p:spPr bwMode="auto">
          <a:xfrm>
            <a:off x="5364634" y="1773287"/>
            <a:ext cx="522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М</a:t>
            </a:r>
          </a:p>
        </p:txBody>
      </p:sp>
      <p:sp>
        <p:nvSpPr>
          <p:cNvPr id="122" name="Rectangle 20"/>
          <p:cNvSpPr>
            <a:spLocks noChangeArrowheads="1"/>
          </p:cNvSpPr>
          <p:nvPr/>
        </p:nvSpPr>
        <p:spPr bwMode="auto">
          <a:xfrm>
            <a:off x="2484909" y="1844724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23" name="Rectangle 21"/>
          <p:cNvSpPr>
            <a:spLocks noChangeArrowheads="1"/>
          </p:cNvSpPr>
          <p:nvPr/>
        </p:nvSpPr>
        <p:spPr bwMode="auto">
          <a:xfrm>
            <a:off x="1908646" y="3789412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24" name="Rectangle 22"/>
          <p:cNvSpPr>
            <a:spLocks noChangeArrowheads="1"/>
          </p:cNvSpPr>
          <p:nvPr/>
        </p:nvSpPr>
        <p:spPr bwMode="auto">
          <a:xfrm>
            <a:off x="4356571" y="3789412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1116013" y="1700213"/>
            <a:ext cx="5543550" cy="2951162"/>
          </a:xfrm>
          <a:custGeom>
            <a:avLst/>
            <a:gdLst>
              <a:gd name="T0" fmla="*/ 1224 w 3492"/>
              <a:gd name="T1" fmla="*/ 0 h 1859"/>
              <a:gd name="T2" fmla="*/ 2676 w 3492"/>
              <a:gd name="T3" fmla="*/ 0 h 1859"/>
              <a:gd name="T4" fmla="*/ 0 w 3492"/>
              <a:gd name="T5" fmla="*/ 1859 h 1859"/>
              <a:gd name="T6" fmla="*/ 3492 w 3492"/>
              <a:gd name="T7" fmla="*/ 1859 h 1859"/>
              <a:gd name="T8" fmla="*/ 1224 w 3492"/>
              <a:gd name="T9" fmla="*/ 0 h 1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92"/>
              <a:gd name="T16" fmla="*/ 0 h 1859"/>
              <a:gd name="T17" fmla="*/ 3492 w 3492"/>
              <a:gd name="T18" fmla="*/ 1859 h 18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92" h="1859">
                <a:moveTo>
                  <a:pt x="1224" y="0"/>
                </a:moveTo>
                <a:lnTo>
                  <a:pt x="2676" y="0"/>
                </a:lnTo>
                <a:lnTo>
                  <a:pt x="0" y="1859"/>
                </a:lnTo>
                <a:lnTo>
                  <a:pt x="3492" y="1859"/>
                </a:lnTo>
                <a:lnTo>
                  <a:pt x="1224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72DDF6">
                  <a:alpha val="64000"/>
                </a:srgbClr>
              </a:gs>
            </a:gsLst>
            <a:lin ang="270000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2775" y="4292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732588" y="40767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364163" y="112395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55875" y="10525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12" name="Arc 9"/>
          <p:cNvSpPr>
            <a:spLocks/>
          </p:cNvSpPr>
          <p:nvPr/>
        </p:nvSpPr>
        <p:spPr bwMode="auto">
          <a:xfrm flipV="1">
            <a:off x="3563938" y="1123950"/>
            <a:ext cx="360362" cy="1008063"/>
          </a:xfrm>
          <a:custGeom>
            <a:avLst/>
            <a:gdLst>
              <a:gd name="T0" fmla="*/ 0 w 21600"/>
              <a:gd name="T1" fmla="*/ 0 h 21600"/>
              <a:gd name="T2" fmla="*/ 360362 w 21600"/>
              <a:gd name="T3" fmla="*/ 1008063 h 21600"/>
              <a:gd name="T4" fmla="*/ 0 w 21600"/>
              <a:gd name="T5" fmla="*/ 10080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3924300" y="1123950"/>
            <a:ext cx="7921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924300" y="549275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40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1835150" y="4005263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45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43438" y="5589588"/>
            <a:ext cx="136366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427538" y="5300663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572000" y="2276475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O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6516688" y="1412875"/>
            <a:ext cx="195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 ll </a:t>
            </a:r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ВС</a:t>
            </a:r>
            <a:r>
              <a:rPr lang="en-US" sz="3200" b="1" i="1">
                <a:solidFill>
                  <a:srgbClr val="000000"/>
                </a:solidFill>
                <a:latin typeface="Univers" pitchFamily="34" charset="0"/>
              </a:rPr>
              <a:t> </a:t>
            </a:r>
            <a:endParaRPr lang="ru-RU" sz="3200" b="1" i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3924300" y="28527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4427538" y="16287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  <p:sp>
        <p:nvSpPr>
          <p:cNvPr id="25" name="Freeform 4"/>
          <p:cNvSpPr>
            <a:spLocks/>
          </p:cNvSpPr>
          <p:nvPr/>
        </p:nvSpPr>
        <p:spPr bwMode="auto">
          <a:xfrm>
            <a:off x="1115616" y="1700808"/>
            <a:ext cx="5543550" cy="2951162"/>
          </a:xfrm>
          <a:custGeom>
            <a:avLst/>
            <a:gdLst>
              <a:gd name="T0" fmla="*/ 1224 w 3492"/>
              <a:gd name="T1" fmla="*/ 0 h 1859"/>
              <a:gd name="T2" fmla="*/ 2676 w 3492"/>
              <a:gd name="T3" fmla="*/ 0 h 1859"/>
              <a:gd name="T4" fmla="*/ 0 w 3492"/>
              <a:gd name="T5" fmla="*/ 1859 h 1859"/>
              <a:gd name="T6" fmla="*/ 3492 w 3492"/>
              <a:gd name="T7" fmla="*/ 1859 h 1859"/>
              <a:gd name="T8" fmla="*/ 1224 w 3492"/>
              <a:gd name="T9" fmla="*/ 0 h 1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92"/>
              <a:gd name="T16" fmla="*/ 0 h 1859"/>
              <a:gd name="T17" fmla="*/ 3492 w 3492"/>
              <a:gd name="T18" fmla="*/ 1859 h 18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92" h="1859">
                <a:moveTo>
                  <a:pt x="1224" y="0"/>
                </a:moveTo>
                <a:lnTo>
                  <a:pt x="2676" y="0"/>
                </a:lnTo>
                <a:lnTo>
                  <a:pt x="0" y="1859"/>
                </a:lnTo>
                <a:lnTo>
                  <a:pt x="3492" y="1859"/>
                </a:lnTo>
                <a:lnTo>
                  <a:pt x="1224" y="0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72DDF6">
                  <a:alpha val="64000"/>
                </a:srgbClr>
              </a:gs>
            </a:gsLst>
            <a:lin ang="270000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12378" y="429319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6732191" y="407729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5363766" y="112454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2555478" y="105310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30" name="Arc 9"/>
          <p:cNvSpPr>
            <a:spLocks/>
          </p:cNvSpPr>
          <p:nvPr/>
        </p:nvSpPr>
        <p:spPr bwMode="auto">
          <a:xfrm flipV="1">
            <a:off x="3563541" y="1124545"/>
            <a:ext cx="360362" cy="1008063"/>
          </a:xfrm>
          <a:custGeom>
            <a:avLst/>
            <a:gdLst>
              <a:gd name="T0" fmla="*/ 0 w 21600"/>
              <a:gd name="T1" fmla="*/ 0 h 21600"/>
              <a:gd name="T2" fmla="*/ 360362 w 21600"/>
              <a:gd name="T3" fmla="*/ 1008063 h 21600"/>
              <a:gd name="T4" fmla="*/ 0 w 21600"/>
              <a:gd name="T5" fmla="*/ 10080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3923903" y="1124545"/>
            <a:ext cx="7921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3923903" y="549870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40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1834753" y="4005858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45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4643041" y="5590183"/>
            <a:ext cx="136366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4427141" y="5301258"/>
            <a:ext cx="41052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4571603" y="2277070"/>
            <a:ext cx="49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O</a:t>
            </a:r>
            <a:endParaRPr lang="ru-RU" sz="3200" b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6516291" y="1413470"/>
            <a:ext cx="195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  <a:r>
              <a:rPr lang="en-US" sz="3200" b="1">
                <a:solidFill>
                  <a:srgbClr val="000000"/>
                </a:solidFill>
                <a:latin typeface="Univers" pitchFamily="34" charset="0"/>
              </a:rPr>
              <a:t>D ll </a:t>
            </a:r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ВС</a:t>
            </a:r>
            <a:r>
              <a:rPr lang="en-US" sz="3200" b="1" i="1">
                <a:solidFill>
                  <a:srgbClr val="000000"/>
                </a:solidFill>
                <a:latin typeface="Univers" pitchFamily="34" charset="0"/>
              </a:rPr>
              <a:t> </a:t>
            </a:r>
            <a:endParaRPr lang="ru-RU" sz="3200" b="1" i="1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3923903" y="285333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/>
        </p:nvSpPr>
        <p:spPr bwMode="auto">
          <a:xfrm>
            <a:off x="4427141" y="162937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?</a:t>
            </a:r>
            <a:endParaRPr lang="ru-RU" sz="3200" b="1" baseline="30000">
              <a:solidFill>
                <a:srgbClr val="000000"/>
              </a:solidFill>
              <a:latin typeface="Univers" pitchFamily="34" charset="0"/>
            </a:endParaRP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7163991" y="218083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  <p:graphicFrame>
        <p:nvGraphicFramePr>
          <p:cNvPr id="20489" name="Object 13"/>
          <p:cNvGraphicFramePr>
            <a:graphicFrameLocks noChangeAspect="1"/>
          </p:cNvGraphicFramePr>
          <p:nvPr/>
        </p:nvGraphicFramePr>
        <p:xfrm>
          <a:off x="6102350" y="5516563"/>
          <a:ext cx="2217738" cy="588962"/>
        </p:xfrm>
        <a:graphic>
          <a:graphicData uri="http://schemas.openxmlformats.org/presentationml/2006/ole">
            <p:oleObj spid="_x0000_s20489" name="Формула" r:id="rId3" imgW="761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/>
          </p:cNvSpPr>
          <p:nvPr/>
        </p:nvSpPr>
        <p:spPr bwMode="auto">
          <a:xfrm>
            <a:off x="2124075" y="1165225"/>
            <a:ext cx="5327650" cy="2768600"/>
          </a:xfrm>
          <a:custGeom>
            <a:avLst/>
            <a:gdLst>
              <a:gd name="T0" fmla="*/ 596 w 3356"/>
              <a:gd name="T1" fmla="*/ 0 h 1744"/>
              <a:gd name="T2" fmla="*/ 3356 w 3356"/>
              <a:gd name="T3" fmla="*/ 1744 h 1744"/>
              <a:gd name="T4" fmla="*/ 0 w 3356"/>
              <a:gd name="T5" fmla="*/ 1744 h 1744"/>
              <a:gd name="T6" fmla="*/ 1542 w 3356"/>
              <a:gd name="T7" fmla="*/ 610 h 1744"/>
              <a:gd name="T8" fmla="*/ 0 60000 65536"/>
              <a:gd name="T9" fmla="*/ 0 60000 65536"/>
              <a:gd name="T10" fmla="*/ 0 60000 65536"/>
              <a:gd name="T11" fmla="*/ 0 60000 65536"/>
              <a:gd name="T12" fmla="*/ 0 w 3356"/>
              <a:gd name="T13" fmla="*/ 0 h 1744"/>
              <a:gd name="T14" fmla="*/ 3356 w 3356"/>
              <a:gd name="T15" fmla="*/ 1744 h 17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56" h="1744">
                <a:moveTo>
                  <a:pt x="596" y="0"/>
                </a:moveTo>
                <a:lnTo>
                  <a:pt x="3356" y="1744"/>
                </a:lnTo>
                <a:lnTo>
                  <a:pt x="0" y="1744"/>
                </a:lnTo>
                <a:lnTo>
                  <a:pt x="1542" y="610"/>
                </a:lnTo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2700000" scaled="1"/>
          </a:gra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Freeform 6"/>
          <p:cNvSpPr>
            <a:spLocks/>
          </p:cNvSpPr>
          <p:nvPr/>
        </p:nvSpPr>
        <p:spPr bwMode="auto">
          <a:xfrm>
            <a:off x="2124075" y="1481138"/>
            <a:ext cx="1468438" cy="2454275"/>
          </a:xfrm>
          <a:custGeom>
            <a:avLst/>
            <a:gdLst>
              <a:gd name="T0" fmla="*/ 0 w 925"/>
              <a:gd name="T1" fmla="*/ 1546 h 1546"/>
              <a:gd name="T2" fmla="*/ 925 w 925"/>
              <a:gd name="T3" fmla="*/ 0 h 1546"/>
              <a:gd name="T4" fmla="*/ 0 60000 65536"/>
              <a:gd name="T5" fmla="*/ 0 60000 65536"/>
              <a:gd name="T6" fmla="*/ 0 w 925"/>
              <a:gd name="T7" fmla="*/ 0 h 1546"/>
              <a:gd name="T8" fmla="*/ 925 w 925"/>
              <a:gd name="T9" fmla="*/ 1546 h 15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5" h="1546">
                <a:moveTo>
                  <a:pt x="0" y="1546"/>
                </a:moveTo>
                <a:lnTo>
                  <a:pt x="925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 rot="1870614">
            <a:off x="3492500" y="1557338"/>
            <a:ext cx="287338" cy="28733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4572000" y="14843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В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547813" y="35734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А</a:t>
            </a: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524750" y="357346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С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35639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К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140200" y="2349500"/>
            <a:ext cx="1223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110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5724525" y="3357563"/>
            <a:ext cx="1223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>
                <a:solidFill>
                  <a:srgbClr val="000000"/>
                </a:solidFill>
                <a:latin typeface="Univers" pitchFamily="34" charset="0"/>
              </a:rPr>
              <a:t>50</a:t>
            </a:r>
            <a:r>
              <a:rPr lang="ru-RU" sz="3200" b="1" baseline="30000">
                <a:solidFill>
                  <a:srgbClr val="000000"/>
                </a:solidFill>
                <a:latin typeface="Univers" pitchFamily="34" charset="0"/>
              </a:rPr>
              <a:t>0</a:t>
            </a: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3454400" y="5391150"/>
            <a:ext cx="43926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563938" y="5516563"/>
            <a:ext cx="1363662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Найти:</a:t>
            </a:r>
          </a:p>
        </p:txBody>
      </p:sp>
      <p:graphicFrame>
        <p:nvGraphicFramePr>
          <p:cNvPr id="13" name="Object 21"/>
          <p:cNvGraphicFramePr>
            <a:graphicFrameLocks noChangeAspect="1"/>
          </p:cNvGraphicFramePr>
          <p:nvPr/>
        </p:nvGraphicFramePr>
        <p:xfrm>
          <a:off x="4951413" y="5497513"/>
          <a:ext cx="1365250" cy="517525"/>
        </p:xfrm>
        <a:graphic>
          <a:graphicData uri="http://schemas.openxmlformats.org/presentationml/2006/ole">
            <p:oleObj spid="_x0000_s21506" name="Формула" r:id="rId3" imgW="469800" imgH="177480" progId="Equation.3">
              <p:embed/>
            </p:oleObj>
          </a:graphicData>
        </a:graphic>
      </p:graphicFrame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590</Words>
  <Application>Microsoft Office PowerPoint</Application>
  <PresentationFormat>Экран (4:3)</PresentationFormat>
  <Paragraphs>352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Эркер</vt:lpstr>
      <vt:lpstr>Формула</vt:lpstr>
      <vt:lpstr>Сумма углов  треугольника</vt:lpstr>
      <vt:lpstr>Сумма углов треугольника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Красниковы</dc:creator>
  <cp:lastModifiedBy>Красниковы</cp:lastModifiedBy>
  <cp:revision>22</cp:revision>
  <dcterms:created xsi:type="dcterms:W3CDTF">2012-06-06T17:23:54Z</dcterms:created>
  <dcterms:modified xsi:type="dcterms:W3CDTF">2012-06-07T17:12:53Z</dcterms:modified>
</cp:coreProperties>
</file>