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74" r:id="rId9"/>
    <p:sldId id="264" r:id="rId10"/>
    <p:sldId id="265" r:id="rId11"/>
    <p:sldId id="266" r:id="rId12"/>
    <p:sldId id="267" r:id="rId13"/>
    <p:sldId id="273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20.wmf"/><Relationship Id="rId7" Type="http://schemas.openxmlformats.org/officeDocument/2006/relationships/image" Target="../media/image23.wmf"/><Relationship Id="rId2" Type="http://schemas.openxmlformats.org/officeDocument/2006/relationships/image" Target="../media/image7.wmf"/><Relationship Id="rId1" Type="http://schemas.openxmlformats.org/officeDocument/2006/relationships/image" Target="../media/image19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8.wmf"/><Relationship Id="rId9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F66A26-6988-44AF-BD78-E1C2635E8EF6}" type="datetimeFigureOut">
              <a:rPr lang="ru-RU" smtClean="0"/>
              <a:pPr/>
              <a:t>07.06.2012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DC84B6-3D98-4147-AB35-B1269FE43D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F66A26-6988-44AF-BD78-E1C2635E8EF6}" type="datetimeFigureOut">
              <a:rPr lang="ru-RU" smtClean="0"/>
              <a:pPr/>
              <a:t>07.06.2012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DC84B6-3D98-4147-AB35-B1269FE43D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F66A26-6988-44AF-BD78-E1C2635E8EF6}" type="datetimeFigureOut">
              <a:rPr lang="ru-RU" smtClean="0"/>
              <a:pPr/>
              <a:t>07.06.2012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DC84B6-3D98-4147-AB35-B1269FE43D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F66A26-6988-44AF-BD78-E1C2635E8EF6}" type="datetimeFigureOut">
              <a:rPr lang="ru-RU" smtClean="0"/>
              <a:pPr/>
              <a:t>07.06.2012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DC84B6-3D98-4147-AB35-B1269FE43D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F66A26-6988-44AF-BD78-E1C2635E8EF6}" type="datetimeFigureOut">
              <a:rPr lang="ru-RU" smtClean="0"/>
              <a:pPr/>
              <a:t>07.06.2012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DC84B6-3D98-4147-AB35-B1269FE43D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F66A26-6988-44AF-BD78-E1C2635E8EF6}" type="datetimeFigureOut">
              <a:rPr lang="ru-RU" smtClean="0"/>
              <a:pPr/>
              <a:t>07.06.2012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DC84B6-3D98-4147-AB35-B1269FE43D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F66A26-6988-44AF-BD78-E1C2635E8EF6}" type="datetimeFigureOut">
              <a:rPr lang="ru-RU" smtClean="0"/>
              <a:pPr/>
              <a:t>07.06.2012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DC84B6-3D98-4147-AB35-B1269FE43D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F66A26-6988-44AF-BD78-E1C2635E8EF6}" type="datetimeFigureOut">
              <a:rPr lang="ru-RU" smtClean="0"/>
              <a:pPr/>
              <a:t>07.06.2012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DC84B6-3D98-4147-AB35-B1269FE43D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F66A26-6988-44AF-BD78-E1C2635E8EF6}" type="datetimeFigureOut">
              <a:rPr lang="ru-RU" smtClean="0"/>
              <a:pPr/>
              <a:t>07.06.2012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DC84B6-3D98-4147-AB35-B1269FE43D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F66A26-6988-44AF-BD78-E1C2635E8EF6}" type="datetimeFigureOut">
              <a:rPr lang="ru-RU" smtClean="0"/>
              <a:pPr/>
              <a:t>07.06.2012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DC84B6-3D98-4147-AB35-B1269FE43D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F66A26-6988-44AF-BD78-E1C2635E8EF6}" type="datetimeFigureOut">
              <a:rPr lang="ru-RU" smtClean="0"/>
              <a:pPr/>
              <a:t>07.06.2012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DC84B6-3D98-4147-AB35-B1269FE43D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EF66A26-6988-44AF-BD78-E1C2635E8EF6}" type="datetimeFigureOut">
              <a:rPr lang="ru-RU" smtClean="0"/>
              <a:pPr/>
              <a:t>07.06.2012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7DC84B6-3D98-4147-AB35-B1269FE43D1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6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image" Target="../media/image2.jpeg"/><Relationship Id="rId7" Type="http://schemas.openxmlformats.org/officeDocument/2006/relationships/oleObject" Target="../embeddings/oleObject20.bin"/><Relationship Id="rId12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9.bin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18.bin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17.bin"/><Relationship Id="rId9" Type="http://schemas.openxmlformats.org/officeDocument/2006/relationships/oleObject" Target="../embeddings/oleObject22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26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image" Target="../media/image2.jpeg"/><Relationship Id="rId7" Type="http://schemas.openxmlformats.org/officeDocument/2006/relationships/oleObject" Target="../embeddings/oleObject7.bin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5.bin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Красниковы\Рабочий стол\bv100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5" name="Заголовок 3"/>
          <p:cNvSpPr txBox="1">
            <a:spLocks/>
          </p:cNvSpPr>
          <p:nvPr/>
        </p:nvSpPr>
        <p:spPr>
          <a:xfrm>
            <a:off x="1285875" y="500063"/>
            <a:ext cx="6958013" cy="3286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СООТНОШЕНИЯ МЕЖДУ СТОРОНАМИ И УГЛАМИ ПРЯМОУГОЛЬНОГО ТРЕУГОЛЬНИКА</a:t>
            </a:r>
            <a:endParaRPr kumimoji="0" lang="ru-RU" sz="4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3714750" y="4357688"/>
            <a:ext cx="521493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 smtClean="0"/>
              <a:t>Красникова Мария Самойловна</a:t>
            </a:r>
            <a:endParaRPr lang="ru-RU" sz="2400" b="1" dirty="0"/>
          </a:p>
          <a:p>
            <a:r>
              <a:rPr lang="ru-RU" sz="2400" b="1" dirty="0"/>
              <a:t>Учитель математики </a:t>
            </a:r>
            <a:r>
              <a:rPr lang="ru-RU" sz="2400" b="1" dirty="0" smtClean="0"/>
              <a:t>МАОУ </a:t>
            </a:r>
            <a:r>
              <a:rPr lang="ru-RU" sz="2400" b="1" dirty="0"/>
              <a:t>СОШ № </a:t>
            </a:r>
            <a:r>
              <a:rPr lang="ru-RU" sz="2400" b="1" dirty="0" smtClean="0"/>
              <a:t>5</a:t>
            </a:r>
            <a:endParaRPr lang="ru-RU" sz="2400" b="1" dirty="0"/>
          </a:p>
          <a:p>
            <a:r>
              <a:rPr lang="ru-RU" sz="2400" b="1" dirty="0" smtClean="0"/>
              <a:t>Г.Курганинска</a:t>
            </a:r>
            <a:endParaRPr lang="ru-RU" sz="2400" b="1" dirty="0"/>
          </a:p>
          <a:p>
            <a:r>
              <a:rPr lang="ru-RU" sz="2400" b="1" dirty="0" smtClean="0"/>
              <a:t>Краснодарского края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Красниковы\Рабочий стол\bv100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457200" y="274638"/>
            <a:ext cx="8472488" cy="1296987"/>
          </a:xfrm>
          <a:prstGeom prst="rect">
            <a:avLst/>
          </a:prstGeom>
        </p:spPr>
        <p:txBody>
          <a:bodyPr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Найди синус, косинус, тангенс и котангенс острых угло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Прямоугольный треугольник 3"/>
          <p:cNvSpPr/>
          <p:nvPr/>
        </p:nvSpPr>
        <p:spPr bwMode="auto">
          <a:xfrm>
            <a:off x="1143000" y="1928813"/>
            <a:ext cx="4929188" cy="2857500"/>
          </a:xfrm>
          <a:prstGeom prst="rt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ru-RU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42938" y="1500188"/>
            <a:ext cx="428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А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14375" y="4714875"/>
            <a:ext cx="428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С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643563" y="4857750"/>
            <a:ext cx="428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В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42938" y="3143250"/>
            <a:ext cx="428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3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500438" y="2714625"/>
            <a:ext cx="428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5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928938" y="4857750"/>
            <a:ext cx="428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Красниковы\Рабочий стол\bv1008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3" name="Прямоугольный треугольник 2"/>
          <p:cNvSpPr/>
          <p:nvPr/>
        </p:nvSpPr>
        <p:spPr bwMode="auto">
          <a:xfrm>
            <a:off x="1143000" y="500063"/>
            <a:ext cx="3000375" cy="2857500"/>
          </a:xfrm>
          <a:prstGeom prst="rt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ru-RU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57188" y="214313"/>
            <a:ext cx="428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А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00063" y="2857500"/>
            <a:ext cx="428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С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214813" y="2857500"/>
            <a:ext cx="428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51920" y="188640"/>
            <a:ext cx="5715000" cy="2124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Найдем отношение синуса угла А к его косинусу</a:t>
            </a:r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428625" y="3571875"/>
          <a:ext cx="8501063" cy="1214438"/>
        </p:xfrm>
        <a:graphic>
          <a:graphicData uri="http://schemas.openxmlformats.org/presentationml/2006/ole">
            <p:oleObj spid="_x0000_s5122" name="Формула" r:id="rId4" imgW="2743200" imgH="406080" progId="Equation.3">
              <p:embed/>
            </p:oleObj>
          </a:graphicData>
        </a:graphic>
      </p:graphicFrame>
      <p:graphicFrame>
        <p:nvGraphicFramePr>
          <p:cNvPr id="9" name="Object 3"/>
          <p:cNvGraphicFramePr>
            <a:graphicFrameLocks noChangeAspect="1"/>
          </p:cNvGraphicFramePr>
          <p:nvPr/>
        </p:nvGraphicFramePr>
        <p:xfrm>
          <a:off x="3478213" y="5214938"/>
          <a:ext cx="2401887" cy="1214437"/>
        </p:xfrm>
        <a:graphic>
          <a:graphicData uri="http://schemas.openxmlformats.org/presentationml/2006/ole">
            <p:oleObj spid="_x0000_s5123" name="Формула" r:id="rId5" imgW="774360" imgH="406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Красниковы\Рабочий стол\bv1008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3" name="Содержимое 2"/>
          <p:cNvSpPr txBox="1">
            <a:spLocks/>
          </p:cNvSpPr>
          <p:nvPr/>
        </p:nvSpPr>
        <p:spPr>
          <a:xfrm>
            <a:off x="500063" y="357188"/>
            <a:ext cx="8229600" cy="2428875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Тангенс угла равен отношению синуса к косинусу этого угла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2571750" y="2857500"/>
          <a:ext cx="3606800" cy="1824038"/>
        </p:xfrm>
        <a:graphic>
          <a:graphicData uri="http://schemas.openxmlformats.org/presentationml/2006/ole">
            <p:oleObj spid="_x0000_s6146" name="Формула" r:id="rId4" imgW="774360" imgH="406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Красниковы\Рабочий стол\bv1008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pic>
        <p:nvPicPr>
          <p:cNvPr id="6" name="Picture 2" descr="C:\Documents and Settings\Красниковы\Рабочий стол\bv1008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7" name="Содержимое 2"/>
          <p:cNvSpPr txBox="1">
            <a:spLocks/>
          </p:cNvSpPr>
          <p:nvPr/>
        </p:nvSpPr>
        <p:spPr>
          <a:xfrm>
            <a:off x="500063" y="357188"/>
            <a:ext cx="8229600" cy="2428875"/>
          </a:xfrm>
          <a:prstGeom prst="rect">
            <a:avLst/>
          </a:prstGeom>
        </p:spPr>
        <p:txBody>
          <a:bodyPr/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</a:rPr>
              <a:t>Кот</a:t>
            </a:r>
            <a:r>
              <a:rPr kumimoji="0" lang="ru-RU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ангенс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угла </a:t>
            </a:r>
            <a:r>
              <a:rPr lang="ru-RU" sz="4400" b="1" dirty="0">
                <a:solidFill>
                  <a:schemeClr val="accent2">
                    <a:lumMod val="75000"/>
                  </a:schemeClr>
                </a:solidFill>
              </a:rPr>
              <a:t>равен отношению </a:t>
            </a: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</a:rPr>
              <a:t>косинуса к  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синусу этого угла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2411760" y="2852936"/>
          <a:ext cx="3843338" cy="1766888"/>
        </p:xfrm>
        <a:graphic>
          <a:graphicData uri="http://schemas.openxmlformats.org/presentationml/2006/ole">
            <p:oleObj spid="_x0000_s9219" name="Формула" r:id="rId4" imgW="8254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Красниковы\Рабочий стол\bv100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3" name="Прямоугольный треугольник 2"/>
          <p:cNvSpPr/>
          <p:nvPr/>
        </p:nvSpPr>
        <p:spPr bwMode="auto">
          <a:xfrm>
            <a:off x="1143000" y="500063"/>
            <a:ext cx="3000375" cy="2857500"/>
          </a:xfrm>
          <a:prstGeom prst="rt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ru-RU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57188" y="214313"/>
            <a:ext cx="428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А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00063" y="2857500"/>
            <a:ext cx="428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С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214813" y="2857500"/>
            <a:ext cx="428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14875" y="214313"/>
            <a:ext cx="4429125" cy="30464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Если острый угол одного треугольника равен острому углу другого треугольника, то</a:t>
            </a:r>
          </a:p>
        </p:txBody>
      </p:sp>
      <p:sp>
        <p:nvSpPr>
          <p:cNvPr id="8" name="Прямоугольный треугольник 7"/>
          <p:cNvSpPr/>
          <p:nvPr/>
        </p:nvSpPr>
        <p:spPr bwMode="auto">
          <a:xfrm>
            <a:off x="1285875" y="4071938"/>
            <a:ext cx="1714500" cy="1714500"/>
          </a:xfrm>
          <a:prstGeom prst="rt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ru-RU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71500" y="3786188"/>
            <a:ext cx="571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 smtClean="0"/>
              <a:t>А</a:t>
            </a:r>
            <a:endParaRPr lang="ru-RU" sz="1600" b="1" dirty="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071813" y="5286375"/>
            <a:ext cx="571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 smtClean="0"/>
              <a:t>В</a:t>
            </a:r>
            <a:endParaRPr lang="ru-RU" sz="1600" b="1" dirty="0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42938" y="5429250"/>
            <a:ext cx="571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 smtClean="0"/>
              <a:t>С</a:t>
            </a:r>
            <a:endParaRPr lang="ru-RU" sz="1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714875" y="3429000"/>
            <a:ext cx="4214813" cy="10779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Blip>
                <a:blip r:embed="rId3"/>
              </a:buBlip>
              <a:defRPr/>
            </a:pP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синусы этих углов равны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86313" y="4643438"/>
            <a:ext cx="4214812" cy="10779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Blip>
                <a:blip r:embed="rId3"/>
              </a:buBlip>
              <a:defRPr/>
            </a:pP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косинусы этих углов равны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786313" y="5780088"/>
            <a:ext cx="4214812" cy="10779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Blip>
                <a:blip r:embed="rId3"/>
              </a:buBlip>
              <a:defRPr/>
            </a:pP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тангенсы этих углов равны</a:t>
            </a:r>
          </a:p>
        </p:txBody>
      </p:sp>
      <p:sp>
        <p:nvSpPr>
          <p:cNvPr id="15" name="Прямоугольный треугольник 14"/>
          <p:cNvSpPr/>
          <p:nvPr/>
        </p:nvSpPr>
        <p:spPr bwMode="auto">
          <a:xfrm>
            <a:off x="1143000" y="500063"/>
            <a:ext cx="500063" cy="500062"/>
          </a:xfrm>
          <a:prstGeom prst="rtTriangl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ru-RU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6" name="Прямоугольный треугольник 15"/>
          <p:cNvSpPr/>
          <p:nvPr/>
        </p:nvSpPr>
        <p:spPr bwMode="auto">
          <a:xfrm>
            <a:off x="1285875" y="4071938"/>
            <a:ext cx="500063" cy="500062"/>
          </a:xfrm>
          <a:prstGeom prst="rtTriangl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ru-RU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971600" y="4005064"/>
            <a:ext cx="3481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1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971600" y="5661248"/>
            <a:ext cx="3481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1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491880" y="5517232"/>
            <a:ext cx="3481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  <p:bldP spid="7" grpId="0"/>
      <p:bldP spid="8" grpId="0" animBg="1"/>
      <p:bldP spid="9" grpId="0"/>
      <p:bldP spid="10" grpId="0"/>
      <p:bldP spid="11" grpId="0"/>
      <p:bldP spid="12" grpId="0"/>
      <p:bldP spid="13" grpId="0"/>
      <p:bldP spid="14" grpId="0"/>
      <p:bldP spid="15" grpId="0" animBg="1"/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Красниковы\Рабочий стол\bv1008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14313" y="214313"/>
            <a:ext cx="8643937" cy="1446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Докажем равенство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dirty="0">
              <a:solidFill>
                <a:schemeClr val="accent2">
                  <a:lumMod val="75000"/>
                </a:schemeClr>
              </a:solidFill>
              <a:latin typeface="+mn-lt"/>
              <a:cs typeface="+mn-cs"/>
            </a:endParaRP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1714500" y="928688"/>
          <a:ext cx="6383338" cy="1149350"/>
        </p:xfrm>
        <a:graphic>
          <a:graphicData uri="http://schemas.openxmlformats.org/presentationml/2006/ole">
            <p:oleObj spid="_x0000_s7170" name="Формула" r:id="rId4" imgW="1714320" imgH="330120" progId="Equation.3">
              <p:embed/>
            </p:oleObj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5286375" y="2428875"/>
          <a:ext cx="1455738" cy="588963"/>
        </p:xfrm>
        <a:graphic>
          <a:graphicData uri="http://schemas.openxmlformats.org/presentationml/2006/ole">
            <p:oleObj spid="_x0000_s7171" name="Формула" r:id="rId5" imgW="482400" imgH="177480" progId="Equation.3">
              <p:embed/>
            </p:oleObj>
          </a:graphicData>
        </a:graphic>
      </p:graphicFrame>
      <p:sp>
        <p:nvSpPr>
          <p:cNvPr id="6" name="Прямоугольный треугольник 5"/>
          <p:cNvSpPr/>
          <p:nvPr/>
        </p:nvSpPr>
        <p:spPr bwMode="auto">
          <a:xfrm>
            <a:off x="785813" y="2071688"/>
            <a:ext cx="4929187" cy="2571750"/>
          </a:xfrm>
          <a:prstGeom prst="rt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ru-RU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6786563" y="2357438"/>
          <a:ext cx="1044575" cy="854075"/>
        </p:xfrm>
        <a:graphic>
          <a:graphicData uri="http://schemas.openxmlformats.org/presentationml/2006/ole">
            <p:oleObj spid="_x0000_s7172" name="Формула" r:id="rId6" imgW="291960" imgH="406080" progId="Equation.3">
              <p:embed/>
            </p:oleObj>
          </a:graphicData>
        </a:graphic>
      </p:graphicFrame>
      <p:graphicFrame>
        <p:nvGraphicFramePr>
          <p:cNvPr id="8" name="Object 5"/>
          <p:cNvGraphicFramePr>
            <a:graphicFrameLocks noChangeAspect="1"/>
          </p:cNvGraphicFramePr>
          <p:nvPr/>
        </p:nvGraphicFramePr>
        <p:xfrm>
          <a:off x="5357813" y="3571875"/>
          <a:ext cx="1417637" cy="588963"/>
        </p:xfrm>
        <a:graphic>
          <a:graphicData uri="http://schemas.openxmlformats.org/presentationml/2006/ole">
            <p:oleObj spid="_x0000_s7173" name="Формула" r:id="rId7" imgW="469800" imgH="177480" progId="Equation.3">
              <p:embed/>
            </p:oleObj>
          </a:graphicData>
        </a:graphic>
      </p:graphicFrame>
      <p:graphicFrame>
        <p:nvGraphicFramePr>
          <p:cNvPr id="9" name="Object 6"/>
          <p:cNvGraphicFramePr>
            <a:graphicFrameLocks noChangeAspect="1"/>
          </p:cNvGraphicFramePr>
          <p:nvPr/>
        </p:nvGraphicFramePr>
        <p:xfrm>
          <a:off x="6858000" y="3429000"/>
          <a:ext cx="1130300" cy="854075"/>
        </p:xfrm>
        <a:graphic>
          <a:graphicData uri="http://schemas.openxmlformats.org/presentationml/2006/ole">
            <p:oleObj spid="_x0000_s7174" name="Формула" r:id="rId8" imgW="304560" imgH="406080" progId="Equation.3">
              <p:embed/>
            </p:oleObj>
          </a:graphicData>
        </a:graphic>
      </p:graphicFrame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57188" y="1857375"/>
            <a:ext cx="428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А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786438" y="4429125"/>
            <a:ext cx="428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В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85750" y="4286250"/>
            <a:ext cx="428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С</a:t>
            </a:r>
          </a:p>
        </p:txBody>
      </p:sp>
      <p:graphicFrame>
        <p:nvGraphicFramePr>
          <p:cNvPr id="13" name="Object 4"/>
          <p:cNvGraphicFramePr>
            <a:graphicFrameLocks noChangeAspect="1"/>
          </p:cNvGraphicFramePr>
          <p:nvPr/>
        </p:nvGraphicFramePr>
        <p:xfrm>
          <a:off x="642938" y="5286375"/>
          <a:ext cx="1501775" cy="1381125"/>
        </p:xfrm>
        <a:graphic>
          <a:graphicData uri="http://schemas.openxmlformats.org/presentationml/2006/ole">
            <p:oleObj spid="_x0000_s7175" name="Формула" r:id="rId9" imgW="495000" imgH="482400" progId="Equation.3">
              <p:embed/>
            </p:oleObj>
          </a:graphicData>
        </a:graphic>
      </p:graphicFrame>
      <p:graphicFrame>
        <p:nvGraphicFramePr>
          <p:cNvPr id="14" name="Object 8"/>
          <p:cNvGraphicFramePr>
            <a:graphicFrameLocks noChangeAspect="1"/>
          </p:cNvGraphicFramePr>
          <p:nvPr/>
        </p:nvGraphicFramePr>
        <p:xfrm>
          <a:off x="2214563" y="5357813"/>
          <a:ext cx="1490662" cy="1357312"/>
        </p:xfrm>
        <a:graphic>
          <a:graphicData uri="http://schemas.openxmlformats.org/presentationml/2006/ole">
            <p:oleObj spid="_x0000_s7176" name="Формула" r:id="rId10" imgW="507960" imgH="482400" progId="Equation.3">
              <p:embed/>
            </p:oleObj>
          </a:graphicData>
        </a:graphic>
      </p:graphicFrame>
      <p:graphicFrame>
        <p:nvGraphicFramePr>
          <p:cNvPr id="15" name="Object 9"/>
          <p:cNvGraphicFramePr>
            <a:graphicFrameLocks noChangeAspect="1"/>
          </p:cNvGraphicFramePr>
          <p:nvPr/>
        </p:nvGraphicFramePr>
        <p:xfrm>
          <a:off x="3786188" y="5214938"/>
          <a:ext cx="2555875" cy="1463675"/>
        </p:xfrm>
        <a:graphic>
          <a:graphicData uri="http://schemas.openxmlformats.org/presentationml/2006/ole">
            <p:oleObj spid="_x0000_s7177" name="Формула" r:id="rId11" imgW="952200" imgH="520560" progId="Equation.3">
              <p:embed/>
            </p:oleObj>
          </a:graphicData>
        </a:graphic>
      </p:graphicFrame>
      <p:graphicFrame>
        <p:nvGraphicFramePr>
          <p:cNvPr id="16" name="Object 10"/>
          <p:cNvGraphicFramePr>
            <a:graphicFrameLocks noChangeAspect="1"/>
          </p:cNvGraphicFramePr>
          <p:nvPr/>
        </p:nvGraphicFramePr>
        <p:xfrm>
          <a:off x="6286500" y="5286375"/>
          <a:ext cx="1808163" cy="1381125"/>
        </p:xfrm>
        <a:graphic>
          <a:graphicData uri="http://schemas.openxmlformats.org/presentationml/2006/ole">
            <p:oleObj spid="_x0000_s7178" name="Формула" r:id="rId12" imgW="59688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10" grpId="0"/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Красниковы\Рабочий стол\bv1008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214313"/>
            <a:ext cx="9001125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solidFill>
                  <a:srgbClr val="FF0000"/>
                </a:solidFill>
              </a:rPr>
              <a:t>Основное тригонометрическое тождество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1259632" y="2780928"/>
          <a:ext cx="6584950" cy="1312863"/>
        </p:xfrm>
        <a:graphic>
          <a:graphicData uri="http://schemas.openxmlformats.org/presentationml/2006/ole">
            <p:oleObj spid="_x0000_s8194" name="Формула" r:id="rId4" imgW="1282680" imgH="241200" progId="Equation.3">
              <p:embed/>
            </p:oleObj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79512" y="4725144"/>
            <a:ext cx="8715375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FF0000"/>
                </a:solidFill>
              </a:rPr>
              <a:t>Тригонометрия - </a:t>
            </a:r>
            <a:r>
              <a:rPr lang="ru-RU" sz="4400" b="1" dirty="0"/>
              <a:t>измерение треугольников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Красниковы\Рабочий стол\bv100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3" name="WordArt 4"/>
          <p:cNvSpPr>
            <a:spLocks noChangeArrowheads="1" noChangeShapeType="1" noTextEdit="1"/>
          </p:cNvSpPr>
          <p:nvPr/>
        </p:nvSpPr>
        <p:spPr bwMode="auto">
          <a:xfrm>
            <a:off x="1476375" y="333375"/>
            <a:ext cx="5111750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kern="1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rgbClr val="54007E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ahoma"/>
                <a:cs typeface="Tahoma"/>
              </a:rPr>
              <a:t>Список литературы</a:t>
            </a: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467544" y="3717032"/>
            <a:ext cx="7929563" cy="915987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l"/>
            <a:r>
              <a:rPr lang="ru-RU" b="1" dirty="0">
                <a:solidFill>
                  <a:srgbClr val="72009A"/>
                </a:solidFill>
              </a:rPr>
              <a:t>3. Зив Б.Г. и др.</a:t>
            </a:r>
          </a:p>
          <a:p>
            <a:pPr marL="342900" indent="-342900" algn="l"/>
            <a:r>
              <a:rPr lang="ru-RU" dirty="0">
                <a:solidFill>
                  <a:srgbClr val="72009A"/>
                </a:solidFill>
              </a:rPr>
              <a:t>Задачи по геометрии: Пособие для учащихся 7-11 </a:t>
            </a:r>
            <a:r>
              <a:rPr lang="ru-RU" dirty="0" err="1">
                <a:solidFill>
                  <a:srgbClr val="72009A"/>
                </a:solidFill>
              </a:rPr>
              <a:t>кл</a:t>
            </a:r>
            <a:r>
              <a:rPr lang="ru-RU" dirty="0">
                <a:solidFill>
                  <a:srgbClr val="72009A"/>
                </a:solidFill>
              </a:rPr>
              <a:t>.</a:t>
            </a:r>
          </a:p>
          <a:p>
            <a:pPr marL="342900" indent="-342900" algn="l"/>
            <a:r>
              <a:rPr lang="ru-RU" dirty="0" err="1">
                <a:solidFill>
                  <a:srgbClr val="72009A"/>
                </a:solidFill>
              </a:rPr>
              <a:t>общеобразоват.учреждений.-М.:Просвещение</a:t>
            </a:r>
            <a:r>
              <a:rPr lang="ru-RU" dirty="0">
                <a:solidFill>
                  <a:srgbClr val="72009A"/>
                </a:solidFill>
              </a:rPr>
              <a:t>, 2000.-271 с.: ил.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611561" y="1340768"/>
            <a:ext cx="8352928" cy="92333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l"/>
            <a:r>
              <a:rPr lang="ru-RU" b="1" dirty="0">
                <a:solidFill>
                  <a:srgbClr val="72009A"/>
                </a:solidFill>
              </a:rPr>
              <a:t>1</a:t>
            </a:r>
            <a:r>
              <a:rPr lang="ru-RU" b="1" dirty="0" smtClean="0">
                <a:solidFill>
                  <a:srgbClr val="72009A"/>
                </a:solidFill>
              </a:rPr>
              <a:t>. </a:t>
            </a:r>
            <a:r>
              <a:rPr lang="ru-RU" b="1" dirty="0" err="1" smtClean="0">
                <a:solidFill>
                  <a:srgbClr val="72009A"/>
                </a:solidFill>
              </a:rPr>
              <a:t>Атанасян</a:t>
            </a:r>
            <a:r>
              <a:rPr lang="ru-RU" b="1" dirty="0" smtClean="0">
                <a:solidFill>
                  <a:srgbClr val="72009A"/>
                </a:solidFill>
              </a:rPr>
              <a:t> Л.С. </a:t>
            </a:r>
            <a:r>
              <a:rPr lang="ru-RU" b="1" dirty="0">
                <a:solidFill>
                  <a:srgbClr val="72009A"/>
                </a:solidFill>
              </a:rPr>
              <a:t>и др.</a:t>
            </a:r>
          </a:p>
          <a:p>
            <a:pPr marL="342900" indent="-342900" algn="l"/>
            <a:r>
              <a:rPr lang="ru-RU" dirty="0" smtClean="0">
                <a:solidFill>
                  <a:srgbClr val="72009A"/>
                </a:solidFill>
              </a:rPr>
              <a:t>Учебник для общеобразовательных </a:t>
            </a:r>
            <a:r>
              <a:rPr lang="ru-RU" dirty="0" err="1" smtClean="0">
                <a:solidFill>
                  <a:srgbClr val="72009A"/>
                </a:solidFill>
              </a:rPr>
              <a:t>учреждений.-М</a:t>
            </a:r>
            <a:r>
              <a:rPr lang="ru-RU" dirty="0" err="1">
                <a:solidFill>
                  <a:srgbClr val="72009A"/>
                </a:solidFill>
              </a:rPr>
              <a:t>.:Просвещение</a:t>
            </a:r>
            <a:r>
              <a:rPr lang="ru-RU" dirty="0">
                <a:solidFill>
                  <a:srgbClr val="72009A"/>
                </a:solidFill>
              </a:rPr>
              <a:t>, </a:t>
            </a:r>
            <a:endParaRPr lang="ru-RU" dirty="0" smtClean="0">
              <a:solidFill>
                <a:srgbClr val="72009A"/>
              </a:solidFill>
            </a:endParaRPr>
          </a:p>
          <a:p>
            <a:pPr marL="342900" indent="-342900" algn="l"/>
            <a:r>
              <a:rPr lang="ru-RU" dirty="0" smtClean="0">
                <a:solidFill>
                  <a:srgbClr val="72009A"/>
                </a:solidFill>
              </a:rPr>
              <a:t>2010г.-156 </a:t>
            </a:r>
            <a:r>
              <a:rPr lang="ru-RU" dirty="0">
                <a:solidFill>
                  <a:srgbClr val="72009A"/>
                </a:solidFill>
              </a:rPr>
              <a:t>с.: ил.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611560" y="2636912"/>
            <a:ext cx="8352928" cy="92333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l"/>
            <a:r>
              <a:rPr lang="ru-RU" b="1" dirty="0">
                <a:solidFill>
                  <a:srgbClr val="72009A"/>
                </a:solidFill>
              </a:rPr>
              <a:t>2</a:t>
            </a:r>
            <a:r>
              <a:rPr lang="ru-RU" b="1" dirty="0" smtClean="0">
                <a:solidFill>
                  <a:srgbClr val="72009A"/>
                </a:solidFill>
              </a:rPr>
              <a:t>. Ершова А.П. и др.</a:t>
            </a:r>
          </a:p>
          <a:p>
            <a:pPr marL="342900" indent="-342900" algn="l"/>
            <a:r>
              <a:rPr lang="ru-RU" dirty="0" smtClean="0">
                <a:solidFill>
                  <a:srgbClr val="72009A"/>
                </a:solidFill>
              </a:rPr>
              <a:t>Самостоятельные и контрольные работы по алгебре и геометрии</a:t>
            </a:r>
          </a:p>
          <a:p>
            <a:pPr marL="342900" indent="-342900" algn="l"/>
            <a:r>
              <a:rPr lang="ru-RU" dirty="0">
                <a:solidFill>
                  <a:srgbClr val="72009A"/>
                </a:solidFill>
              </a:rPr>
              <a:t>д</a:t>
            </a:r>
            <a:r>
              <a:rPr lang="ru-RU" dirty="0" smtClean="0">
                <a:solidFill>
                  <a:srgbClr val="72009A"/>
                </a:solidFill>
              </a:rPr>
              <a:t>ля 8 класса. </a:t>
            </a:r>
            <a:r>
              <a:rPr lang="ru-RU" dirty="0" err="1" smtClean="0">
                <a:solidFill>
                  <a:srgbClr val="72009A"/>
                </a:solidFill>
              </a:rPr>
              <a:t>Илекса</a:t>
            </a:r>
            <a:r>
              <a:rPr lang="ru-RU" dirty="0" smtClean="0">
                <a:solidFill>
                  <a:srgbClr val="72009A"/>
                </a:solidFill>
              </a:rPr>
              <a:t>. Москва-2006г</a:t>
            </a:r>
            <a:endParaRPr lang="ru-RU" dirty="0">
              <a:solidFill>
                <a:srgbClr val="72009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Красниковы\Рабочий стол\bv100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5720" y="357166"/>
            <a:ext cx="8643998" cy="415498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0000"/>
                </a:solidFill>
                <a:latin typeface="+mn-lt"/>
                <a:cs typeface="+mn-cs"/>
              </a:rPr>
              <a:t>Синус,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0000"/>
                </a:solidFill>
                <a:latin typeface="+mn-lt"/>
                <a:cs typeface="+mn-cs"/>
              </a:rPr>
              <a:t>косинус,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0000"/>
                </a:solidFill>
                <a:latin typeface="+mn-lt"/>
                <a:cs typeface="+mn-cs"/>
              </a:rPr>
              <a:t>тангенс </a:t>
            </a:r>
            <a:r>
              <a:rPr lang="ru-RU" sz="4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0000"/>
                </a:solidFill>
                <a:latin typeface="+mn-lt"/>
                <a:cs typeface="+mn-cs"/>
              </a:rPr>
              <a:t>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0000"/>
                </a:solidFill>
              </a:rPr>
              <a:t>котангенс</a:t>
            </a:r>
            <a:endParaRPr lang="ru-RU" sz="4400" b="1" dirty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rgbClr val="FF0000"/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0000"/>
                </a:solidFill>
                <a:latin typeface="+mn-lt"/>
                <a:cs typeface="+mn-cs"/>
              </a:rPr>
              <a:t>острого угла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0000"/>
                </a:solidFill>
                <a:latin typeface="+mn-lt"/>
                <a:cs typeface="+mn-cs"/>
              </a:rPr>
              <a:t>прямоугольного треугольника</a:t>
            </a:r>
            <a:endParaRPr lang="ru-RU" sz="4400" dirty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rgbClr val="FF000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Красниковы\Рабочий стол\bv100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457200" y="274638"/>
            <a:ext cx="8472488" cy="13684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Расположение углов и сторон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Прямоугольный треугольник 5"/>
          <p:cNvSpPr/>
          <p:nvPr/>
        </p:nvSpPr>
        <p:spPr bwMode="auto">
          <a:xfrm>
            <a:off x="1143000" y="1928813"/>
            <a:ext cx="4929188" cy="2857500"/>
          </a:xfrm>
          <a:prstGeom prst="rt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ru-RU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42938" y="1500188"/>
            <a:ext cx="428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А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14375" y="4714875"/>
            <a:ext cx="428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С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643563" y="4857750"/>
            <a:ext cx="428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В</a:t>
            </a:r>
          </a:p>
        </p:txBody>
      </p:sp>
      <p:sp>
        <p:nvSpPr>
          <p:cNvPr id="10" name="Равнобедренный треугольник 9"/>
          <p:cNvSpPr/>
          <p:nvPr/>
        </p:nvSpPr>
        <p:spPr bwMode="auto">
          <a:xfrm>
            <a:off x="4929188" y="4429125"/>
            <a:ext cx="1071562" cy="357188"/>
          </a:xfrm>
          <a:prstGeom prst="triangle">
            <a:avLst>
              <a:gd name="adj" fmla="val 41587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ru-RU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42938" y="3143250"/>
            <a:ext cx="428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b</a:t>
            </a:r>
            <a:endParaRPr lang="ru-RU" sz="2800" b="1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500438" y="2714625"/>
            <a:ext cx="428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c</a:t>
            </a:r>
            <a:endParaRPr lang="ru-RU" sz="2800" b="1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928938" y="4857750"/>
            <a:ext cx="428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a</a:t>
            </a:r>
            <a:endParaRPr lang="ru-RU" sz="2800" b="1"/>
          </a:p>
        </p:txBody>
      </p:sp>
      <p:cxnSp>
        <p:nvCxnSpPr>
          <p:cNvPr id="14" name="Прямая соединительная линия 13"/>
          <p:cNvCxnSpPr>
            <a:cxnSpLocks noChangeShapeType="1"/>
            <a:stCxn id="6" idx="2"/>
            <a:endCxn id="6" idx="0"/>
          </p:cNvCxnSpPr>
          <p:nvPr/>
        </p:nvCxnSpPr>
        <p:spPr bwMode="auto">
          <a:xfrm rot="5400000" flipH="1">
            <a:off x="-285750" y="3357563"/>
            <a:ext cx="2857500" cy="0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5" name="Прямая со стрелкой 14"/>
          <p:cNvCxnSpPr>
            <a:cxnSpLocks noChangeShapeType="1"/>
          </p:cNvCxnSpPr>
          <p:nvPr/>
        </p:nvCxnSpPr>
        <p:spPr bwMode="auto">
          <a:xfrm rot="10800000">
            <a:off x="1357313" y="3357563"/>
            <a:ext cx="3500437" cy="1071562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16" name="Прямая соединительная линия 15"/>
          <p:cNvCxnSpPr>
            <a:stCxn id="6" idx="2"/>
            <a:endCxn id="6" idx="4"/>
          </p:cNvCxnSpPr>
          <p:nvPr/>
        </p:nvCxnSpPr>
        <p:spPr bwMode="auto">
          <a:xfrm rot="16200000" flipH="1">
            <a:off x="3607594" y="2321719"/>
            <a:ext cx="0" cy="4929188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851920" y="1700808"/>
            <a:ext cx="554461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b="1" dirty="0"/>
              <a:t>АС – противолежащий катет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786063" y="5715000"/>
            <a:ext cx="59293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/>
              <a:t>ВС – прилежащий катет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8" grpId="0"/>
      <p:bldP spid="9" grpId="0"/>
      <p:bldP spid="10" grpId="0" animBg="1"/>
      <p:bldP spid="11" grpId="0"/>
      <p:bldP spid="12" grpId="0"/>
      <p:bldP spid="13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Красниковы\Рабочий стол\bv100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457200" y="274638"/>
            <a:ext cx="8472488" cy="1296987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Расположение углов и сторон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Прямоугольный треугольник 6"/>
          <p:cNvSpPr/>
          <p:nvPr/>
        </p:nvSpPr>
        <p:spPr bwMode="auto">
          <a:xfrm>
            <a:off x="1143000" y="1928813"/>
            <a:ext cx="4929188" cy="2857500"/>
          </a:xfrm>
          <a:prstGeom prst="rt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ru-RU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42938" y="1500188"/>
            <a:ext cx="428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А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14375" y="4714875"/>
            <a:ext cx="428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С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643563" y="4857750"/>
            <a:ext cx="428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В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42938" y="3143250"/>
            <a:ext cx="428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b</a:t>
            </a:r>
            <a:endParaRPr lang="ru-RU" sz="2800" b="1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500438" y="2714625"/>
            <a:ext cx="428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c</a:t>
            </a:r>
            <a:endParaRPr lang="ru-RU" sz="2800" b="1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928938" y="4857750"/>
            <a:ext cx="428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a</a:t>
            </a:r>
            <a:endParaRPr lang="ru-RU" sz="2800" b="1"/>
          </a:p>
        </p:txBody>
      </p:sp>
      <p:cxnSp>
        <p:nvCxnSpPr>
          <p:cNvPr id="14" name="Прямая соединительная линия 13"/>
          <p:cNvCxnSpPr>
            <a:cxnSpLocks noChangeShapeType="1"/>
            <a:stCxn id="7" idx="2"/>
            <a:endCxn id="7" idx="0"/>
          </p:cNvCxnSpPr>
          <p:nvPr/>
        </p:nvCxnSpPr>
        <p:spPr bwMode="auto">
          <a:xfrm rot="5400000" flipH="1">
            <a:off x="-285750" y="3357563"/>
            <a:ext cx="2857500" cy="0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5" name="Прямая со стрелкой 14"/>
          <p:cNvCxnSpPr>
            <a:cxnSpLocks noChangeShapeType="1"/>
          </p:cNvCxnSpPr>
          <p:nvPr/>
        </p:nvCxnSpPr>
        <p:spPr bwMode="auto">
          <a:xfrm rot="16200000" flipH="1">
            <a:off x="1285875" y="2643188"/>
            <a:ext cx="2214563" cy="1785937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16" name="Прямая соединительная линия 15"/>
          <p:cNvCxnSpPr>
            <a:stCxn id="7" idx="2"/>
            <a:endCxn id="7" idx="4"/>
          </p:cNvCxnSpPr>
          <p:nvPr/>
        </p:nvCxnSpPr>
        <p:spPr bwMode="auto">
          <a:xfrm rot="16200000" flipH="1">
            <a:off x="3607594" y="2321719"/>
            <a:ext cx="0" cy="4929188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683373" y="1700808"/>
            <a:ext cx="5460627" cy="1068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b="1" dirty="0"/>
              <a:t>ВС - противолежащий катет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071813" y="5500688"/>
            <a:ext cx="58578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/>
              <a:t>АС – прилежащий катет</a:t>
            </a:r>
          </a:p>
        </p:txBody>
      </p:sp>
      <p:sp>
        <p:nvSpPr>
          <p:cNvPr id="19" name="Прямоугольный треугольник 18"/>
          <p:cNvSpPr/>
          <p:nvPr/>
        </p:nvSpPr>
        <p:spPr bwMode="auto">
          <a:xfrm>
            <a:off x="1143000" y="1928813"/>
            <a:ext cx="714375" cy="428625"/>
          </a:xfrm>
          <a:prstGeom prst="rtTriangl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ru-RU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12" grpId="0"/>
      <p:bldP spid="13" grpId="0"/>
      <p:bldP spid="17" grpId="0"/>
      <p:bldP spid="18" grpId="0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Красниковы\Рабочий стол\bv1008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457200" y="274638"/>
            <a:ext cx="84724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Отношение сторон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Прямоугольный треугольник 6"/>
          <p:cNvSpPr/>
          <p:nvPr/>
        </p:nvSpPr>
        <p:spPr bwMode="auto">
          <a:xfrm>
            <a:off x="1143000" y="1928813"/>
            <a:ext cx="4929188" cy="2857500"/>
          </a:xfrm>
          <a:prstGeom prst="rt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ru-RU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42938" y="1500188"/>
            <a:ext cx="428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А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14375" y="4714875"/>
            <a:ext cx="428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С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643563" y="4857750"/>
            <a:ext cx="428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В</a:t>
            </a:r>
          </a:p>
        </p:txBody>
      </p:sp>
      <p:sp>
        <p:nvSpPr>
          <p:cNvPr id="11" name="Равнобедренный треугольник 10"/>
          <p:cNvSpPr/>
          <p:nvPr/>
        </p:nvSpPr>
        <p:spPr bwMode="auto">
          <a:xfrm>
            <a:off x="4929188" y="4429125"/>
            <a:ext cx="1071562" cy="357188"/>
          </a:xfrm>
          <a:prstGeom prst="triangle">
            <a:avLst>
              <a:gd name="adj" fmla="val 41587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ru-RU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42938" y="3143250"/>
            <a:ext cx="428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b</a:t>
            </a:r>
            <a:endParaRPr lang="ru-RU" sz="2800" b="1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500438" y="2714625"/>
            <a:ext cx="428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c</a:t>
            </a:r>
            <a:endParaRPr lang="ru-RU" sz="2800" b="1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928938" y="4857750"/>
            <a:ext cx="428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a</a:t>
            </a:r>
            <a:endParaRPr lang="ru-RU" sz="2800" b="1"/>
          </a:p>
        </p:txBody>
      </p:sp>
      <p:cxnSp>
        <p:nvCxnSpPr>
          <p:cNvPr id="15" name="Прямая со стрелкой 14"/>
          <p:cNvCxnSpPr>
            <a:cxnSpLocks noChangeShapeType="1"/>
          </p:cNvCxnSpPr>
          <p:nvPr/>
        </p:nvCxnSpPr>
        <p:spPr bwMode="auto">
          <a:xfrm rot="10800000">
            <a:off x="1357313" y="3357563"/>
            <a:ext cx="3500437" cy="1071562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16" name="Прямая соединительная линия 15"/>
          <p:cNvCxnSpPr>
            <a:stCxn id="7" idx="2"/>
            <a:endCxn id="11" idx="4"/>
          </p:cNvCxnSpPr>
          <p:nvPr/>
        </p:nvCxnSpPr>
        <p:spPr bwMode="auto">
          <a:xfrm rot="16200000" flipH="1">
            <a:off x="3571875" y="2357438"/>
            <a:ext cx="0" cy="485775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17" name="Object 2"/>
          <p:cNvGraphicFramePr>
            <a:graphicFrameLocks noChangeAspect="1"/>
          </p:cNvGraphicFramePr>
          <p:nvPr/>
        </p:nvGraphicFramePr>
        <p:xfrm>
          <a:off x="4572000" y="2286000"/>
          <a:ext cx="3976688" cy="1344613"/>
        </p:xfrm>
        <a:graphic>
          <a:graphicData uri="http://schemas.openxmlformats.org/presentationml/2006/ole">
            <p:oleObj spid="_x0000_s2050" name="Формула" r:id="rId4" imgW="1028520" imgH="406080" progId="Equation.3">
              <p:embed/>
            </p:oleObj>
          </a:graphicData>
        </a:graphic>
      </p:graphicFrame>
      <p:graphicFrame>
        <p:nvGraphicFramePr>
          <p:cNvPr id="18" name="Object 3"/>
          <p:cNvGraphicFramePr>
            <a:graphicFrameLocks noChangeAspect="1"/>
          </p:cNvGraphicFramePr>
          <p:nvPr/>
        </p:nvGraphicFramePr>
        <p:xfrm>
          <a:off x="4429125" y="5286375"/>
          <a:ext cx="4025900" cy="1344613"/>
        </p:xfrm>
        <a:graphic>
          <a:graphicData uri="http://schemas.openxmlformats.org/presentationml/2006/ole">
            <p:oleObj spid="_x0000_s2051" name="Формула" r:id="rId5" imgW="1041120" imgH="406080" progId="Equation.3">
              <p:embed/>
            </p:oleObj>
          </a:graphicData>
        </a:graphic>
      </p:graphicFrame>
      <p:cxnSp>
        <p:nvCxnSpPr>
          <p:cNvPr id="19" name="Прямая соединительная линия 18"/>
          <p:cNvCxnSpPr>
            <a:cxnSpLocks noChangeShapeType="1"/>
            <a:stCxn id="7" idx="0"/>
          </p:cNvCxnSpPr>
          <p:nvPr/>
        </p:nvCxnSpPr>
        <p:spPr bwMode="auto">
          <a:xfrm rot="16200000" flipH="1">
            <a:off x="-285750" y="3357563"/>
            <a:ext cx="2857500" cy="0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" name="Прямая соединительная линия 19"/>
          <p:cNvCxnSpPr>
            <a:cxnSpLocks noChangeShapeType="1"/>
          </p:cNvCxnSpPr>
          <p:nvPr/>
        </p:nvCxnSpPr>
        <p:spPr bwMode="auto">
          <a:xfrm rot="16200000" flipH="1">
            <a:off x="2178844" y="892969"/>
            <a:ext cx="2857500" cy="4929188"/>
          </a:xfrm>
          <a:prstGeom prst="line">
            <a:avLst/>
          </a:prstGeom>
          <a:noFill/>
          <a:ln w="57150" algn="ctr">
            <a:solidFill>
              <a:srgbClr val="008000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000"/>
                            </p:stCondLst>
                            <p:childTnLst>
                              <p:par>
                                <p:cTn id="71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000"/>
                            </p:stCondLst>
                            <p:childTnLst>
                              <p:par>
                                <p:cTn id="74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0"/>
                            </p:stCondLst>
                            <p:childTnLst>
                              <p:par>
                                <p:cTn id="77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000"/>
                            </p:stCondLst>
                            <p:childTnLst>
                              <p:par>
                                <p:cTn id="8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  <p:bldP spid="9" grpId="0"/>
      <p:bldP spid="10" grpId="0"/>
      <p:bldP spid="11" grpId="0" animBg="1"/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Красниковы\Рабочий стол\bv1008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457200" y="274638"/>
            <a:ext cx="8472488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Отношение сторон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Прямоугольный треугольник 5"/>
          <p:cNvSpPr/>
          <p:nvPr/>
        </p:nvSpPr>
        <p:spPr bwMode="auto">
          <a:xfrm>
            <a:off x="1143000" y="1928813"/>
            <a:ext cx="4929188" cy="2857500"/>
          </a:xfrm>
          <a:prstGeom prst="rt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ru-RU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42938" y="1500188"/>
            <a:ext cx="428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А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14375" y="4714875"/>
            <a:ext cx="428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С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643563" y="4857750"/>
            <a:ext cx="428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В</a:t>
            </a:r>
          </a:p>
        </p:txBody>
      </p:sp>
      <p:sp>
        <p:nvSpPr>
          <p:cNvPr id="10" name="Равнобедренный треугольник 9"/>
          <p:cNvSpPr/>
          <p:nvPr/>
        </p:nvSpPr>
        <p:spPr bwMode="auto">
          <a:xfrm>
            <a:off x="4929188" y="4429125"/>
            <a:ext cx="1071562" cy="357188"/>
          </a:xfrm>
          <a:prstGeom prst="triangle">
            <a:avLst>
              <a:gd name="adj" fmla="val 41587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ru-RU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42938" y="3143250"/>
            <a:ext cx="428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b</a:t>
            </a:r>
            <a:endParaRPr lang="ru-RU" sz="2800" b="1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500438" y="2714625"/>
            <a:ext cx="428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c</a:t>
            </a:r>
            <a:endParaRPr lang="ru-RU" sz="2800" b="1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928938" y="4857750"/>
            <a:ext cx="428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a</a:t>
            </a:r>
            <a:endParaRPr lang="ru-RU" sz="2800" b="1"/>
          </a:p>
        </p:txBody>
      </p:sp>
      <p:cxnSp>
        <p:nvCxnSpPr>
          <p:cNvPr id="14" name="Прямая соединительная линия 13"/>
          <p:cNvCxnSpPr>
            <a:stCxn id="6" idx="2"/>
            <a:endCxn id="10" idx="4"/>
          </p:cNvCxnSpPr>
          <p:nvPr/>
        </p:nvCxnSpPr>
        <p:spPr bwMode="auto">
          <a:xfrm rot="16200000" flipH="1">
            <a:off x="3571875" y="2357438"/>
            <a:ext cx="0" cy="485775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15" name="Object 2"/>
          <p:cNvGraphicFramePr>
            <a:graphicFrameLocks noChangeAspect="1"/>
          </p:cNvGraphicFramePr>
          <p:nvPr/>
        </p:nvGraphicFramePr>
        <p:xfrm>
          <a:off x="4719638" y="2286000"/>
          <a:ext cx="3681412" cy="1344613"/>
        </p:xfrm>
        <a:graphic>
          <a:graphicData uri="http://schemas.openxmlformats.org/presentationml/2006/ole">
            <p:oleObj spid="_x0000_s3074" name="Формула" r:id="rId4" imgW="952200" imgH="406080" progId="Equation.3">
              <p:embed/>
            </p:oleObj>
          </a:graphicData>
        </a:graphic>
      </p:graphicFrame>
      <p:cxnSp>
        <p:nvCxnSpPr>
          <p:cNvPr id="16" name="Прямая соединительная линия 15"/>
          <p:cNvCxnSpPr>
            <a:cxnSpLocks noChangeShapeType="1"/>
            <a:stCxn id="6" idx="0"/>
          </p:cNvCxnSpPr>
          <p:nvPr/>
        </p:nvCxnSpPr>
        <p:spPr bwMode="auto">
          <a:xfrm rot="16200000" flipH="1">
            <a:off x="-285750" y="3357563"/>
            <a:ext cx="2857500" cy="0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8" grpId="0"/>
      <p:bldP spid="9" grpId="0"/>
      <p:bldP spid="10" grpId="0" animBg="1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Красниковы\Рабочий стол\bv100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3" name="Содержимое 2"/>
          <p:cNvSpPr txBox="1">
            <a:spLocks/>
          </p:cNvSpPr>
          <p:nvPr/>
        </p:nvSpPr>
        <p:spPr bwMode="auto">
          <a:xfrm>
            <a:off x="1214438" y="0"/>
            <a:ext cx="6543675" cy="6858000"/>
          </a:xfrm>
          <a:prstGeom prst="rect">
            <a:avLst/>
          </a:prstGeom>
          <a:solidFill>
            <a:srgbClr val="99FF99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>
              <a:spcBef>
                <a:spcPct val="20000"/>
              </a:spcBef>
              <a:buFontTx/>
              <a:buBlip>
                <a:blip r:embed="rId3"/>
              </a:buBlip>
              <a:defRPr/>
            </a:pPr>
            <a:r>
              <a:rPr lang="ru-RU" sz="4000" b="1" kern="0" dirty="0">
                <a:latin typeface="+mn-lt"/>
                <a:cs typeface="+mn-cs"/>
              </a:rPr>
              <a:t>Тангенсом острого угла в прямоугольном треугольнике называется отношение пр</a:t>
            </a:r>
            <a:r>
              <a:rPr lang="ru-RU" sz="4000" b="1" kern="0" dirty="0">
                <a:solidFill>
                  <a:srgbClr val="FF0000"/>
                </a:solidFill>
                <a:latin typeface="+mn-lt"/>
                <a:cs typeface="+mn-cs"/>
              </a:rPr>
              <a:t>о</a:t>
            </a:r>
            <a:r>
              <a:rPr lang="ru-RU" sz="4000" b="1" kern="0" dirty="0">
                <a:latin typeface="+mn-lt"/>
                <a:cs typeface="+mn-cs"/>
              </a:rPr>
              <a:t>тиволежащего </a:t>
            </a:r>
            <a:r>
              <a:rPr lang="ru-RU" sz="4000" b="1" kern="0" dirty="0">
                <a:solidFill>
                  <a:schemeClr val="accent3">
                    <a:lumMod val="25000"/>
                  </a:schemeClr>
                </a:solidFill>
                <a:latin typeface="+mn-lt"/>
                <a:cs typeface="+mn-cs"/>
              </a:rPr>
              <a:t>катета</a:t>
            </a:r>
            <a:r>
              <a:rPr lang="ru-RU" sz="4000" b="1" kern="0" dirty="0">
                <a:latin typeface="+mn-lt"/>
                <a:cs typeface="+mn-cs"/>
              </a:rPr>
              <a:t> </a:t>
            </a:r>
            <a:r>
              <a:rPr lang="ru-RU" sz="4000" b="1" kern="0" dirty="0">
                <a:solidFill>
                  <a:schemeClr val="accent3">
                    <a:lumMod val="25000"/>
                  </a:schemeClr>
                </a:solidFill>
                <a:latin typeface="+mn-lt"/>
                <a:cs typeface="+mn-cs"/>
              </a:rPr>
              <a:t>к</a:t>
            </a:r>
            <a:r>
              <a:rPr lang="ru-RU" sz="4000" b="1" kern="0" dirty="0">
                <a:latin typeface="+mn-lt"/>
                <a:cs typeface="+mn-cs"/>
              </a:rPr>
              <a:t> пр</a:t>
            </a:r>
            <a:r>
              <a:rPr lang="ru-RU" sz="4000" b="1" kern="0" dirty="0">
                <a:solidFill>
                  <a:srgbClr val="FF0000"/>
                </a:solidFill>
                <a:latin typeface="+mn-lt"/>
                <a:cs typeface="+mn-cs"/>
              </a:rPr>
              <a:t>и</a:t>
            </a:r>
            <a:r>
              <a:rPr lang="ru-RU" sz="4000" b="1" kern="0" dirty="0">
                <a:latin typeface="+mn-lt"/>
                <a:cs typeface="+mn-cs"/>
              </a:rPr>
              <a:t>лежащему </a:t>
            </a:r>
            <a:r>
              <a:rPr lang="ru-RU" sz="4000" b="1" kern="0" dirty="0">
                <a:solidFill>
                  <a:schemeClr val="accent3">
                    <a:lumMod val="25000"/>
                  </a:schemeClr>
                </a:solidFill>
                <a:latin typeface="+mn-lt"/>
                <a:cs typeface="+mn-cs"/>
              </a:rPr>
              <a:t>катету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Красниковы\Рабочий стол\bv100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3" name="Содержимое 2"/>
          <p:cNvSpPr txBox="1">
            <a:spLocks/>
          </p:cNvSpPr>
          <p:nvPr/>
        </p:nvSpPr>
        <p:spPr bwMode="auto">
          <a:xfrm>
            <a:off x="1214438" y="0"/>
            <a:ext cx="6543675" cy="6858000"/>
          </a:xfrm>
          <a:prstGeom prst="rect">
            <a:avLst/>
          </a:prstGeom>
          <a:solidFill>
            <a:srgbClr val="99FF99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>
              <a:spcBef>
                <a:spcPct val="20000"/>
              </a:spcBef>
              <a:buFontTx/>
              <a:buBlip>
                <a:blip r:embed="rId3"/>
              </a:buBlip>
              <a:defRPr/>
            </a:pPr>
            <a:r>
              <a:rPr lang="ru-RU" sz="4000" b="1" kern="0" dirty="0" smtClean="0"/>
              <a:t>Кот</a:t>
            </a:r>
            <a:r>
              <a:rPr lang="ru-RU" sz="4000" b="1" kern="0" dirty="0" smtClean="0">
                <a:latin typeface="+mn-lt"/>
                <a:cs typeface="+mn-cs"/>
              </a:rPr>
              <a:t>ангенсом </a:t>
            </a:r>
            <a:r>
              <a:rPr lang="ru-RU" sz="4000" b="1" kern="0" dirty="0">
                <a:latin typeface="+mn-lt"/>
                <a:cs typeface="+mn-cs"/>
              </a:rPr>
              <a:t>острого угла в прямоугольном треугольнике называется отношение </a:t>
            </a:r>
            <a:r>
              <a:rPr lang="ru-RU" sz="4000" b="1" kern="0" dirty="0" smtClean="0">
                <a:latin typeface="+mn-lt"/>
                <a:cs typeface="+mn-cs"/>
              </a:rPr>
              <a:t>пр</a:t>
            </a:r>
            <a:r>
              <a:rPr lang="ru-RU" sz="4000" b="1" kern="0" dirty="0" smtClean="0">
                <a:solidFill>
                  <a:srgbClr val="FF0000"/>
                </a:solidFill>
              </a:rPr>
              <a:t>и</a:t>
            </a:r>
            <a:r>
              <a:rPr lang="ru-RU" sz="4000" b="1" kern="0" dirty="0" smtClean="0">
                <a:latin typeface="+mn-lt"/>
                <a:cs typeface="+mn-cs"/>
              </a:rPr>
              <a:t>лежащего </a:t>
            </a:r>
            <a:r>
              <a:rPr lang="ru-RU" sz="4000" b="1" kern="0" dirty="0">
                <a:solidFill>
                  <a:schemeClr val="accent3">
                    <a:lumMod val="25000"/>
                  </a:schemeClr>
                </a:solidFill>
                <a:latin typeface="+mn-lt"/>
                <a:cs typeface="+mn-cs"/>
              </a:rPr>
              <a:t>катета</a:t>
            </a:r>
            <a:r>
              <a:rPr lang="ru-RU" sz="4000" b="1" kern="0" dirty="0">
                <a:latin typeface="+mn-lt"/>
                <a:cs typeface="+mn-cs"/>
              </a:rPr>
              <a:t> </a:t>
            </a:r>
            <a:r>
              <a:rPr lang="ru-RU" sz="4000" b="1" kern="0" dirty="0">
                <a:solidFill>
                  <a:schemeClr val="accent3">
                    <a:lumMod val="25000"/>
                  </a:schemeClr>
                </a:solidFill>
                <a:latin typeface="+mn-lt"/>
                <a:cs typeface="+mn-cs"/>
              </a:rPr>
              <a:t>к</a:t>
            </a:r>
            <a:r>
              <a:rPr lang="ru-RU" sz="4000" b="1" kern="0" dirty="0">
                <a:latin typeface="+mn-lt"/>
                <a:cs typeface="+mn-cs"/>
              </a:rPr>
              <a:t> </a:t>
            </a:r>
            <a:r>
              <a:rPr lang="ru-RU" sz="4000" b="1" kern="0" dirty="0" smtClean="0">
                <a:latin typeface="+mn-lt"/>
                <a:cs typeface="+mn-cs"/>
              </a:rPr>
              <a:t>пр</a:t>
            </a:r>
            <a:r>
              <a:rPr lang="ru-RU" sz="4000" b="1" kern="0" dirty="0" smtClean="0">
                <a:solidFill>
                  <a:srgbClr val="FF0000"/>
                </a:solidFill>
              </a:rPr>
              <a:t>о</a:t>
            </a:r>
            <a:r>
              <a:rPr lang="ru-RU" sz="4000" b="1" kern="0" dirty="0" smtClean="0"/>
              <a:t>тиволе</a:t>
            </a:r>
            <a:r>
              <a:rPr lang="ru-RU" sz="4000" b="1" kern="0" dirty="0" smtClean="0">
                <a:latin typeface="+mn-lt"/>
                <a:cs typeface="+mn-cs"/>
              </a:rPr>
              <a:t>жащему </a:t>
            </a:r>
            <a:r>
              <a:rPr lang="ru-RU" sz="4000" b="1" kern="0" dirty="0">
                <a:solidFill>
                  <a:schemeClr val="accent3">
                    <a:lumMod val="25000"/>
                  </a:schemeClr>
                </a:solidFill>
                <a:latin typeface="+mn-lt"/>
                <a:cs typeface="+mn-cs"/>
              </a:rPr>
              <a:t>катету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Красниковы\Рабочий стол\bv1008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457200" y="274638"/>
            <a:ext cx="8472488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Проверь себя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Прямоугольный треугольник 3"/>
          <p:cNvSpPr/>
          <p:nvPr/>
        </p:nvSpPr>
        <p:spPr bwMode="auto">
          <a:xfrm>
            <a:off x="1143000" y="1928813"/>
            <a:ext cx="4929188" cy="2857500"/>
          </a:xfrm>
          <a:prstGeom prst="rt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ru-RU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42938" y="1500188"/>
            <a:ext cx="428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А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14375" y="4714875"/>
            <a:ext cx="428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С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643563" y="4857750"/>
            <a:ext cx="428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В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42938" y="3143250"/>
            <a:ext cx="428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b</a:t>
            </a:r>
            <a:endParaRPr lang="ru-RU" sz="2800" b="1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500438" y="2714625"/>
            <a:ext cx="428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c</a:t>
            </a:r>
            <a:endParaRPr lang="ru-RU" sz="2800" b="1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928938" y="4857750"/>
            <a:ext cx="428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a</a:t>
            </a:r>
            <a:endParaRPr lang="ru-RU" sz="2800" b="1"/>
          </a:p>
        </p:txBody>
      </p:sp>
      <p:sp>
        <p:nvSpPr>
          <p:cNvPr id="11" name="Прямоугольный треугольник 10"/>
          <p:cNvSpPr/>
          <p:nvPr/>
        </p:nvSpPr>
        <p:spPr bwMode="auto">
          <a:xfrm>
            <a:off x="1143000" y="1928813"/>
            <a:ext cx="714375" cy="428625"/>
          </a:xfrm>
          <a:prstGeom prst="rtTriangl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ru-RU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graphicFrame>
        <p:nvGraphicFramePr>
          <p:cNvPr id="12" name="Object 1"/>
          <p:cNvGraphicFramePr>
            <a:graphicFrameLocks noChangeAspect="1"/>
          </p:cNvGraphicFramePr>
          <p:nvPr/>
        </p:nvGraphicFramePr>
        <p:xfrm>
          <a:off x="4357688" y="1714500"/>
          <a:ext cx="1455737" cy="588963"/>
        </p:xfrm>
        <a:graphic>
          <a:graphicData uri="http://schemas.openxmlformats.org/presentationml/2006/ole">
            <p:oleObj spid="_x0000_s4098" name="Формула" r:id="rId4" imgW="482400" imgH="177480" progId="Equation.3">
              <p:embed/>
            </p:oleObj>
          </a:graphicData>
        </a:graphic>
      </p:graphicFrame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4500563" y="2643188"/>
          <a:ext cx="1417637" cy="588962"/>
        </p:xfrm>
        <a:graphic>
          <a:graphicData uri="http://schemas.openxmlformats.org/presentationml/2006/ole">
            <p:oleObj spid="_x0000_s4099" name="Формула" r:id="rId5" imgW="469800" imgH="177480" progId="Equation.3">
              <p:embed/>
            </p:oleObj>
          </a:graphicData>
        </a:graphic>
      </p:graphicFrame>
      <p:graphicFrame>
        <p:nvGraphicFramePr>
          <p:cNvPr id="14" name="Object 3"/>
          <p:cNvGraphicFramePr>
            <a:graphicFrameLocks noChangeAspect="1"/>
          </p:cNvGraphicFramePr>
          <p:nvPr/>
        </p:nvGraphicFramePr>
        <p:xfrm>
          <a:off x="5143500" y="3429000"/>
          <a:ext cx="1187450" cy="673100"/>
        </p:xfrm>
        <a:graphic>
          <a:graphicData uri="http://schemas.openxmlformats.org/presentationml/2006/ole">
            <p:oleObj spid="_x0000_s4100" name="Формула" r:id="rId6" imgW="393480" imgH="203040" progId="Equation.3">
              <p:embed/>
            </p:oleObj>
          </a:graphicData>
        </a:graphic>
      </p:graphicFrame>
      <p:graphicFrame>
        <p:nvGraphicFramePr>
          <p:cNvPr id="15" name="Object 4"/>
          <p:cNvGraphicFramePr>
            <a:graphicFrameLocks noChangeAspect="1"/>
          </p:cNvGraphicFramePr>
          <p:nvPr/>
        </p:nvGraphicFramePr>
        <p:xfrm>
          <a:off x="5857875" y="1574800"/>
          <a:ext cx="2000250" cy="854075"/>
        </p:xfrm>
        <a:graphic>
          <a:graphicData uri="http://schemas.openxmlformats.org/presentationml/2006/ole">
            <p:oleObj spid="_x0000_s4101" name="Формула" r:id="rId7" imgW="558720" imgH="406080" progId="Equation.3">
              <p:embed/>
            </p:oleObj>
          </a:graphicData>
        </a:graphic>
      </p:graphicFrame>
      <p:graphicFrame>
        <p:nvGraphicFramePr>
          <p:cNvPr id="16" name="Object 5"/>
          <p:cNvGraphicFramePr>
            <a:graphicFrameLocks noChangeAspect="1"/>
          </p:cNvGraphicFramePr>
          <p:nvPr/>
        </p:nvGraphicFramePr>
        <p:xfrm>
          <a:off x="5929313" y="2500313"/>
          <a:ext cx="2071687" cy="854075"/>
        </p:xfrm>
        <a:graphic>
          <a:graphicData uri="http://schemas.openxmlformats.org/presentationml/2006/ole">
            <p:oleObj spid="_x0000_s4102" name="Формула" r:id="rId8" imgW="558720" imgH="406080" progId="Equation.3">
              <p:embed/>
            </p:oleObj>
          </a:graphicData>
        </a:graphic>
      </p:graphicFrame>
      <p:graphicFrame>
        <p:nvGraphicFramePr>
          <p:cNvPr id="17" name="Object 6"/>
          <p:cNvGraphicFramePr>
            <a:graphicFrameLocks noChangeAspect="1"/>
          </p:cNvGraphicFramePr>
          <p:nvPr/>
        </p:nvGraphicFramePr>
        <p:xfrm>
          <a:off x="6357938" y="3357563"/>
          <a:ext cx="1949450" cy="854075"/>
        </p:xfrm>
        <a:graphic>
          <a:graphicData uri="http://schemas.openxmlformats.org/presentationml/2006/ole">
            <p:oleObj spid="_x0000_s4103" name="Формула" r:id="rId9" imgW="571320" imgH="40608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4351338" y="5661025"/>
          <a:ext cx="1339850" cy="673100"/>
        </p:xfrm>
        <a:graphic>
          <a:graphicData uri="http://schemas.openxmlformats.org/presentationml/2006/ole">
            <p:oleObj spid="_x0000_s4104" name="Формула" r:id="rId10" imgW="444240" imgH="203040" progId="Equation.3">
              <p:embed/>
            </p:oleObj>
          </a:graphicData>
        </a:graphic>
      </p:graphicFrame>
      <p:graphicFrame>
        <p:nvGraphicFramePr>
          <p:cNvPr id="19" name="Object 6"/>
          <p:cNvGraphicFramePr>
            <a:graphicFrameLocks noChangeAspect="1"/>
          </p:cNvGraphicFramePr>
          <p:nvPr/>
        </p:nvGraphicFramePr>
        <p:xfrm>
          <a:off x="6372200" y="3356992"/>
          <a:ext cx="1949450" cy="854075"/>
        </p:xfrm>
        <a:graphic>
          <a:graphicData uri="http://schemas.openxmlformats.org/presentationml/2006/ole">
            <p:oleObj spid="_x0000_s4105" name="Формула" r:id="rId11" imgW="571320" imgH="406080" progId="Equation.3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5694363" y="5602288"/>
          <a:ext cx="1862137" cy="827087"/>
        </p:xfrm>
        <a:graphic>
          <a:graphicData uri="http://schemas.openxmlformats.org/presentationml/2006/ole">
            <p:oleObj spid="_x0000_s4107" name="Формула" r:id="rId12" imgW="54576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94</TotalTime>
  <Words>288</Words>
  <Application>Microsoft Office PowerPoint</Application>
  <PresentationFormat>Экран (4:3)</PresentationFormat>
  <Paragraphs>94</Paragraphs>
  <Slides>17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Аспект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Красниковы</dc:creator>
  <cp:lastModifiedBy>Красниковы</cp:lastModifiedBy>
  <cp:revision>15</cp:revision>
  <dcterms:created xsi:type="dcterms:W3CDTF">2012-06-07T15:31:55Z</dcterms:created>
  <dcterms:modified xsi:type="dcterms:W3CDTF">2012-06-07T17:07:52Z</dcterms:modified>
</cp:coreProperties>
</file>