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3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86ED-44D6-4FA2-A9F2-AAF8C9527F62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0A44-AF19-44BD-8A09-4C56AE637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0B3C-3FBC-4382-ACC1-5C2F61CBEC0C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5E33-8F93-418E-9D5A-196840BAA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075D-785B-41B9-9DC7-4AF721C3CA9B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CA0-1E92-4C69-8693-A510BA36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B675-F524-4979-815C-363525249243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545D-2049-4AFC-98BE-4B4A5CAD8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CB7C-0681-4B1B-AA1B-B018684166CA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F537-583C-401D-8E9B-CCFD0AE7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59EF-57B0-4A02-9757-D0A459661973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59B1-4BE4-4A38-B1C4-0D416118A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379A-4D9D-486B-A1AD-BCD18C83D84A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F306-4B54-471B-8DCB-DB8084425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1843-AFB2-4C14-8022-2E0367499775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12F32-DBEB-49A8-B1C1-8C189DAA8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E068-0241-4C03-8453-202DB46314DA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1771-98CE-4BD4-A6C0-FA76BE8FA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DD60-586E-46B2-BD42-3BF11929C8FB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A51B-1128-4CB9-BE4D-40161A074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18FC-5945-43CF-BFDA-73B60343430D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74BD7-39C5-4734-8FA6-D5B4B6564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91D492-ABE9-47E4-86B5-F1EC8E2B1D0C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C197D-7E66-4770-AF46-4896F766C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7524" y="1772816"/>
            <a:ext cx="91440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Знакомство с компьютером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581525"/>
            <a:ext cx="7854950" cy="1752600"/>
          </a:xfrm>
        </p:spPr>
        <p:txBody>
          <a:bodyPr/>
          <a:lstStyle/>
          <a:p>
            <a:pPr marR="0"/>
            <a:r>
              <a:rPr lang="ru-RU" dirty="0" smtClean="0">
                <a:latin typeface="Times New Roman" pitchFamily="18" charset="0"/>
              </a:rPr>
              <a:t>Учитель математики и информатики</a:t>
            </a:r>
          </a:p>
          <a:p>
            <a:pPr marR="0"/>
            <a:r>
              <a:rPr lang="ru-RU" smtClean="0">
                <a:latin typeface="Times New Roman" pitchFamily="18" charset="0"/>
              </a:rPr>
              <a:t>Быстрова Анжелика Алексеевна.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0" y="395186"/>
            <a:ext cx="7854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</a:rPr>
              <a:t>МБОУ №30 г. Южно</a:t>
            </a:r>
            <a:r>
              <a:rPr lang="ru-RU" sz="2600" dirty="0" smtClean="0">
                <a:latin typeface="Times New Roman" pitchFamily="18" charset="0"/>
              </a:rPr>
              <a:t>-Сахалинска</a:t>
            </a:r>
            <a:endParaRPr lang="ru-RU" sz="2600" dirty="0">
              <a:latin typeface="Times New Roman" pitchFamily="18" charset="0"/>
            </a:endParaRPr>
          </a:p>
        </p:txBody>
      </p:sp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-1549400" y="6092825"/>
            <a:ext cx="7854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>
              <a:latin typeface="Constantia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913" y="6381750"/>
            <a:ext cx="576262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8" name="Рисунок 12" descr="j039685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3857625"/>
            <a:ext cx="1785938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348038" y="333375"/>
            <a:ext cx="9166225" cy="1143000"/>
          </a:xfrm>
        </p:spPr>
        <p:txBody>
          <a:bodyPr/>
          <a:lstStyle/>
          <a:p>
            <a:r>
              <a:rPr lang="ru-RU" smtClean="0"/>
              <a:t>Сканеры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95288" y="4797425"/>
            <a:ext cx="8147050" cy="2447925"/>
          </a:xfrm>
        </p:spPr>
        <p:txBody>
          <a:bodyPr/>
          <a:lstStyle/>
          <a:p>
            <a:r>
              <a:rPr lang="ru-RU" i="1" smtClean="0">
                <a:solidFill>
                  <a:srgbClr val="02027E"/>
                </a:solidFill>
              </a:rPr>
              <a:t>Сканер</a:t>
            </a:r>
            <a:r>
              <a:rPr lang="ru-RU" smtClean="0"/>
              <a:t> — устройство, выполняющее преобразование изображений в цифровой формат.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57338"/>
            <a:ext cx="417671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8446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692275" y="404813"/>
            <a:ext cx="8229600" cy="1143000"/>
          </a:xfrm>
        </p:spPr>
        <p:txBody>
          <a:bodyPr/>
          <a:lstStyle/>
          <a:p>
            <a:r>
              <a:rPr lang="ru-RU" sz="5400" smtClean="0"/>
              <a:t>Устройства вывода</a:t>
            </a:r>
          </a:p>
        </p:txBody>
      </p:sp>
      <p:sp>
        <p:nvSpPr>
          <p:cNvPr id="24580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4762500" cy="2862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i="1" smtClean="0">
                <a:solidFill>
                  <a:srgbClr val="02027E"/>
                </a:solidFill>
              </a:rPr>
              <a:t>Устройства вывода</a:t>
            </a:r>
            <a:r>
              <a:rPr lang="ru-RU" sz="2200" smtClean="0"/>
              <a:t> — периферийные устройства, преобразующие результаты обработки цифровых машинных кодов в форму, удобную для восприятия человеком или пригодную для воздействия на исполнительные органы объекта управления.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454525"/>
            <a:ext cx="23923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700213"/>
            <a:ext cx="36718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8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sz="4900" smtClean="0"/>
              <a:t>Мониторы</a:t>
            </a:r>
            <a:endParaRPr lang="ru-RU" sz="45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3384550" cy="4805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i="1" smtClean="0">
                <a:solidFill>
                  <a:srgbClr val="02027E"/>
                </a:solidFill>
              </a:rPr>
              <a:t>Монитор</a:t>
            </a:r>
            <a:r>
              <a:rPr lang="ru-RU" smtClean="0"/>
              <a:t> — аппарат, предназначенный для вывода графической или текстовой информации: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916113"/>
            <a:ext cx="4572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238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smtClean="0"/>
              <a:t>Принтеры</a:t>
            </a:r>
            <a:br>
              <a:rPr lang="ru-RU" sz="4900" smtClean="0"/>
            </a:br>
            <a:endParaRPr lang="ru-RU" sz="45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221163"/>
            <a:ext cx="7775575" cy="4248150"/>
          </a:xfrm>
        </p:spPr>
        <p:txBody>
          <a:bodyPr>
            <a:normAutofit/>
          </a:bodyPr>
          <a:lstStyle/>
          <a:p>
            <a:r>
              <a:rPr lang="ru-RU" i="1" smtClean="0">
                <a:solidFill>
                  <a:srgbClr val="02027E"/>
                </a:solidFill>
              </a:rPr>
              <a:t>Принтер</a:t>
            </a:r>
            <a:r>
              <a:rPr lang="ru-RU" smtClean="0"/>
              <a:t> — периферийное устройство компьютера, предназначенное для перевода текста или графики на физический носитель из электронного вида малыми тиражами без создания печатной формы.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4392612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1125538"/>
            <a:ext cx="42481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059113" y="260350"/>
            <a:ext cx="8229600" cy="1143000"/>
          </a:xfrm>
        </p:spPr>
        <p:txBody>
          <a:bodyPr/>
          <a:lstStyle/>
          <a:p>
            <a:r>
              <a:rPr lang="ru-RU" smtClean="0"/>
              <a:t>Плоттеры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89437"/>
          </a:xfrm>
        </p:spPr>
        <p:txBody>
          <a:bodyPr/>
          <a:lstStyle/>
          <a:p>
            <a:r>
              <a:rPr lang="ru-RU" i="1" smtClean="0">
                <a:solidFill>
                  <a:srgbClr val="02027E"/>
                </a:solidFill>
              </a:rPr>
              <a:t>Пло́ттер</a:t>
            </a:r>
            <a:r>
              <a:rPr lang="ru-RU" smtClean="0"/>
              <a:t> — устройство для автоматического вычерчивания с большой точностью рисунков, схем, сложных чертежей, карт и другой графической информации на бумаге или кальке.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644900"/>
            <a:ext cx="3960813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9363"/>
            <a:ext cx="3960812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843213" y="115888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Оглавление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229600" cy="5257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Что такое компьютер?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Задачи компьютера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Процессор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Память компьютера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Устройства ввода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Клавиатура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Компьютерная мышь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Сенсорные устройства и сканеры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Устройства вывода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Мониторы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Принтеры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Плоттеры</a:t>
            </a:r>
          </a:p>
        </p:txBody>
      </p:sp>
      <p:sp>
        <p:nvSpPr>
          <p:cNvPr id="4" name="Управляющая кнопка: документ 3">
            <a:hlinkClick r:id="rId2" action="ppaction://hlinksldjump" highlightClick="1"/>
          </p:cNvPr>
          <p:cNvSpPr/>
          <p:nvPr/>
        </p:nvSpPr>
        <p:spPr>
          <a:xfrm>
            <a:off x="7740650" y="1557338"/>
            <a:ext cx="792163" cy="3587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7740650" y="1989138"/>
            <a:ext cx="792163" cy="3603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окумент 5">
            <a:hlinkClick r:id="rId4" action="ppaction://hlinksldjump" highlightClick="1"/>
          </p:cNvPr>
          <p:cNvSpPr/>
          <p:nvPr/>
        </p:nvSpPr>
        <p:spPr>
          <a:xfrm>
            <a:off x="7740650" y="2420938"/>
            <a:ext cx="792163" cy="3603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окумент 6">
            <a:hlinkClick r:id="rId5" action="ppaction://hlinksldjump" highlightClick="1"/>
          </p:cNvPr>
          <p:cNvSpPr/>
          <p:nvPr/>
        </p:nvSpPr>
        <p:spPr>
          <a:xfrm>
            <a:off x="7740650" y="2852738"/>
            <a:ext cx="792163" cy="3603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окумент 7">
            <a:hlinkClick r:id="rId6" action="ppaction://hlinksldjump" highlightClick="1"/>
          </p:cNvPr>
          <p:cNvSpPr/>
          <p:nvPr/>
        </p:nvSpPr>
        <p:spPr>
          <a:xfrm>
            <a:off x="7740650" y="3284538"/>
            <a:ext cx="792163" cy="3603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окумент 8">
            <a:hlinkClick r:id="rId7" action="ppaction://hlinksldjump" highlightClick="1"/>
          </p:cNvPr>
          <p:cNvSpPr/>
          <p:nvPr/>
        </p:nvSpPr>
        <p:spPr>
          <a:xfrm>
            <a:off x="7740650" y="3716338"/>
            <a:ext cx="792163" cy="3603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кумент 9">
            <a:hlinkClick r:id="rId8" action="ppaction://hlinksldjump" highlightClick="1"/>
          </p:cNvPr>
          <p:cNvSpPr/>
          <p:nvPr/>
        </p:nvSpPr>
        <p:spPr>
          <a:xfrm>
            <a:off x="7740650" y="4149725"/>
            <a:ext cx="792163" cy="3587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Управляющая кнопка: документ 9">
            <a:hlinkClick r:id="rId9" action="ppaction://hlinksldjump" highlightClick="1"/>
          </p:cNvPr>
          <p:cNvSpPr/>
          <p:nvPr/>
        </p:nvSpPr>
        <p:spPr>
          <a:xfrm>
            <a:off x="7740650" y="4581525"/>
            <a:ext cx="792163" cy="3587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Управляющая кнопка: документ 9">
            <a:hlinkClick r:id="rId10" action="ppaction://hlinksldjump" highlightClick="1"/>
          </p:cNvPr>
          <p:cNvSpPr/>
          <p:nvPr/>
        </p:nvSpPr>
        <p:spPr>
          <a:xfrm>
            <a:off x="7740650" y="5013325"/>
            <a:ext cx="792163" cy="3587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окумент 9">
            <a:hlinkClick r:id="rId11" action="ppaction://hlinksldjump" highlightClick="1"/>
          </p:cNvPr>
          <p:cNvSpPr/>
          <p:nvPr/>
        </p:nvSpPr>
        <p:spPr>
          <a:xfrm>
            <a:off x="7740650" y="5445125"/>
            <a:ext cx="792163" cy="3587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документ 9">
            <a:hlinkClick r:id="rId12" action="ppaction://hlinksldjump" highlightClick="1"/>
          </p:cNvPr>
          <p:cNvSpPr/>
          <p:nvPr/>
        </p:nvSpPr>
        <p:spPr>
          <a:xfrm>
            <a:off x="7740650" y="5876925"/>
            <a:ext cx="792163" cy="3587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кумент 9">
            <a:hlinkClick r:id="rId13" action="ppaction://hlinksldjump" highlightClick="1"/>
          </p:cNvPr>
          <p:cNvSpPr/>
          <p:nvPr/>
        </p:nvSpPr>
        <p:spPr>
          <a:xfrm>
            <a:off x="7740650" y="6308725"/>
            <a:ext cx="792163" cy="3587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76375" y="692150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Что такое компьютер?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95288" y="2133600"/>
            <a:ext cx="4187825" cy="438785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Для хранения, обработки, быстрого поиска и обмена информации используется компьютер.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205038"/>
            <a:ext cx="42862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Задачи компьютера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844675"/>
            <a:ext cx="8229600" cy="2879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Компьютер воспринимает вводимую информацию, затем преобразует и выводит ее.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Чтобы понять, что делает компьютер, необходимо разобраться в трех основных аспектах его работы с информацией:</a:t>
            </a:r>
          </a:p>
          <a:p>
            <a:pPr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ввод – вывод;</a:t>
            </a:r>
          </a:p>
          <a:p>
            <a:pPr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обработка (преобразование);</a:t>
            </a:r>
          </a:p>
          <a:p>
            <a:pPr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хранение.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Все эти задачи выполняет аппаратное и программное обеспечения компьютера.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9363" y="4710113"/>
            <a:ext cx="6858000" cy="2000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137025" y="6069013"/>
            <a:ext cx="1368425" cy="577850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Хранение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643313" y="4814888"/>
            <a:ext cx="2357437" cy="647700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Преобразование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581775" y="4824413"/>
            <a:ext cx="1368425" cy="647700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Вывод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357313" y="4789488"/>
            <a:ext cx="1428750" cy="647700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Ввод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71813" y="5113338"/>
            <a:ext cx="42862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10288" y="5140325"/>
            <a:ext cx="4286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333082" y="5709444"/>
            <a:ext cx="285750" cy="158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934744" y="5709444"/>
            <a:ext cx="2857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700338" y="549275"/>
            <a:ext cx="8229600" cy="1143000"/>
          </a:xfrm>
        </p:spPr>
        <p:txBody>
          <a:bodyPr/>
          <a:lstStyle/>
          <a:p>
            <a:r>
              <a:rPr lang="ru-RU" smtClean="0"/>
              <a:t>Процессор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313" y="1935163"/>
            <a:ext cx="6059487" cy="438943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2000" i="1" smtClean="0">
                <a:solidFill>
                  <a:srgbClr val="002060"/>
                </a:solidFill>
                <a:latin typeface="Times New Roman" pitchFamily="18" charset="0"/>
              </a:rPr>
              <a:t>Процессор </a:t>
            </a:r>
            <a:r>
              <a:rPr lang="ru-RU" sz="2000" i="1" smtClean="0">
                <a:latin typeface="Times New Roman" pitchFamily="18" charset="0"/>
              </a:rPr>
              <a:t>–</a:t>
            </a:r>
            <a:r>
              <a:rPr lang="ru-RU" sz="2000" smtClean="0">
                <a:latin typeface="Times New Roman" pitchFamily="18" charset="0"/>
              </a:rPr>
              <a:t> устройство, обеспечивающее преобразование информации и управление другими устройствами компьютера, выполняющее различные арифметические и логарифмические операции к которым сводится решение любой задачи обработки информации на компьютере.</a:t>
            </a:r>
          </a:p>
          <a:p>
            <a:pPr algn="r">
              <a:lnSpc>
                <a:spcPct val="90000"/>
              </a:lnSpc>
            </a:pPr>
            <a:endParaRPr lang="ru-RU" sz="2000" i="1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sz="2000" i="1" smtClean="0">
                <a:solidFill>
                  <a:srgbClr val="002060"/>
                </a:solidFill>
                <a:latin typeface="Times New Roman" pitchFamily="18" charset="0"/>
              </a:rPr>
              <a:t>Производительность процессора</a:t>
            </a:r>
            <a:r>
              <a:rPr lang="ru-RU" sz="2000" smtClean="0">
                <a:solidFill>
                  <a:srgbClr val="0D0D0D"/>
                </a:solidFill>
                <a:latin typeface="Times New Roman" pitchFamily="18" charset="0"/>
              </a:rPr>
              <a:t> определяет быстродействие компьютера и зависит от тактовой частоты(кол-во тактов в секунду) и разрядности (размер информации обрабатываемой за один такт)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19459" name="Picture 4" descr="процесс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9810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j039846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17888"/>
            <a:ext cx="25003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051050" y="198438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Память компьютера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09538" y="1423988"/>
            <a:ext cx="5273675" cy="4389437"/>
          </a:xfrm>
        </p:spPr>
        <p:txBody>
          <a:bodyPr/>
          <a:lstStyle/>
          <a:p>
            <a:pPr marL="273050" lvl="3" indent="-273050">
              <a:buSzPct val="95000"/>
            </a:pPr>
            <a:r>
              <a:rPr lang="ru-RU" i="1" smtClean="0">
                <a:solidFill>
                  <a:srgbClr val="002060"/>
                </a:solidFill>
                <a:latin typeface="Times New Roman" pitchFamily="18" charset="0"/>
              </a:rPr>
              <a:t>Память компьютера – совокупность устройств для хранения информации.</a:t>
            </a:r>
          </a:p>
          <a:p>
            <a:endParaRPr lang="ru-RU" smtClean="0">
              <a:latin typeface="Times New Roman" pitchFamily="18" charset="0"/>
            </a:endParaRPr>
          </a:p>
        </p:txBody>
      </p:sp>
      <p:cxnSp>
        <p:nvCxnSpPr>
          <p:cNvPr id="20483" name="AutoShape 6"/>
          <p:cNvCxnSpPr>
            <a:cxnSpLocks noChangeShapeType="1"/>
          </p:cNvCxnSpPr>
          <p:nvPr/>
        </p:nvCxnSpPr>
        <p:spPr bwMode="auto">
          <a:xfrm>
            <a:off x="6692900" y="2058988"/>
            <a:ext cx="0" cy="301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84" name="AutoShape 7"/>
          <p:cNvCxnSpPr>
            <a:cxnSpLocks noChangeShapeType="1"/>
          </p:cNvCxnSpPr>
          <p:nvPr/>
        </p:nvCxnSpPr>
        <p:spPr bwMode="auto">
          <a:xfrm flipV="1">
            <a:off x="4564063" y="2352675"/>
            <a:ext cx="3571875" cy="31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85" name="AutoShape 8"/>
          <p:cNvCxnSpPr>
            <a:cxnSpLocks noChangeShapeType="1"/>
          </p:cNvCxnSpPr>
          <p:nvPr/>
        </p:nvCxnSpPr>
        <p:spPr bwMode="auto">
          <a:xfrm>
            <a:off x="4564063" y="2384425"/>
            <a:ext cx="0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86" name="AutoShape 9"/>
          <p:cNvCxnSpPr>
            <a:cxnSpLocks noChangeShapeType="1"/>
          </p:cNvCxnSpPr>
          <p:nvPr/>
        </p:nvCxnSpPr>
        <p:spPr bwMode="auto">
          <a:xfrm flipV="1">
            <a:off x="8134350" y="2373313"/>
            <a:ext cx="0" cy="25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487" name="AutoShape 10"/>
          <p:cNvSpPr>
            <a:spLocks noChangeArrowheads="1"/>
          </p:cNvSpPr>
          <p:nvPr/>
        </p:nvSpPr>
        <p:spPr bwMode="auto">
          <a:xfrm>
            <a:off x="3986213" y="2495550"/>
            <a:ext cx="2328862" cy="2593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000">
                <a:latin typeface="Times New Roman" pitchFamily="18" charset="0"/>
              </a:rPr>
              <a:t>Считывание – Процесс получения информации из области памяти по заданному адресу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20488" name="AutoShape 11"/>
          <p:cNvSpPr>
            <a:spLocks noChangeArrowheads="1"/>
          </p:cNvSpPr>
          <p:nvPr/>
        </p:nvSpPr>
        <p:spPr bwMode="auto">
          <a:xfrm>
            <a:off x="6913563" y="2438400"/>
            <a:ext cx="2241550" cy="2670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>
                <a:latin typeface="Times New Roman" pitchFamily="18" charset="0"/>
              </a:rPr>
              <a:t>Запись (сохранение) – Процесс  размещения информации в памяти по заданному адресу для хранения</a:t>
            </a:r>
          </a:p>
        </p:txBody>
      </p:sp>
      <p:pic>
        <p:nvPicPr>
          <p:cNvPr id="20489" name="Рисунок 5" descr="2231____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80525">
            <a:off x="4389438" y="5219700"/>
            <a:ext cx="207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AutoShape 5"/>
          <p:cNvSpPr>
            <a:spLocks noChangeArrowheads="1"/>
          </p:cNvSpPr>
          <p:nvPr/>
        </p:nvSpPr>
        <p:spPr bwMode="auto">
          <a:xfrm>
            <a:off x="5634038" y="1557338"/>
            <a:ext cx="2090737" cy="6524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>
                <a:latin typeface="Times New Roman" pitchFamily="18" charset="0"/>
              </a:rPr>
              <a:t>Память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20491" name="Группа 14"/>
          <p:cNvGrpSpPr>
            <a:grpSpLocks/>
          </p:cNvGrpSpPr>
          <p:nvPr/>
        </p:nvGrpSpPr>
        <p:grpSpPr bwMode="auto">
          <a:xfrm flipH="1">
            <a:off x="96838" y="2697163"/>
            <a:ext cx="3857625" cy="4071937"/>
            <a:chOff x="4857752" y="2214554"/>
            <a:chExt cx="3857652" cy="3714776"/>
          </a:xfrm>
        </p:grpSpPr>
        <p:pic>
          <p:nvPicPr>
            <p:cNvPr id="20493" name="Рисунок 9" descr="2341____.BMP"/>
            <p:cNvPicPr>
              <a:picLocks noChangeAspect="1"/>
            </p:cNvPicPr>
            <p:nvPr/>
          </p:nvPicPr>
          <p:blipFill>
            <a:blip r:embed="rId3"/>
            <a:srcRect t="8614" r="7500"/>
            <a:stretch>
              <a:fillRect/>
            </a:stretch>
          </p:blipFill>
          <p:spPr bwMode="auto">
            <a:xfrm>
              <a:off x="6000760" y="2214554"/>
              <a:ext cx="2643206" cy="1958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Рисунок 12" descr="j043157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768" y="4244540"/>
              <a:ext cx="1571636" cy="158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Рисунок 13" descr="j043385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7752" y="2958656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Рисунок 7" descr="j0396938.wm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72066" y="4458854"/>
              <a:ext cx="1857388" cy="147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2" name="Управляющая кнопка: домой 141">
            <a:hlinkClick r:id="rId7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2195513" y="549275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Устройства ввода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smtClean="0">
                <a:solidFill>
                  <a:srgbClr val="02027E"/>
                </a:solidFill>
                <a:latin typeface="Times New Roman" pitchFamily="18" charset="0"/>
              </a:rPr>
              <a:t>Устройства ввода</a:t>
            </a:r>
            <a:r>
              <a:rPr lang="ru-RU" smtClean="0">
                <a:latin typeface="Times New Roman" pitchFamily="18" charset="0"/>
              </a:rPr>
              <a:t> — приборы для занесения (ввода) данных в компьютер либо другое электронное устройство во время его работы.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73463"/>
            <a:ext cx="4762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3068638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Клавиатура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916113"/>
            <a:ext cx="3683000" cy="46783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i="1" smtClean="0">
                <a:solidFill>
                  <a:srgbClr val="02027E"/>
                </a:solidFill>
                <a:latin typeface="Times New Roman" pitchFamily="18" charset="0"/>
              </a:rPr>
              <a:t>Компьютерная клавиатура</a:t>
            </a:r>
            <a:r>
              <a:rPr lang="ru-RU" sz="2800" smtClean="0">
                <a:latin typeface="Times New Roman" pitchFamily="18" charset="0"/>
              </a:rPr>
              <a:t> — одно из основных устройств ввода информации от пользователя в компьютер.</a:t>
            </a:r>
          </a:p>
          <a:p>
            <a:pPr>
              <a:lnSpc>
                <a:spcPct val="80000"/>
              </a:lnSpc>
            </a:pP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349500"/>
            <a:ext cx="4762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692275" y="333375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Компьютерная мышь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5733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i="1" smtClean="0">
                <a:solidFill>
                  <a:srgbClr val="02027E"/>
                </a:solidFill>
                <a:latin typeface="Times New Roman" pitchFamily="18" charset="0"/>
              </a:rPr>
              <a:t>Компьютерная мышь</a:t>
            </a:r>
            <a:r>
              <a:rPr lang="ru-RU" smtClean="0"/>
              <a:t> – механический манипулятор, преобразующий механические движения в движение курсора на экране.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85113" y="6237288"/>
            <a:ext cx="827087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457575"/>
            <a:ext cx="52387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370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Знакомство с компьютером</vt:lpstr>
      <vt:lpstr>Оглавление</vt:lpstr>
      <vt:lpstr>Что такое компьютер?</vt:lpstr>
      <vt:lpstr>Задачи компьютера</vt:lpstr>
      <vt:lpstr>Процессор</vt:lpstr>
      <vt:lpstr>Память компьютера</vt:lpstr>
      <vt:lpstr>Устройства ввода</vt:lpstr>
      <vt:lpstr>Клавиатура</vt:lpstr>
      <vt:lpstr>Компьютерная мышь</vt:lpstr>
      <vt:lpstr>Сканеры</vt:lpstr>
      <vt:lpstr>Устройства вывода</vt:lpstr>
      <vt:lpstr>Мониторы</vt:lpstr>
      <vt:lpstr>Принтеры </vt:lpstr>
      <vt:lpstr>Плоттеры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компьютером</dc:title>
  <dc:creator>Викуличка</dc:creator>
  <cp:lastModifiedBy>дом</cp:lastModifiedBy>
  <cp:revision>15</cp:revision>
  <dcterms:created xsi:type="dcterms:W3CDTF">2012-01-31T06:31:59Z</dcterms:created>
  <dcterms:modified xsi:type="dcterms:W3CDTF">2013-10-13T11:18:16Z</dcterms:modified>
</cp:coreProperties>
</file>