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63" r:id="rId4"/>
    <p:sldId id="275" r:id="rId5"/>
    <p:sldId id="276" r:id="rId6"/>
    <p:sldId id="277" r:id="rId7"/>
    <p:sldId id="278" r:id="rId8"/>
    <p:sldId id="264" r:id="rId9"/>
    <p:sldId id="265" r:id="rId10"/>
    <p:sldId id="279" r:id="rId11"/>
    <p:sldId id="280" r:id="rId12"/>
    <p:sldId id="281" r:id="rId13"/>
    <p:sldId id="28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54" autoAdjust="0"/>
    <p:restoredTop sz="94660"/>
  </p:normalViewPr>
  <p:slideViewPr>
    <p:cSldViewPr>
      <p:cViewPr varScale="1">
        <p:scale>
          <a:sx n="100" d="100"/>
          <a:sy n="100" d="100"/>
        </p:scale>
        <p:origin x="-1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534E-F504-45E5-8BEA-FFAB1F10D195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6D744-7883-4A22-B493-5BDEBDD6E8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534E-F504-45E5-8BEA-FFAB1F10D195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6D744-7883-4A22-B493-5BDEBDD6E8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534E-F504-45E5-8BEA-FFAB1F10D195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6D744-7883-4A22-B493-5BDEBDD6E8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534E-F504-45E5-8BEA-FFAB1F10D195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6D744-7883-4A22-B493-5BDEBDD6E8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534E-F504-45E5-8BEA-FFAB1F10D195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6D744-7883-4A22-B493-5BDEBDD6E8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534E-F504-45E5-8BEA-FFAB1F10D195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6D744-7883-4A22-B493-5BDEBDD6E8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534E-F504-45E5-8BEA-FFAB1F10D195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6D744-7883-4A22-B493-5BDEBDD6E8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534E-F504-45E5-8BEA-FFAB1F10D195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6D744-7883-4A22-B493-5BDEBDD6E8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534E-F504-45E5-8BEA-FFAB1F10D195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6D744-7883-4A22-B493-5BDEBDD6E8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534E-F504-45E5-8BEA-FFAB1F10D195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6D744-7883-4A22-B493-5BDEBDD6E8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534E-F504-45E5-8BEA-FFAB1F10D195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6D744-7883-4A22-B493-5BDEBDD6E8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D534E-F504-45E5-8BEA-FFAB1F10D195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6D744-7883-4A22-B493-5BDEBDD6E8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500174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Типы мониторов</a:t>
            </a:r>
            <a:endParaRPr lang="ru-RU" sz="6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8059" y="357166"/>
            <a:ext cx="45966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Видеоподсистемы</a:t>
            </a:r>
            <a:endParaRPr lang="ru-RU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2" descr="C:\Documents and Settings\Peremoga\Рабочий стол\Диск\Аня\Презентации\Монитор\139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140968"/>
            <a:ext cx="4114348" cy="294861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383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Характеристики </a:t>
            </a:r>
            <a:r>
              <a:rPr lang="ru-RU" dirty="0" err="1" smtClean="0"/>
              <a:t>ЖК</a:t>
            </a:r>
            <a:r>
              <a:rPr lang="ru-RU" dirty="0" smtClean="0"/>
              <a:t> мониторов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3384376" cy="3201219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Видимая диагональ</a:t>
            </a:r>
          </a:p>
          <a:p>
            <a:r>
              <a:rPr lang="ru-RU" dirty="0" smtClean="0"/>
              <a:t>Контрастность</a:t>
            </a:r>
          </a:p>
          <a:p>
            <a:r>
              <a:rPr lang="ru-RU" dirty="0" smtClean="0"/>
              <a:t>Яркость</a:t>
            </a:r>
          </a:p>
          <a:p>
            <a:r>
              <a:rPr lang="ru-RU" dirty="0" smtClean="0"/>
              <a:t>Время отклика</a:t>
            </a:r>
          </a:p>
          <a:p>
            <a:r>
              <a:rPr lang="ru-RU" dirty="0" smtClean="0"/>
              <a:t>Время буферизации</a:t>
            </a:r>
          </a:p>
          <a:p>
            <a:r>
              <a:rPr lang="ru-RU" dirty="0" smtClean="0"/>
              <a:t>Время переключения</a:t>
            </a:r>
          </a:p>
          <a:p>
            <a:r>
              <a:rPr lang="ru-RU" dirty="0" smtClean="0"/>
              <a:t>Угол обзора</a:t>
            </a:r>
            <a:endParaRPr lang="ru-RU" dirty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977680"/>
            <a:ext cx="8568952" cy="269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4355976" y="908720"/>
            <a:ext cx="3384376" cy="320121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Тип матрицы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Класс матрицы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Разрешение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Размер точки (размер пикселя)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Соотношение сторон экрана (пропорциональный формат)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3178696" cy="1012974"/>
          </a:xfrm>
        </p:spPr>
        <p:txBody>
          <a:bodyPr/>
          <a:lstStyle/>
          <a:p>
            <a:r>
              <a:rPr lang="ru-RU" dirty="0" smtClean="0"/>
              <a:t>Достоинства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3898776" cy="4641379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экономия в энергопотреблении</a:t>
            </a:r>
          </a:p>
          <a:p>
            <a:r>
              <a:rPr lang="ru-RU" dirty="0" smtClean="0"/>
              <a:t>занимают меньше места на рабочем столе</a:t>
            </a:r>
          </a:p>
          <a:p>
            <a:r>
              <a:rPr lang="ru-RU" dirty="0" smtClean="0"/>
              <a:t>практически безвредны</a:t>
            </a:r>
          </a:p>
          <a:p>
            <a:r>
              <a:rPr lang="ru-RU" dirty="0" smtClean="0"/>
              <a:t>показывает очень качественно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860032" y="188640"/>
            <a:ext cx="31786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Недостатки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860032" y="1412776"/>
            <a:ext cx="3538736" cy="4641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itchFamily="34" charset="0"/>
              <a:buChar char="•"/>
            </a:pPr>
            <a:endParaRPr lang="ru-RU" sz="2000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4788024" y="1484784"/>
            <a:ext cx="4176464" cy="4641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 smtClean="0"/>
              <a:t>размытость и заметное искажение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 smtClean="0"/>
              <a:t>Инерционность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 smtClean="0"/>
              <a:t>возможно выжигание пикселей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4365104"/>
            <a:ext cx="2814073" cy="171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3720" y="4836385"/>
            <a:ext cx="2520280" cy="202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Видеоадаптеры (видеокарта)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61950" algn="just">
              <a:buNone/>
            </a:pPr>
            <a:r>
              <a:rPr lang="ru-RU" sz="2000" dirty="0" err="1" smtClean="0"/>
              <a:t>Видеока́рта</a:t>
            </a:r>
            <a:r>
              <a:rPr lang="ru-RU" sz="2000" dirty="0" smtClean="0"/>
              <a:t> (также </a:t>
            </a:r>
            <a:r>
              <a:rPr lang="ru-RU" sz="2000" dirty="0" err="1" smtClean="0"/>
              <a:t>видеоада́птер</a:t>
            </a:r>
            <a:r>
              <a:rPr lang="ru-RU" sz="2000" dirty="0" smtClean="0"/>
              <a:t>, графический </a:t>
            </a:r>
            <a:r>
              <a:rPr lang="ru-RU" sz="2000" dirty="0" err="1" smtClean="0"/>
              <a:t>ада́птер</a:t>
            </a:r>
            <a:r>
              <a:rPr lang="ru-RU" sz="2000" dirty="0" smtClean="0"/>
              <a:t>, </a:t>
            </a:r>
            <a:r>
              <a:rPr lang="ru-RU" sz="2000" dirty="0" err="1" smtClean="0"/>
              <a:t>графи́ческая</a:t>
            </a:r>
            <a:r>
              <a:rPr lang="ru-RU" sz="2000" dirty="0" smtClean="0"/>
              <a:t> </a:t>
            </a:r>
            <a:r>
              <a:rPr lang="ru-RU" sz="2000" dirty="0" err="1" smtClean="0"/>
              <a:t>пла́та</a:t>
            </a:r>
            <a:r>
              <a:rPr lang="ru-RU" sz="2000" dirty="0" smtClean="0"/>
              <a:t>, </a:t>
            </a:r>
            <a:r>
              <a:rPr lang="ru-RU" sz="2000" dirty="0" err="1" smtClean="0"/>
              <a:t>графи́ческая</a:t>
            </a:r>
            <a:r>
              <a:rPr lang="ru-RU" sz="2000" dirty="0" smtClean="0"/>
              <a:t> </a:t>
            </a:r>
            <a:r>
              <a:rPr lang="ru-RU" sz="2000" dirty="0" err="1" smtClean="0"/>
              <a:t>ка́рта</a:t>
            </a:r>
            <a:r>
              <a:rPr lang="ru-RU" sz="2000" dirty="0" smtClean="0"/>
              <a:t>, </a:t>
            </a:r>
            <a:r>
              <a:rPr lang="ru-RU" sz="2000" dirty="0" err="1" smtClean="0"/>
              <a:t>графи́ческий</a:t>
            </a:r>
            <a:r>
              <a:rPr lang="ru-RU" sz="2000" dirty="0" smtClean="0"/>
              <a:t> </a:t>
            </a:r>
            <a:r>
              <a:rPr lang="ru-RU" sz="2000" dirty="0" err="1" smtClean="0"/>
              <a:t>ускори́тель</a:t>
            </a:r>
            <a:r>
              <a:rPr lang="ru-RU" sz="2000" dirty="0" smtClean="0"/>
              <a:t>)  — электронное устройство, преобразующее графический образ, хранящийся, как содержимое памяти компьютера (или самого адаптера), в форму, пригодную для дальнейшего вывода на экран монитора.</a:t>
            </a:r>
          </a:p>
          <a:p>
            <a:pPr marL="0" indent="361950" algn="just">
              <a:buNone/>
            </a:pPr>
            <a:r>
              <a:rPr lang="ru-RU" sz="2000" dirty="0" smtClean="0"/>
              <a:t>По внешнему исполнению и размещению в компьютере видеокарты делятся на два типа: </a:t>
            </a:r>
            <a:r>
              <a:rPr lang="ru-RU" sz="2000" u="sng" dirty="0" smtClean="0"/>
              <a:t>встроенные и внешние</a:t>
            </a:r>
            <a:r>
              <a:rPr lang="ru-RU" sz="2000" dirty="0" smtClean="0"/>
              <a:t>. Встроенные видеокарты выполнены в виде </a:t>
            </a:r>
            <a:r>
              <a:rPr lang="ru-RU" sz="2000" dirty="0" err="1" smtClean="0"/>
              <a:t>чипсета</a:t>
            </a:r>
            <a:r>
              <a:rPr lang="ru-RU" sz="2000" dirty="0" smtClean="0"/>
              <a:t> и интегрированы в материнскую плату.</a:t>
            </a:r>
          </a:p>
          <a:p>
            <a:endParaRPr lang="ru-RU" dirty="0"/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221088"/>
            <a:ext cx="2808312" cy="2555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851920" y="4221088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Внешняя видеокарта представляет собой отдельное устройство, которое вставляется в специальный слот материнской платы. </a:t>
            </a:r>
            <a:endParaRPr lang="ru-RU" dirty="0"/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5085184"/>
            <a:ext cx="2304256" cy="1585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381642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Характеристики видеокарт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28800"/>
            <a:ext cx="4186808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ширина шины памяти</a:t>
            </a:r>
          </a:p>
          <a:p>
            <a:r>
              <a:rPr lang="ru-RU" dirty="0" smtClean="0"/>
              <a:t>объем видеопамяти</a:t>
            </a:r>
          </a:p>
          <a:p>
            <a:r>
              <a:rPr lang="ru-RU" dirty="0" smtClean="0"/>
              <a:t>частота ядра и памяти</a:t>
            </a:r>
          </a:p>
          <a:p>
            <a:r>
              <a:rPr lang="ru-RU" dirty="0" smtClean="0"/>
              <a:t>текстурная и пиксельная скорость заполнения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0" y="188640"/>
            <a:ext cx="38164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Состав видеокарты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716016" y="1628800"/>
            <a:ext cx="4186808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Графический процессор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видеоконтроллер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 smtClean="0"/>
              <a:t>Видео-ПЗУ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 smtClean="0"/>
              <a:t>Видеопамять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 smtClean="0"/>
              <a:t>Цифро-аналоговый преобразователь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Коннектор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 smtClean="0"/>
              <a:t>Система охлаждения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657600" y="242888"/>
            <a:ext cx="5029200" cy="2678112"/>
          </a:xfrm>
          <a:prstGeom prst="rect">
            <a:avLst/>
          </a:prstGeom>
          <a:noFill/>
          <a:ln w="508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 defTabSz="666750" eaLnBrk="0" hangingPunct="0"/>
            <a:r>
              <a:rPr lang="ru-RU" sz="2400" dirty="0">
                <a:solidFill>
                  <a:srgbClr val="993300"/>
                </a:solidFill>
                <a:latin typeface="Times New Roman" pitchFamily="18" charset="0"/>
              </a:rPr>
              <a:t>	</a:t>
            </a:r>
            <a:r>
              <a:rPr lang="ru-RU" sz="2400" dirty="0">
                <a:latin typeface="Times New Roman" pitchFamily="18" charset="0"/>
              </a:rPr>
              <a:t>        </a:t>
            </a:r>
            <a:r>
              <a:rPr lang="ru-RU" sz="2800" b="1" dirty="0">
                <a:latin typeface="Times New Roman" pitchFamily="18" charset="0"/>
              </a:rPr>
              <a:t>Мониторы</a:t>
            </a:r>
            <a:r>
              <a:rPr lang="ru-RU" sz="2000" dirty="0">
                <a:latin typeface="Times New Roman" pitchFamily="18" charset="0"/>
              </a:rPr>
              <a:t> </a:t>
            </a:r>
          </a:p>
          <a:p>
            <a:pPr algn="just" defTabSz="666750" eaLnBrk="0" hangingPunct="0"/>
            <a:r>
              <a:rPr lang="ru-RU" sz="2000" dirty="0">
                <a:latin typeface="Times New Roman" pitchFamily="18" charset="0"/>
              </a:rPr>
              <a:t>	Монитор - устройство визуального отображения информации (в виде текста, таблиц, рисунков, чертежей и др.). Каждый монитор имеет свой определенный срок службы, который в среднем составляет пять лет. От выбора монитора напрямую зависит, как он будет влиять на Ваше зрение.</a:t>
            </a:r>
            <a:r>
              <a:rPr lang="ru-RU" sz="1400" b="1" dirty="0">
                <a:latin typeface="Times New Roman Cyr" charset="-52"/>
              </a:rPr>
              <a:t> </a:t>
            </a:r>
            <a:r>
              <a:rPr lang="ru-RU" sz="2000" dirty="0">
                <a:latin typeface="Times New Roman" pitchFamily="18" charset="0"/>
              </a:rPr>
              <a:t>	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81000" y="3733800"/>
            <a:ext cx="4119563" cy="1616075"/>
          </a:xfrm>
          <a:prstGeom prst="rect">
            <a:avLst/>
          </a:prstGeom>
          <a:noFill/>
          <a:ln w="508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 eaLnBrk="0" hangingPunct="0">
              <a:tabLst>
                <a:tab pos="571500" algn="l"/>
              </a:tabLst>
            </a:pPr>
            <a:r>
              <a:rPr lang="ru-RU" sz="2000">
                <a:solidFill>
                  <a:srgbClr val="993300"/>
                </a:solidFill>
                <a:latin typeface="Times New Roman" pitchFamily="18" charset="0"/>
              </a:rPr>
              <a:t>	</a:t>
            </a:r>
            <a:r>
              <a:rPr lang="ru-RU" sz="2000">
                <a:latin typeface="Times New Roman" pitchFamily="18" charset="0"/>
              </a:rPr>
              <a:t>Типы мониторов:</a:t>
            </a:r>
          </a:p>
          <a:p>
            <a:pPr algn="just" eaLnBrk="0" hangingPunct="0">
              <a:buFontTx/>
              <a:buChar char="•"/>
              <a:tabLst>
                <a:tab pos="571500" algn="l"/>
              </a:tabLst>
            </a:pPr>
            <a:r>
              <a:rPr lang="ru-RU" sz="2000">
                <a:latin typeface="Times New Roman" pitchFamily="18" charset="0"/>
              </a:rPr>
              <a:t>Электронно-лучевые;</a:t>
            </a:r>
          </a:p>
          <a:p>
            <a:pPr algn="just" eaLnBrk="0" hangingPunct="0">
              <a:buFontTx/>
              <a:buChar char="•"/>
              <a:tabLst>
                <a:tab pos="571500" algn="l"/>
              </a:tabLst>
            </a:pPr>
            <a:r>
              <a:rPr lang="ru-RU" sz="2000">
                <a:latin typeface="Times New Roman" pitchFamily="18" charset="0"/>
              </a:rPr>
              <a:t>Жидкокристаллический (</a:t>
            </a:r>
            <a:r>
              <a:rPr lang="en-US" sz="2000">
                <a:latin typeface="Times New Roman" pitchFamily="18" charset="0"/>
              </a:rPr>
              <a:t>LCD</a:t>
            </a:r>
            <a:r>
              <a:rPr lang="ru-RU" sz="2000">
                <a:latin typeface="Times New Roman" pitchFamily="18" charset="0"/>
              </a:rPr>
              <a:t>);</a:t>
            </a:r>
          </a:p>
          <a:p>
            <a:pPr algn="just" eaLnBrk="0" hangingPunct="0">
              <a:buFontTx/>
              <a:buChar char="•"/>
              <a:tabLst>
                <a:tab pos="571500" algn="l"/>
              </a:tabLst>
            </a:pPr>
            <a:r>
              <a:rPr lang="ru-RU" sz="2000">
                <a:latin typeface="Times New Roman" pitchFamily="18" charset="0"/>
              </a:rPr>
              <a:t>Газо-плазменные;</a:t>
            </a:r>
          </a:p>
          <a:p>
            <a:pPr algn="just" eaLnBrk="0" hangingPunct="0">
              <a:buFontTx/>
              <a:buChar char="•"/>
              <a:tabLst>
                <a:tab pos="571500" algn="l"/>
              </a:tabLst>
            </a:pPr>
            <a:r>
              <a:rPr lang="ru-RU" sz="2000">
                <a:latin typeface="Times New Roman" pitchFamily="18" charset="0"/>
              </a:rPr>
              <a:t>Сенсорные экраны</a:t>
            </a:r>
            <a:r>
              <a:rPr lang="ru-RU" sz="2000">
                <a:solidFill>
                  <a:srgbClr val="993300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7172" name="Picture 4" descr="монито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600"/>
            <a:ext cx="30099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монитор Noc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620713"/>
            <a:ext cx="3124200" cy="258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pic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2852738"/>
            <a:ext cx="36195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Администратор\Local Settings\Temporary Internet Files\Content.IE5\9RWL3Y0M\MP90040214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2857496"/>
            <a:ext cx="3857651" cy="345902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ЭЛТ - монитор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658196" cy="4525963"/>
          </a:xfrm>
        </p:spPr>
        <p:txBody>
          <a:bodyPr>
            <a:normAutofit/>
          </a:bodyPr>
          <a:lstStyle/>
          <a:p>
            <a:pPr indent="11113" algn="just">
              <a:buNone/>
            </a:pPr>
            <a:r>
              <a:rPr lang="ru-RU" sz="2000" dirty="0" smtClean="0">
                <a:latin typeface="Times New Roman" pitchFamily="18" charset="0"/>
              </a:rPr>
              <a:t>Электронно-лучевые приборы (ЭЛП) — класс электровакуумных электронных приборов, предназначенных для преобразований информации, представленной в форме электрических или световых сигналов. В    приборах используются сфокусированные          потоки электронов, управляемые по интенсивности и положению в пространстве. Иностранное название CRT (Cathode Ray Tube) монитор.</a:t>
            </a:r>
            <a:endParaRPr lang="ru-RU" sz="2000" dirty="0">
              <a:latin typeface="Times New Roman" pitchFamily="18" charset="0"/>
            </a:endParaRPr>
          </a:p>
        </p:txBody>
      </p:sp>
      <p:pic>
        <p:nvPicPr>
          <p:cNvPr id="9" name="Рисунок 8" descr="img_7-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5194" y="3071810"/>
            <a:ext cx="5867400" cy="35814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ic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4752975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WordArt 3"/>
          <p:cNvSpPr>
            <a:spLocks noChangeArrowheads="1" noChangeShapeType="1" noTextEdit="1"/>
          </p:cNvSpPr>
          <p:nvPr/>
        </p:nvSpPr>
        <p:spPr bwMode="auto">
          <a:xfrm>
            <a:off x="179512" y="4869160"/>
            <a:ext cx="533400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D0D0D"/>
                </a:solidFill>
                <a:latin typeface="Arial"/>
                <a:cs typeface="Arial"/>
              </a:rPr>
              <a:t>Строение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D0D0D"/>
                </a:solidFill>
                <a:latin typeface="Arial"/>
                <a:cs typeface="Arial"/>
              </a:rPr>
              <a:t>CRT 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D0D0D"/>
                </a:solidFill>
                <a:latin typeface="Arial"/>
                <a:cs typeface="Arial"/>
              </a:rPr>
              <a:t>монитора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220072" y="609074"/>
            <a:ext cx="370790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Изображение создается пучком электронов, падающим на внутреннюю поверхность электронно-лучевой трубки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или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CRT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Cathode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Ray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Tube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покрытую слоем люминофора (соединение на основе сульфидов цинка и кадмия). Пучок электронов испускается электронной пушкой и управляется электромагнитным полем, создаваемым отклоняющей системой монитора.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149080"/>
            <a:ext cx="3281164" cy="2498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539552" y="163960"/>
            <a:ext cx="792088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619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Экран монитора представляет собой матрицу, состоящую из гнезд-триад определенной структуры и формы, зависящей от конкретной технологии изготовления: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трехточечной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теневой маски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Dot-trio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shadow-mask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CRT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щелевой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апертурной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решетки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Aperture-grille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CRT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гнездовой маски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Slot-mask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CRT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1520" y="2543998"/>
            <a:ext cx="230425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Трехточечная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теневая маска – перфорированный металлический лист, отверстия которого располагаются перед каждой точкой люминофора.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059832" y="2708920"/>
            <a:ext cx="1800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Щелевая маска образуется продольно прорезанными щелевыми отверстиями.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228184" y="2249289"/>
            <a:ext cx="266429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Апертурная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решетка создается вертикальными сверхтонкими проволочными нитями и сильно ограничивает площадь светового пучка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пиксела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на выходе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869160"/>
            <a:ext cx="38671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933056"/>
            <a:ext cx="1512168" cy="2002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3150" y="4725144"/>
            <a:ext cx="28113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Технические характеристики мониторов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 smtClean="0"/>
              <a:t>Диагональ экрана монитора</a:t>
            </a:r>
          </a:p>
          <a:p>
            <a:r>
              <a:rPr lang="ru-RU" sz="2000" dirty="0" smtClean="0"/>
              <a:t>Размер зерна экрана</a:t>
            </a:r>
          </a:p>
          <a:p>
            <a:r>
              <a:rPr lang="ru-RU" sz="2000" dirty="0" smtClean="0"/>
              <a:t>Разрешающая способность</a:t>
            </a:r>
          </a:p>
          <a:p>
            <a:r>
              <a:rPr lang="ru-RU" sz="2000" dirty="0" smtClean="0"/>
              <a:t>Тип </a:t>
            </a:r>
            <a:r>
              <a:rPr lang="ru-RU" sz="2000" dirty="0" err="1" smtClean="0"/>
              <a:t>электронно</a:t>
            </a:r>
            <a:r>
              <a:rPr lang="ru-RU" sz="2000" dirty="0" smtClean="0"/>
              <a:t> – лучевой трубки</a:t>
            </a:r>
          </a:p>
          <a:p>
            <a:r>
              <a:rPr lang="ru-RU" sz="2000" dirty="0" smtClean="0"/>
              <a:t>Потребляемая мощность монитора</a:t>
            </a:r>
          </a:p>
          <a:p>
            <a:r>
              <a:rPr lang="ru-RU" sz="2000" dirty="0" smtClean="0"/>
              <a:t>Покрытия экрана.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u="sng" dirty="0" smtClean="0"/>
              <a:t>Пример: «</a:t>
            </a:r>
            <a:r>
              <a:rPr lang="ru-RU" sz="2000" u="sng" dirty="0" err="1" smtClean="0"/>
              <a:t>Samsung</a:t>
            </a:r>
            <a:r>
              <a:rPr lang="ru-RU" sz="2000" u="sng" dirty="0" smtClean="0"/>
              <a:t> </a:t>
            </a:r>
            <a:r>
              <a:rPr lang="ru-RU" sz="2000" u="sng" dirty="0" err="1" smtClean="0"/>
              <a:t>550B</a:t>
            </a:r>
            <a:r>
              <a:rPr lang="ru-RU" sz="2000" u="sng" dirty="0" smtClean="0"/>
              <a:t>/ 15"/ 0,28/ </a:t>
            </a:r>
            <a:r>
              <a:rPr lang="ru-RU" sz="2000" u="sng" dirty="0" err="1" smtClean="0"/>
              <a:t>800х600</a:t>
            </a:r>
            <a:r>
              <a:rPr lang="ru-RU" sz="2000" u="sng" dirty="0" smtClean="0"/>
              <a:t>/ </a:t>
            </a:r>
            <a:r>
              <a:rPr lang="ru-RU" sz="2000" u="sng" dirty="0" err="1" smtClean="0"/>
              <a:t>85Hz</a:t>
            </a:r>
            <a:r>
              <a:rPr lang="ru-RU" sz="2000" u="sng" dirty="0" smtClean="0"/>
              <a:t>»</a:t>
            </a:r>
          </a:p>
          <a:p>
            <a:r>
              <a:rPr lang="ru-RU" sz="2000" dirty="0" smtClean="0"/>
              <a:t>15" - размер диагонали экрана в дюймах (38,1 см)</a:t>
            </a:r>
          </a:p>
          <a:p>
            <a:r>
              <a:rPr lang="ru-RU" sz="2000" dirty="0" smtClean="0"/>
              <a:t>0,28 - размер точки.</a:t>
            </a:r>
          </a:p>
          <a:p>
            <a:r>
              <a:rPr lang="ru-RU" sz="2000" dirty="0" smtClean="0"/>
              <a:t>800 </a:t>
            </a:r>
            <a:r>
              <a:rPr lang="ru-RU" sz="2000" dirty="0" err="1" smtClean="0"/>
              <a:t>х</a:t>
            </a:r>
            <a:r>
              <a:rPr lang="ru-RU" sz="2000" dirty="0" smtClean="0"/>
              <a:t> 600 - рекомендуемое или максимально возможное разрешение</a:t>
            </a:r>
          </a:p>
          <a:p>
            <a:r>
              <a:rPr lang="ru-RU" sz="2000" dirty="0" smtClean="0"/>
              <a:t>85 </a:t>
            </a:r>
            <a:r>
              <a:rPr lang="ru-RU" sz="2000" dirty="0" err="1" smtClean="0"/>
              <a:t>Hz</a:t>
            </a:r>
            <a:r>
              <a:rPr lang="ru-RU" sz="2000" dirty="0" smtClean="0"/>
              <a:t> - максимальная частота обновления экрана</a:t>
            </a:r>
          </a:p>
          <a:p>
            <a:r>
              <a:rPr lang="ru-RU" sz="2000" dirty="0" err="1" smtClean="0"/>
              <a:t>ТСО</a:t>
            </a:r>
            <a:r>
              <a:rPr lang="ru-RU" sz="2000" dirty="0" smtClean="0"/>
              <a:t> 99 - стандарт безопасности.</a:t>
            </a:r>
          </a:p>
        </p:txBody>
      </p:sp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3178696" cy="1012974"/>
          </a:xfrm>
        </p:spPr>
        <p:txBody>
          <a:bodyPr/>
          <a:lstStyle/>
          <a:p>
            <a:r>
              <a:rPr lang="ru-RU" dirty="0" smtClean="0"/>
              <a:t>Достоинства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3538736" cy="4641379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sz="3400" dirty="0" smtClean="0"/>
              <a:t>Невысокая цена. </a:t>
            </a:r>
          </a:p>
          <a:p>
            <a:pPr lvl="0"/>
            <a:r>
              <a:rPr lang="ru-RU" sz="3400" dirty="0" smtClean="0"/>
              <a:t>Более длительные сроки службы. </a:t>
            </a:r>
          </a:p>
          <a:p>
            <a:pPr lvl="0"/>
            <a:r>
              <a:rPr lang="ru-RU" sz="3400" dirty="0" smtClean="0"/>
              <a:t>Малое время отклика, </a:t>
            </a:r>
          </a:p>
          <a:p>
            <a:pPr lvl="0"/>
            <a:r>
              <a:rPr lang="ru-RU" sz="3400" dirty="0" smtClean="0"/>
              <a:t>Высокая контрастность. </a:t>
            </a:r>
          </a:p>
          <a:p>
            <a:pPr lvl="0"/>
            <a:r>
              <a:rPr lang="ru-RU" sz="3400" dirty="0" smtClean="0"/>
              <a:t>Отсутствие ограничений по углу обзора</a:t>
            </a:r>
          </a:p>
          <a:p>
            <a:pPr lvl="0"/>
            <a:r>
              <a:rPr lang="ru-RU" sz="3400" dirty="0" smtClean="0"/>
              <a:t>Отсутствие дискретности изображения. </a:t>
            </a:r>
          </a:p>
          <a:p>
            <a:pPr lvl="0"/>
            <a:r>
              <a:rPr lang="ru-RU" sz="3400" dirty="0" smtClean="0"/>
              <a:t>Отсутствие проблем, связанных с масштабированием изображения. </a:t>
            </a:r>
          </a:p>
          <a:p>
            <a:pPr lvl="0"/>
            <a:r>
              <a:rPr lang="ru-RU" sz="3400" dirty="0" smtClean="0"/>
              <a:t>Хорошая цветопередача. 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860032" y="188640"/>
            <a:ext cx="31786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Недостатки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860032" y="1412776"/>
            <a:ext cx="3538736" cy="4641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/>
              <a:t>Излучение.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Мерцание.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Неочевидный фактор - пыль.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Выгорании люминофора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Высокое энергопотребление</a:t>
            </a:r>
            <a:endParaRPr lang="ru-RU" sz="20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068960"/>
            <a:ext cx="230665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140968"/>
            <a:ext cx="165618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509120"/>
            <a:ext cx="165618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ЖК - монитор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Жидкокристаллический дисплей (ЖК-дисплей, ЖКД, англ. Liquid crystal display, LCD), также Жидкокристаллический монитор (</a:t>
            </a:r>
            <a:r>
              <a:rPr lang="ru-RU" dirty="0" err="1" smtClean="0"/>
              <a:t>ЖК-монитор</a:t>
            </a:r>
            <a:r>
              <a:rPr lang="ru-RU" dirty="0" smtClean="0"/>
              <a:t>) — плоский дисплей на основе жидких кристаллов, а также монитор на основе такого дисплея.</a:t>
            </a:r>
          </a:p>
          <a:p>
            <a:endParaRPr lang="ru-RU" dirty="0" smtClean="0"/>
          </a:p>
          <a:p>
            <a:r>
              <a:rPr lang="ru-RU" dirty="0" smtClean="0"/>
              <a:t>LCD TFT (англ. </a:t>
            </a:r>
            <a:r>
              <a:rPr lang="ru-RU" dirty="0" err="1" smtClean="0"/>
              <a:t>Thin</a:t>
            </a:r>
            <a:r>
              <a:rPr lang="ru-RU" dirty="0" smtClean="0"/>
              <a:t> </a:t>
            </a:r>
            <a:r>
              <a:rPr lang="ru-RU" dirty="0" err="1" smtClean="0"/>
              <a:t>film</a:t>
            </a:r>
            <a:r>
              <a:rPr lang="ru-RU" dirty="0" smtClean="0"/>
              <a:t> </a:t>
            </a:r>
            <a:r>
              <a:rPr lang="ru-RU" dirty="0" err="1" smtClean="0"/>
              <a:t>transistor</a:t>
            </a:r>
            <a:r>
              <a:rPr lang="ru-RU" dirty="0" smtClean="0"/>
              <a:t> — тонкоплёночный транзистор) — разновидность жидкокристаллического дисплея, в котором используется активная матрица, управляемая тонкоплёночными транзисторами. Усилитель для каждого </a:t>
            </a:r>
            <a:r>
              <a:rPr lang="ru-RU" dirty="0" err="1" smtClean="0"/>
              <a:t>субпиксела</a:t>
            </a:r>
            <a:r>
              <a:rPr lang="ru-RU" dirty="0" smtClean="0"/>
              <a:t> применяется для повышения быстродействия, контрастности и чёткости изображения дисплея.</a:t>
            </a:r>
          </a:p>
          <a:p>
            <a:endParaRPr lang="ru-RU" dirty="0" smtClean="0"/>
          </a:p>
          <a:p>
            <a:r>
              <a:rPr lang="ru-RU" dirty="0" smtClean="0"/>
              <a:t>Жидкокристаллические дисплеи были разработаны в 1963 году в исследовательском центре Давида </a:t>
            </a:r>
            <a:r>
              <a:rPr lang="ru-RU" dirty="0" err="1" smtClean="0"/>
              <a:t>Сарнова</a:t>
            </a:r>
            <a:r>
              <a:rPr lang="ru-RU" dirty="0" smtClean="0"/>
              <a:t> (</a:t>
            </a:r>
            <a:r>
              <a:rPr lang="ru-RU" dirty="0" err="1" smtClean="0"/>
              <a:t>David</a:t>
            </a:r>
            <a:r>
              <a:rPr lang="ru-RU" dirty="0" smtClean="0"/>
              <a:t> </a:t>
            </a:r>
            <a:r>
              <a:rPr lang="ru-RU" dirty="0" err="1" smtClean="0"/>
              <a:t>Sarnoff</a:t>
            </a:r>
            <a:r>
              <a:rPr lang="ru-RU" dirty="0" smtClean="0"/>
              <a:t>) компании RCA (</a:t>
            </a:r>
            <a:r>
              <a:rPr lang="ru-RU" dirty="0" err="1" smtClean="0"/>
              <a:t>Принстон</a:t>
            </a:r>
            <a:r>
              <a:rPr lang="ru-RU" dirty="0" smtClean="0"/>
              <a:t>, штат Нью-Джерси).</a:t>
            </a:r>
            <a:endParaRPr lang="ru-RU" dirty="0"/>
          </a:p>
        </p:txBody>
      </p:sp>
      <p:pic>
        <p:nvPicPr>
          <p:cNvPr id="5122" name="Picture 2" descr="C:\Documents and Settings\Администратор\Local Settings\Temporary Internet Files\Content.IE5\IQ87B8YU\MC90043478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0"/>
            <a:ext cx="1828572" cy="1828572"/>
          </a:xfrm>
          <a:prstGeom prst="rect">
            <a:avLst/>
          </a:prstGeom>
          <a:noFill/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5" y="271462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8"/>
            <a:ext cx="7128792" cy="6237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212</TotalTime>
  <Words>599</Words>
  <Application>Microsoft Office PowerPoint</Application>
  <PresentationFormat>Экран (4:3)</PresentationFormat>
  <Paragraphs>94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Типы мониторов</vt:lpstr>
      <vt:lpstr>Слайд 2</vt:lpstr>
      <vt:lpstr>ЭЛТ - монитор</vt:lpstr>
      <vt:lpstr>Слайд 4</vt:lpstr>
      <vt:lpstr>Слайд 5</vt:lpstr>
      <vt:lpstr>Технические характеристики мониторов</vt:lpstr>
      <vt:lpstr>Достоинства</vt:lpstr>
      <vt:lpstr>ЖК - монитор</vt:lpstr>
      <vt:lpstr>Слайд 9</vt:lpstr>
      <vt:lpstr>Характеристики ЖК мониторов</vt:lpstr>
      <vt:lpstr>Достоинства</vt:lpstr>
      <vt:lpstr>Видеоадаптеры (видеокарта)</vt:lpstr>
      <vt:lpstr>Характеристики видеокарт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Типы мониторов</dc:title>
  <dc:creator>XTreme</dc:creator>
  <cp:lastModifiedBy>SamLab.ws</cp:lastModifiedBy>
  <cp:revision>33</cp:revision>
  <dcterms:created xsi:type="dcterms:W3CDTF">2011-02-23T13:19:27Z</dcterms:created>
  <dcterms:modified xsi:type="dcterms:W3CDTF">2013-02-13T18:20:35Z</dcterms:modified>
</cp:coreProperties>
</file>