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4" r:id="rId3"/>
    <p:sldId id="259" r:id="rId4"/>
    <p:sldId id="275" r:id="rId5"/>
    <p:sldId id="276" r:id="rId6"/>
    <p:sldId id="260" r:id="rId7"/>
    <p:sldId id="278" r:id="rId8"/>
    <p:sldId id="268" r:id="rId9"/>
    <p:sldId id="273" r:id="rId10"/>
    <p:sldId id="266" r:id="rId11"/>
    <p:sldId id="256" r:id="rId12"/>
    <p:sldId id="261" r:id="rId13"/>
    <p:sldId id="263" r:id="rId14"/>
    <p:sldId id="264" r:id="rId15"/>
    <p:sldId id="265" r:id="rId16"/>
    <p:sldId id="270" r:id="rId17"/>
    <p:sldId id="271" r:id="rId18"/>
    <p:sldId id="26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-123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99027-B8AD-440C-8FB0-222F81E812EE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7C7FF-45E0-4CFE-995A-A66362D9E7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99027-B8AD-440C-8FB0-222F81E812EE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7C7FF-45E0-4CFE-995A-A66362D9E7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99027-B8AD-440C-8FB0-222F81E812EE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7C7FF-45E0-4CFE-995A-A66362D9E7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99027-B8AD-440C-8FB0-222F81E812EE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7C7FF-45E0-4CFE-995A-A66362D9E7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99027-B8AD-440C-8FB0-222F81E812EE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7C7FF-45E0-4CFE-995A-A66362D9E7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99027-B8AD-440C-8FB0-222F81E812EE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7C7FF-45E0-4CFE-995A-A66362D9E7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99027-B8AD-440C-8FB0-222F81E812EE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7C7FF-45E0-4CFE-995A-A66362D9E7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99027-B8AD-440C-8FB0-222F81E812EE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7C7FF-45E0-4CFE-995A-A66362D9E7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99027-B8AD-440C-8FB0-222F81E812EE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7C7FF-45E0-4CFE-995A-A66362D9E7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99027-B8AD-440C-8FB0-222F81E812EE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7C7FF-45E0-4CFE-995A-A66362D9E7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99027-B8AD-440C-8FB0-222F81E812EE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7C7FF-45E0-4CFE-995A-A66362D9E7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899027-B8AD-440C-8FB0-222F81E812EE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87C7FF-45E0-4CFE-995A-A66362D9E71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trips dir="l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2%D1%80%D0%B0%D0%B2%D0%B0" TargetMode="External"/><Relationship Id="rId2" Type="http://schemas.openxmlformats.org/officeDocument/2006/relationships/hyperlink" Target="https://ru.wikipedia.org/wiki/%D0%A1%D1%83%D0%B1%D1%8D%D0%BA%D0%B2%D0%B0%D1%82%D0%BE%D1%80%D0%B8%D0%B0%D0%BB%D1%8C%D0%BD%D1%8B%D0%B9_%D0%BF%D0%BE%D1%8F%D1%81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jpeg"/><Relationship Id="rId5" Type="http://schemas.openxmlformats.org/officeDocument/2006/relationships/hyperlink" Target="https://ru.wikipedia.org/wiki/%D0%9A%D1%83%D1%81%D1%82%D0%B0%D1%80%D0%BD%D0%B8%D0%BA" TargetMode="External"/><Relationship Id="rId4" Type="http://schemas.openxmlformats.org/officeDocument/2006/relationships/hyperlink" Target="https://ru.wikipedia.org/wiki/%D0%94%D0%B5%D1%80%D0%B5%D0%B2%D0%BE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5%D0%BD%D0%BE%D1%82%D0%BE%D0%B2%D1%8B%D0%B5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7000">
              <a:srgbClr val="E6DCAC">
                <a:alpha val="58000"/>
              </a:srgbClr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404664"/>
            <a:ext cx="7848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/>
              <a:t>Сава́нны</a:t>
            </a:r>
            <a:r>
              <a:rPr lang="ru-RU" dirty="0" smtClean="0"/>
              <a:t> — пространства в </a:t>
            </a:r>
            <a:r>
              <a:rPr lang="ru-RU" dirty="0" smtClean="0">
                <a:hlinkClick r:id="rId2" tooltip="Субэкваториальный пояс"/>
              </a:rPr>
              <a:t>субэкваториальном поясе</a:t>
            </a:r>
            <a:r>
              <a:rPr lang="ru-RU" dirty="0" smtClean="0"/>
              <a:t>, покрытые </a:t>
            </a:r>
            <a:r>
              <a:rPr lang="ru-RU" dirty="0" smtClean="0">
                <a:hlinkClick r:id="rId3" tooltip="Трава"/>
              </a:rPr>
              <a:t>травяной растительностью</a:t>
            </a:r>
            <a:r>
              <a:rPr lang="ru-RU" dirty="0" smtClean="0"/>
              <a:t> с редко разбросанными </a:t>
            </a:r>
            <a:r>
              <a:rPr lang="ru-RU" dirty="0" smtClean="0">
                <a:hlinkClick r:id="rId4" tooltip="Дерево"/>
              </a:rPr>
              <a:t>деревьями</a:t>
            </a:r>
            <a:r>
              <a:rPr lang="ru-RU" dirty="0" smtClean="0"/>
              <a:t> и </a:t>
            </a:r>
            <a:r>
              <a:rPr lang="ru-RU" u="sng" dirty="0" smtClean="0">
                <a:hlinkClick r:id="rId5" tooltip="Кустарник"/>
              </a:rPr>
              <a:t>кустарниками</a:t>
            </a:r>
            <a:r>
              <a:rPr lang="ru-RU" dirty="0" smtClean="0"/>
              <a:t>. Типичны для субэкваториального климата с резким разделением года на сухой и дождливый сезоны.</a:t>
            </a:r>
            <a:endParaRPr lang="ru-RU" dirty="0"/>
          </a:p>
        </p:txBody>
      </p:sp>
      <p:pic>
        <p:nvPicPr>
          <p:cNvPr id="2050" name="Picture 2" descr="C:\Users\user\Desktop\южная америка\саванна\los-llano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87624" y="1916832"/>
            <a:ext cx="6774717" cy="3816424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000">
              <a:srgbClr val="E6DCAC">
                <a:alpha val="58000"/>
              </a:srgbClr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20072" y="1052736"/>
            <a:ext cx="3366120" cy="203132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dirty="0"/>
              <a:t>В пампасах часто бывают сильные засухи, сменяемые проливными дождями. Дождевая вода испаряется, не успевая впитаться в почву. Это препятствует росту деревьев, но благоприятно для трав. </a:t>
            </a:r>
          </a:p>
        </p:txBody>
      </p:sp>
      <p:pic>
        <p:nvPicPr>
          <p:cNvPr id="11266" name="Picture 2" descr="дикие лошади мустанг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80386"/>
            <a:ext cx="3449140" cy="408989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3528" y="4581128"/>
            <a:ext cx="8568952" cy="203132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dirty="0"/>
              <a:t>Самые крупные травоядные животные пампасов — дикие лошади мустанги. Их далекие предки были завезены Южную и Северную Америку европейцами. Одичавшие лошади заняли важ­ное место в экосистеме пампасов и прерий. В лошади­ных гривах застревают семена растений. Кочуя, мустанги способствуют распространению семян. Мустангов долго время истребляли из-за мяса и кожи. Теперь они находятся под охраной, и в пампасах можно встретить целые табуны этих животных.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000">
              <a:srgbClr val="E6DCAC">
                <a:alpha val="58000"/>
              </a:srgbClr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76056" y="692696"/>
            <a:ext cx="3600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dirty="0" smtClean="0"/>
              <a:t>    </a:t>
            </a:r>
            <a:r>
              <a:rPr lang="ru-RU" dirty="0" smtClean="0"/>
              <a:t>Здесь </a:t>
            </a:r>
            <a:r>
              <a:rPr lang="ru-RU" dirty="0"/>
              <a:t>можно встретить много видов трав, обычных и для Евразии: ковыль, бородач, </a:t>
            </a:r>
            <a:r>
              <a:rPr lang="ru-RU" dirty="0" smtClean="0"/>
              <a:t>овсяница</a:t>
            </a:r>
            <a:r>
              <a:rPr lang="ru-RU" dirty="0"/>
              <a:t>. Почва здесь достаточно плодородная, так как осадков выпадает меньше, и она не вымывается. Среди трав растут кустарники и небольшие деревья.</a:t>
            </a:r>
          </a:p>
        </p:txBody>
      </p:sp>
      <p:pic>
        <p:nvPicPr>
          <p:cNvPr id="1026" name="Picture 2" descr="C:\Users\user\Desktop\южная америка\South_America_rasteniya_5-400x2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548680"/>
            <a:ext cx="3810000" cy="2533650"/>
          </a:xfrm>
          <a:prstGeom prst="rect">
            <a:avLst/>
          </a:prstGeom>
          <a:noFill/>
        </p:spPr>
      </p:pic>
      <p:pic>
        <p:nvPicPr>
          <p:cNvPr id="6" name="Picture 2" descr="C:\Users\user\Desktop\южная америка\0023-038-Rastitelnyj-mir-stepej-pamp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2996952"/>
            <a:ext cx="3948010" cy="3332993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8000">
              <a:srgbClr val="E6DCAC">
                <a:alpha val="58000"/>
              </a:srgbClr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C:\Users\user\Desktop\южная америка\PALESTRO-620x4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4221088"/>
            <a:ext cx="3240360" cy="2393685"/>
          </a:xfrm>
          <a:prstGeom prst="rect">
            <a:avLst/>
          </a:prstGeom>
          <a:noFill/>
        </p:spPr>
      </p:pic>
      <p:pic>
        <p:nvPicPr>
          <p:cNvPr id="5123" name="Picture 3" descr="C:\Users\user\Desktop\южная америка\Tanya-Dewey-620x3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484784"/>
            <a:ext cx="3809703" cy="230425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83568" y="476672"/>
            <a:ext cx="70567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Гигантский или трехпалый муравьед (лат. </a:t>
            </a:r>
            <a:r>
              <a:rPr lang="en-US" sz="2400" b="1" dirty="0" err="1"/>
              <a:t>Myrmecophaga</a:t>
            </a:r>
            <a:r>
              <a:rPr lang="en-US" sz="2400" b="1" dirty="0"/>
              <a:t> </a:t>
            </a:r>
            <a:r>
              <a:rPr lang="en-US" sz="2400" b="1" dirty="0" err="1"/>
              <a:t>tridactyla</a:t>
            </a:r>
            <a:endParaRPr lang="ru-RU" sz="2400" b="1" dirty="0"/>
          </a:p>
        </p:txBody>
      </p:sp>
      <p:pic>
        <p:nvPicPr>
          <p:cNvPr id="5124" name="Picture 4" descr="C:\Users\user\Desktop\южная америка\Vladimír-Motyčka-620x4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3356992"/>
            <a:ext cx="3168947" cy="2110928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esktop\южная америка\5_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64801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75856" y="5949280"/>
            <a:ext cx="29922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/>
              <a:t>Страус Дарвина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esktop\южная америка\55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00183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91680" y="908720"/>
            <a:ext cx="12108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Пума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\Desktop\южная америка\265px-Yawning_kinkajo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2512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835696" y="5445224"/>
            <a:ext cx="21593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chemeClr val="bg1"/>
                </a:solidFill>
              </a:rPr>
              <a:t>Кинкажу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476672"/>
            <a:ext cx="2790056" cy="193899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000" dirty="0"/>
              <a:t> </a:t>
            </a:r>
            <a:r>
              <a:rPr lang="ru-RU" sz="2000" dirty="0" smtClean="0"/>
              <a:t>Хищное </a:t>
            </a:r>
            <a:r>
              <a:rPr lang="ru-RU" sz="2000" dirty="0"/>
              <a:t>млекопитающее из семейства </a:t>
            </a:r>
            <a:r>
              <a:rPr lang="ru-RU" sz="2000" dirty="0">
                <a:hlinkClick r:id="rId3" tooltip="Енотовые"/>
              </a:rPr>
              <a:t>енотовых</a:t>
            </a:r>
            <a:r>
              <a:rPr lang="ru-RU" sz="2000" dirty="0"/>
              <a:t>, обитающее в Центральной и Южной Америке. 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000">
              <a:srgbClr val="E6DCAC">
                <a:alpha val="58000"/>
              </a:srgbClr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user\Desktop\южная америка\0_6a276_9d61848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46" y="476672"/>
            <a:ext cx="9110653" cy="592634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131840" y="5661248"/>
            <a:ext cx="2665666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sz="2400" b="1" dirty="0" err="1"/>
              <a:t>пампасская</a:t>
            </a:r>
            <a:r>
              <a:rPr lang="ru-RU" sz="2400" dirty="0"/>
              <a:t> </a:t>
            </a:r>
            <a:r>
              <a:rPr lang="ru-RU" sz="2400" b="1" dirty="0"/>
              <a:t>кошка</a:t>
            </a:r>
            <a:endParaRPr lang="ru-RU" sz="2400" dirty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user\Desktop\южная америка\Venado_de_las_pamp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08831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572000" y="5805264"/>
            <a:ext cx="2622385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sz="2400" b="1" dirty="0"/>
              <a:t>Пампасный олень</a:t>
            </a:r>
            <a:endParaRPr lang="ru-RU" sz="2400" dirty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000">
              <a:srgbClr val="E6DCAC">
                <a:alpha val="58000"/>
              </a:srgbClr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южная америка\South_America_jivotnie_4-400x3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04664"/>
            <a:ext cx="3744416" cy="280831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148064" y="3429000"/>
            <a:ext cx="3131840" cy="286232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dirty="0"/>
              <a:t>В пампасах этого материка встречаются олени и ламы, которые живут на открытых пространствах, и которые могут найти здесь травы, которыми питаются. В Андах есть свои особые обитатели — ламы и </a:t>
            </a:r>
            <a:r>
              <a:rPr lang="ru-RU" dirty="0" err="1"/>
              <a:t>альпаки</a:t>
            </a:r>
            <a:r>
              <a:rPr lang="ru-RU" dirty="0"/>
              <a:t>, густая шерсть которых спасает их от высокогорного холода.</a:t>
            </a:r>
          </a:p>
        </p:txBody>
      </p:sp>
      <p:pic>
        <p:nvPicPr>
          <p:cNvPr id="1026" name="Picture 2" descr="C:\Users\user\Desktop\южная америка\саванна\article10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32656"/>
            <a:ext cx="2808312" cy="2808312"/>
          </a:xfrm>
          <a:prstGeom prst="rect">
            <a:avLst/>
          </a:prstGeom>
          <a:noFill/>
        </p:spPr>
      </p:pic>
      <p:pic>
        <p:nvPicPr>
          <p:cNvPr id="1027" name="Picture 3" descr="C:\Users\user\Desktop\южная америка\саванна\alpa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356992"/>
            <a:ext cx="3528053" cy="264604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051720" y="6093296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Альпак</a:t>
            </a:r>
            <a:r>
              <a:rPr lang="en-US" dirty="0" smtClean="0"/>
              <a:t>á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812360" y="764704"/>
            <a:ext cx="7024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Лама</a:t>
            </a:r>
            <a:endParaRPr lang="ru-RU" dirty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7000">
              <a:srgbClr val="E6DCAC">
                <a:alpha val="58000"/>
              </a:srgbClr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южная америка\саванна\d0407d99f2d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047750"/>
            <a:ext cx="7620000" cy="47625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южная америка\South_America_rasteniya_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54569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51520" y="5373216"/>
            <a:ext cx="8676456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dirty="0"/>
              <a:t>К югу от сельвы находятся переменно-влажные леса и саванны, где произрастает дерево </a:t>
            </a:r>
            <a:r>
              <a:rPr lang="ru-RU" dirty="0" err="1" smtClean="0"/>
              <a:t>кебрачо</a:t>
            </a:r>
            <a:r>
              <a:rPr lang="ru-RU" dirty="0"/>
              <a:t>, которое славится очень твердой и очень тяжелой древесиной, ценным и дорогим сырьем. В саваннах небольшие леса сменяются зарослями злаков, кустарников и жестких трав.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южная америка\саванна\2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288996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732240" y="1988840"/>
            <a:ext cx="165618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Кактусы встречаются в основном в венесуэльских и бразильско-уругвайских саваннах, для которых характерно почти полное отсутствие деревьев. </a:t>
            </a:r>
            <a:endParaRPr lang="ru-RU" dirty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южная америка\саванна\e682765166ccbbe920703953fe66fcc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509" y="0"/>
            <a:ext cx="9156509" cy="717341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67136" y="5934670"/>
            <a:ext cx="6373216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b="1" dirty="0" smtClean="0"/>
              <a:t>На нашей планете растут удивительные деревья, которые не горят или горят очень плохо, даже сухие. 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236296" y="5229200"/>
            <a:ext cx="1665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err="1" smtClean="0"/>
              <a:t>Чаппаро</a:t>
            </a:r>
            <a:endParaRPr lang="ru-RU" sz="3200" dirty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500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44208" y="2276872"/>
            <a:ext cx="2160240" cy="31393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dirty="0"/>
              <a:t>Саванны Южной Америки также отличаются богатой фауной. Здесь водятся броненосцы, удивительные животные, покрытые пластинками - «броней</a:t>
            </a:r>
            <a:r>
              <a:rPr lang="ru-RU" dirty="0" smtClean="0"/>
              <a:t>».</a:t>
            </a:r>
            <a:endParaRPr lang="ru-RU" dirty="0"/>
          </a:p>
        </p:txBody>
      </p:sp>
      <p:pic>
        <p:nvPicPr>
          <p:cNvPr id="4098" name="Picture 2" descr="C:\Users\user\Desktop\южная америка\South_America_jivotnie_3-400x3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057876" cy="4725144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7000">
              <a:srgbClr val="E6DCAC">
                <a:alpha val="58000"/>
              </a:srgbClr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южная америка\саванна\1263890047_samie-udivitelnie-zhivotnie-55-foto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6300192" cy="598518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627784" y="6021288"/>
            <a:ext cx="27180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ГРИВИСТЫЙ ВОЛК.</a:t>
            </a:r>
            <a:endParaRPr lang="ru-RU" dirty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7000">
              <a:srgbClr val="E6DCAC">
                <a:alpha val="58000"/>
              </a:srgbClr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user\Desktop\южная америка\300px-PAMPA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836712"/>
            <a:ext cx="3810000" cy="4191000"/>
          </a:xfrm>
          <a:prstGeom prst="rect">
            <a:avLst/>
          </a:prstGeom>
          <a:noFill/>
        </p:spPr>
      </p:pic>
      <p:pic>
        <p:nvPicPr>
          <p:cNvPr id="28675" name="Picture 3" descr="C:\Users\user\Desktop\южная америка\pampasy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980728"/>
            <a:ext cx="4064204" cy="3552626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южная америка\саванна\26855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51520" y="620688"/>
            <a:ext cx="50405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Пампа</a:t>
            </a:r>
            <a:r>
              <a:rPr lang="ru-RU" sz="2400" dirty="0" smtClean="0"/>
              <a:t> - степь </a:t>
            </a:r>
            <a:r>
              <a:rPr lang="ru-RU" sz="2400" b="1" dirty="0" smtClean="0"/>
              <a:t>Южной  Америки</a:t>
            </a:r>
            <a:r>
              <a:rPr lang="ru-RU" sz="2400" dirty="0" smtClean="0"/>
              <a:t>. </a:t>
            </a:r>
            <a:endParaRPr lang="ru-RU" sz="2400" dirty="0"/>
          </a:p>
        </p:txBody>
      </p:sp>
      <p:pic>
        <p:nvPicPr>
          <p:cNvPr id="1026" name="Picture 2" descr="C:\Users\user\Desktop\южная америка\саванна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3717032"/>
            <a:ext cx="3705200" cy="27789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447</TotalTime>
  <Words>314</Words>
  <Application>Microsoft Office PowerPoint</Application>
  <PresentationFormat>Экран (4:3)</PresentationFormat>
  <Paragraphs>21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34</cp:revision>
  <dcterms:created xsi:type="dcterms:W3CDTF">2015-02-14T10:32:48Z</dcterms:created>
  <dcterms:modified xsi:type="dcterms:W3CDTF">2015-02-15T09:46:40Z</dcterms:modified>
</cp:coreProperties>
</file>