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60" r:id="rId5"/>
    <p:sldId id="262" r:id="rId6"/>
    <p:sldId id="263" r:id="rId7"/>
    <p:sldId id="265" r:id="rId8"/>
    <p:sldId id="266" r:id="rId9"/>
    <p:sldId id="267" r:id="rId10"/>
    <p:sldId id="276" r:id="rId11"/>
    <p:sldId id="278" r:id="rId12"/>
    <p:sldId id="277" r:id="rId13"/>
    <p:sldId id="269" r:id="rId14"/>
    <p:sldId id="270" r:id="rId15"/>
    <p:sldId id="271" r:id="rId16"/>
    <p:sldId id="272" r:id="rId17"/>
    <p:sldId id="274" r:id="rId18"/>
    <p:sldId id="275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2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C823-1A4E-4F99-B36E-ADBF3E282C4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D822-A4D0-4CFC-BEAD-142EB213C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C823-1A4E-4F99-B36E-ADBF3E282C4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D822-A4D0-4CFC-BEAD-142EB213C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C823-1A4E-4F99-B36E-ADBF3E282C4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D822-A4D0-4CFC-BEAD-142EB213C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C823-1A4E-4F99-B36E-ADBF3E282C4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D822-A4D0-4CFC-BEAD-142EB213C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C823-1A4E-4F99-B36E-ADBF3E282C4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D822-A4D0-4CFC-BEAD-142EB213C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C823-1A4E-4F99-B36E-ADBF3E282C4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D822-A4D0-4CFC-BEAD-142EB213C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C823-1A4E-4F99-B36E-ADBF3E282C4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D822-A4D0-4CFC-BEAD-142EB213C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C823-1A4E-4F99-B36E-ADBF3E282C4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D822-A4D0-4CFC-BEAD-142EB213C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C823-1A4E-4F99-B36E-ADBF3E282C4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D822-A4D0-4CFC-BEAD-142EB213C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C823-1A4E-4F99-B36E-ADBF3E282C4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D822-A4D0-4CFC-BEAD-142EB213C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C823-1A4E-4F99-B36E-ADBF3E282C4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D822-A4D0-4CFC-BEAD-142EB213C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9C823-1A4E-4F99-B36E-ADBF3E282C4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1D822-A4D0-4CFC-BEAD-142EB213C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1%D0%B8%D0%BE-%D0%91%D0%B8%D0%BE_(%D1%80%D0%B5%D0%BA%D0%B0)" TargetMode="External"/><Relationship Id="rId3" Type="http://schemas.openxmlformats.org/officeDocument/2006/relationships/hyperlink" Target="https://ru.wikipedia.org/wiki/%D0%AE%D0%B6%D0%BD%D0%B0%D1%8F_%D0%90%D0%BC%D0%B5%D1%80%D0%B8%D0%BA%D0%B0" TargetMode="External"/><Relationship Id="rId7" Type="http://schemas.openxmlformats.org/officeDocument/2006/relationships/hyperlink" Target="https://ru.wikipedia.org/wiki/%D0%90%D1%80%D0%B3%D0%B5%D0%BD%D1%82%D0%B8%D0%BD%D0%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B%D0%B8%D0%BC%D0%B0%D0%B9" TargetMode="External"/><Relationship Id="rId11" Type="http://schemas.openxmlformats.org/officeDocument/2006/relationships/hyperlink" Target="https://ru.wikipedia.org/wiki/%D0%90%D0%BD%D0%B4%D1%8B" TargetMode="External"/><Relationship Id="rId5" Type="http://schemas.openxmlformats.org/officeDocument/2006/relationships/hyperlink" Target="https://ru.wikipedia.org/wiki/%D0%A0%D0%B8%D0%BE-%D0%9D%D0%B5%D0%B3%D1%80%D0%BE_(%D1%80%D0%B5%D0%BA%D0%B0,_%D0%B2%D0%BF%D0%B0%D0%B4%D0%B0%D0%B5%D1%82_%D0%B2_%D0%B7%D0%B0%D0%BB%D0%B8%D0%B2_%D0%91%D0%B0%D0%B9%D1%8F-%D0%91%D0%BB%D0%B0%D0%BD%D0%BA%D0%B0)" TargetMode="External"/><Relationship Id="rId10" Type="http://schemas.openxmlformats.org/officeDocument/2006/relationships/hyperlink" Target="https://ru.wikipedia.org/wiki/%D0%9E%D0%B3%D0%BD%D0%B5%D0%BD%D0%BD%D0%B0%D1%8F_%D0%97%D0%B5%D0%BC%D0%BB%D1%8F_(%D0%B0%D1%80%D1%85%D0%B8%D0%BF%D0%B5%D0%BB%D0%B0%D0%B3)" TargetMode="External"/><Relationship Id="rId4" Type="http://schemas.openxmlformats.org/officeDocument/2006/relationships/hyperlink" Target="https://ru.wikipedia.org/wiki/%D0%A0%D0%B8%D0%BE-%D0%9A%D0%BE%D0%BB%D0%BE%D1%80%D0%B0%D0%B4%D0%BE" TargetMode="External"/><Relationship Id="rId9" Type="http://schemas.openxmlformats.org/officeDocument/2006/relationships/hyperlink" Target="https://ru.wikipedia.org/wiki/%D0%A7%D0%B8%D0%BB%D0%B8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южная америка\220px-Pat_map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692696"/>
            <a:ext cx="3845272" cy="52435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4048" y="1412776"/>
            <a:ext cx="3816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Патаго́ния</a:t>
            </a:r>
            <a:r>
              <a:rPr lang="ru-RU" b="1" dirty="0"/>
              <a:t> — часть </a:t>
            </a:r>
            <a:r>
              <a:rPr lang="ru-RU" b="1" dirty="0">
                <a:hlinkClick r:id="rId3" tooltip="Южная Америка"/>
              </a:rPr>
              <a:t>Южной Америки</a:t>
            </a:r>
            <a:r>
              <a:rPr lang="ru-RU" b="1" dirty="0"/>
              <a:t>, расположенная к югу от рек </a:t>
            </a:r>
            <a:r>
              <a:rPr lang="ru-RU" b="1" dirty="0" err="1">
                <a:hlinkClick r:id="rId4" tooltip="Рио-Колорадо"/>
              </a:rPr>
              <a:t>Рио-Колорадо</a:t>
            </a:r>
            <a:r>
              <a:rPr lang="ru-RU" b="1" dirty="0"/>
              <a:t> (по другой версии — </a:t>
            </a:r>
            <a:r>
              <a:rPr lang="ru-RU" b="1" dirty="0" err="1">
                <a:hlinkClick r:id="rId5" tooltip="Рио-Негро (река, впадает в залив Байя-Бланка)"/>
              </a:rPr>
              <a:t>Рио-Негро</a:t>
            </a:r>
            <a:r>
              <a:rPr lang="ru-RU" b="1" dirty="0"/>
              <a:t> и </a:t>
            </a:r>
            <a:r>
              <a:rPr lang="ru-RU" b="1" dirty="0" smtClean="0">
                <a:hlinkClick r:id="rId6" tooltip="Лимай"/>
              </a:rPr>
              <a:t>Лимой</a:t>
            </a:r>
            <a:r>
              <a:rPr lang="ru-RU" b="1" dirty="0"/>
              <a:t>) в </a:t>
            </a:r>
            <a:r>
              <a:rPr lang="ru-RU" b="1" dirty="0">
                <a:hlinkClick r:id="rId7" tooltip="Аргентина"/>
              </a:rPr>
              <a:t>Аргентине</a:t>
            </a:r>
            <a:r>
              <a:rPr lang="ru-RU" b="1" dirty="0"/>
              <a:t> и </a:t>
            </a:r>
            <a:r>
              <a:rPr lang="ru-RU" b="1" dirty="0" err="1">
                <a:hlinkClick r:id="rId8" tooltip="Био-Био (река)"/>
              </a:rPr>
              <a:t>Био-Био</a:t>
            </a:r>
            <a:r>
              <a:rPr lang="ru-RU" b="1" dirty="0"/>
              <a:t> в </a:t>
            </a:r>
            <a:r>
              <a:rPr lang="ru-RU" b="1" dirty="0">
                <a:hlinkClick r:id="rId9" tooltip="Чили"/>
              </a:rPr>
              <a:t>Чили</a:t>
            </a:r>
            <a:r>
              <a:rPr lang="ru-RU" b="1" dirty="0"/>
              <a:t>, хотя абсолютно точного определения не существует. Иногда к </a:t>
            </a:r>
            <a:r>
              <a:rPr lang="ru-RU" b="1" dirty="0" err="1"/>
              <a:t>Патагонии</a:t>
            </a:r>
            <a:r>
              <a:rPr lang="ru-RU" b="1" dirty="0"/>
              <a:t> причисляют и </a:t>
            </a:r>
            <a:r>
              <a:rPr lang="ru-RU" b="1" dirty="0">
                <a:hlinkClick r:id="rId10" tooltip="Огненная Земля (архипелаг)"/>
              </a:rPr>
              <a:t>Огненную Землю</a:t>
            </a:r>
            <a:r>
              <a:rPr lang="ru-RU" b="1" dirty="0"/>
              <a:t>. Расположена в Аргентине и Чили, включает горы </a:t>
            </a:r>
            <a:r>
              <a:rPr lang="ru-RU" b="1" dirty="0">
                <a:hlinkClick r:id="rId11" tooltip="Анды"/>
              </a:rPr>
              <a:t>Анды</a:t>
            </a:r>
            <a:r>
              <a:rPr lang="ru-RU" b="1" dirty="0"/>
              <a:t> на западе и юге, а также плато и низкие равнины на востоке. Название «</a:t>
            </a:r>
            <a:r>
              <a:rPr lang="ru-RU" b="1" dirty="0" err="1"/>
              <a:t>Патагония</a:t>
            </a:r>
            <a:r>
              <a:rPr lang="ru-RU" b="1" dirty="0"/>
              <a:t>» происходит от слова </a:t>
            </a:r>
            <a:r>
              <a:rPr lang="ru-RU" b="1" dirty="0" err="1"/>
              <a:t>patagón</a:t>
            </a:r>
            <a:r>
              <a:rPr lang="ru-RU" b="1" dirty="0"/>
              <a:t>, 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южная америка\Pzs5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15617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300192" y="6021288"/>
            <a:ext cx="2538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Патагонские</a:t>
            </a:r>
            <a:r>
              <a:rPr lang="ru-RU" sz="2400" dirty="0" smtClean="0"/>
              <a:t> лисы</a:t>
            </a:r>
            <a:endParaRPr lang="ru-RU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южная америка\Wc4M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26575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732240" y="5949280"/>
            <a:ext cx="2059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Патагонские</a:t>
            </a:r>
            <a:r>
              <a:rPr lang="ru-RU" dirty="0" smtClean="0"/>
              <a:t> олени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esktop\южная америка\0xW3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395"/>
            <a:ext cx="9144000" cy="6057901"/>
          </a:xfrm>
          <a:prstGeom prst="rect">
            <a:avLst/>
          </a:prstGeom>
          <a:noFill/>
        </p:spPr>
      </p:pic>
      <p:pic>
        <p:nvPicPr>
          <p:cNvPr id="8194" name="Picture 2" descr="C:\Users\user\Desktop\южная америка\z2nGZ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9186" y="4293096"/>
            <a:ext cx="3414813" cy="25649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6237312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Утки </a:t>
            </a:r>
            <a:r>
              <a:rPr lang="ru-RU" sz="2400" dirty="0" err="1"/>
              <a:t>патагонии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user\Desktop\южная америка\vicun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620688"/>
            <a:ext cx="5066049" cy="38164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80112" y="404664"/>
            <a:ext cx="3240360" cy="59093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Викунья живет в самых суровых труднодоступных высокогорных (свыше 4000 м) районах Анд. Она относится к семейству верблюдов и прекрасно приспособлена к жизни на большой высоте. Густой мех надежно защищает ее леденящего холода, и в сильно разреженном воздухе она легко дышит благодаря тому, что ее кровь имеет свойство хорошо наполняться кислородом. Викуньи живут группами, состоящими из одного самца, нескольких самок и их детенышей. Остальные самцы собираются в самостоятельные группы холостяков. Питаются викуньи травой и лишайником.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4725144"/>
            <a:ext cx="179247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dirty="0" smtClean="0"/>
              <a:t>Викунья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южная америка\andean_condo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</a:t>
            </a:r>
            <a:r>
              <a:rPr lang="ru-RU" dirty="0"/>
              <a:t>самая большая хищная птица мира имеет размах крыльев более 3 метров. Раньше они были распространены в Андах повсеместно, сейчас из-за интенсивной охоты на них количество этих птиц значительно сократилось. Их можно увидеть теперь лишь в национальных парках от западной части Венесуэлы до Огненной Земли. </a:t>
            </a:r>
          </a:p>
        </p:txBody>
      </p:sp>
      <p:pic>
        <p:nvPicPr>
          <p:cNvPr id="10242" name="Picture 2" descr="C:\Users\user\Desktop\южная америка\IKZj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4653136"/>
            <a:ext cx="2827015" cy="1877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6165304"/>
            <a:ext cx="2667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smtClean="0"/>
              <a:t>А́ндский ко́ндор</a:t>
            </a:r>
            <a:endParaRPr lang="ru-RU" sz="2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южная америка\zhivotnie-patagonii-300x2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284984"/>
            <a:ext cx="3672408" cy="24482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39952" y="260648"/>
            <a:ext cx="48245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Какая же </a:t>
            </a:r>
            <a:r>
              <a:rPr lang="ru-RU" dirty="0" err="1"/>
              <a:t>Патагония</a:t>
            </a:r>
            <a:r>
              <a:rPr lang="ru-RU" dirty="0"/>
              <a:t> без самого знаменитого своего обитателя – пингвина! Магеллановы пингвины образовали целую колонию на мысе </a:t>
            </a:r>
            <a:r>
              <a:rPr lang="ru-RU" dirty="0" err="1"/>
              <a:t>Том-бо</a:t>
            </a:r>
            <a:r>
              <a:rPr lang="ru-RU" dirty="0"/>
              <a:t>. Она насчитывает около полумиллиона особей. Так что, посетив заповедник на полуострове </a:t>
            </a:r>
            <a:r>
              <a:rPr lang="ru-RU" dirty="0" err="1"/>
              <a:t>Вальдес</a:t>
            </a:r>
            <a:r>
              <a:rPr lang="ru-RU" dirty="0"/>
              <a:t>, можно понаблюдать за тем, как самки пингвинов откладывают яйца, а самцы их высиживают. А потом пингвины-родители заботятся о своих малышах. Здешние «птички во фраках» на бояться людей, так что к ним можно близко подойти. Это животное </a:t>
            </a:r>
            <a:r>
              <a:rPr lang="ru-RU" dirty="0" err="1"/>
              <a:t>Патагонии</a:t>
            </a:r>
            <a:r>
              <a:rPr lang="ru-RU" dirty="0"/>
              <a:t> охраняется всеми силами аргентинских властей.</a:t>
            </a:r>
          </a:p>
        </p:txBody>
      </p:sp>
      <p:pic>
        <p:nvPicPr>
          <p:cNvPr id="2051" name="Picture 3" descr="C:\Users\user\Desktop\южная америка\i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76672"/>
            <a:ext cx="3456384" cy="2592288"/>
          </a:xfrm>
          <a:prstGeom prst="rect">
            <a:avLst/>
          </a:prstGeom>
          <a:noFill/>
        </p:spPr>
      </p:pic>
      <p:pic>
        <p:nvPicPr>
          <p:cNvPr id="2052" name="Picture 4" descr="C:\Users\user\Desktop\южная америка\uLjt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3933056"/>
            <a:ext cx="3779912" cy="257506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5877272"/>
            <a:ext cx="1497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Пингвины</a:t>
            </a:r>
            <a:endParaRPr lang="ru-RU" sz="24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южная америка\i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04664"/>
            <a:ext cx="5508104" cy="41310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80112" y="5301208"/>
            <a:ext cx="2598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Морские </a:t>
            </a:r>
            <a:r>
              <a:rPr lang="ru-RU" sz="2800" dirty="0"/>
              <a:t>слоны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южная америка\YJaR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08104" y="5301208"/>
            <a:ext cx="331236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dirty="0" smtClean="0"/>
              <a:t>Морские </a:t>
            </a:r>
            <a:r>
              <a:rPr lang="ru-RU" sz="3600" dirty="0"/>
              <a:t>львы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южная америка\6Qy8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980728"/>
            <a:ext cx="4091531" cy="25531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260648"/>
            <a:ext cx="8483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dirty="0"/>
              <a:t>кит</a:t>
            </a:r>
          </a:p>
        </p:txBody>
      </p:sp>
      <p:pic>
        <p:nvPicPr>
          <p:cNvPr id="6147" name="Picture 3" descr="C:\Users\user\Desktop\южная америка\IJA6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980728"/>
            <a:ext cx="3918283" cy="26056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88224" y="332656"/>
            <a:ext cx="1476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касатка</a:t>
            </a:r>
            <a:endParaRPr lang="ru-RU" sz="3200" dirty="0"/>
          </a:p>
        </p:txBody>
      </p:sp>
      <p:pic>
        <p:nvPicPr>
          <p:cNvPr id="6148" name="Picture 4" descr="C:\Users\user\Desktop\южная америка\vOhA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3717032"/>
            <a:ext cx="4211957" cy="277442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04248" y="5877272"/>
            <a:ext cx="1759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sz="3200" dirty="0"/>
              <a:t>дельфин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южная америка\pat_3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483768" y="6165304"/>
          <a:ext cx="6264696" cy="396240"/>
        </p:xfrm>
        <a:graphic>
          <a:graphicData uri="http://schemas.openxmlformats.org/drawingml/2006/table">
            <a:tbl>
              <a:tblPr/>
              <a:tblGrid>
                <a:gridCol w="6264696"/>
              </a:tblGrid>
              <a:tr h="0">
                <a:tc>
                  <a:txBody>
                    <a:bodyPr/>
                    <a:lstStyle/>
                    <a:p>
                      <a:r>
                        <a:rPr lang="ru-RU" sz="2000" b="1" i="1" u="none" strike="noStrike" dirty="0" err="1">
                          <a:solidFill>
                            <a:srgbClr val="313431"/>
                          </a:solidFill>
                          <a:latin typeface="Times New Roman"/>
                        </a:rPr>
                        <a:t>Закустаренные</a:t>
                      </a:r>
                      <a:r>
                        <a:rPr lang="ru-RU" sz="2000" b="1" i="1" u="none" strike="noStrike" dirty="0">
                          <a:solidFill>
                            <a:srgbClr val="313431"/>
                          </a:solidFill>
                          <a:latin typeface="Times New Roman"/>
                        </a:rPr>
                        <a:t> степи и </a:t>
                      </a:r>
                      <a:r>
                        <a:rPr lang="ru-RU" sz="2000" b="1" i="1" u="none" strike="noStrike" dirty="0" err="1">
                          <a:solidFill>
                            <a:srgbClr val="313431"/>
                          </a:solidFill>
                          <a:latin typeface="Times New Roman"/>
                        </a:rPr>
                        <a:t>остепненные</a:t>
                      </a:r>
                      <a:r>
                        <a:rPr lang="ru-RU" sz="2000" b="1" i="1" u="none" strike="noStrike" dirty="0">
                          <a:solidFill>
                            <a:srgbClr val="313431"/>
                          </a:solidFill>
                          <a:latin typeface="Times New Roman"/>
                        </a:rPr>
                        <a:t> кустарники</a:t>
                      </a:r>
                      <a:endParaRPr lang="ru-RU" sz="2000" u="none" strike="noStrike" dirty="0">
                        <a:solidFill>
                          <a:srgbClr val="313431"/>
                        </a:solidFill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96472" y="548680"/>
            <a:ext cx="6801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Растительный мир </a:t>
            </a:r>
            <a:r>
              <a:rPr lang="ru-RU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Патагонии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user\Desktop\южная америка\patagonia_lan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2503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980728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Область Южной Америки, которой владеют Аргентина и Чили. Суровая и прекрасная, предлагающая не комфортный отдых, а настоящие </a:t>
            </a:r>
            <a:r>
              <a:rPr lang="ru-RU" b="1" dirty="0" smtClean="0"/>
              <a:t>испытания</a:t>
            </a:r>
            <a:r>
              <a:rPr lang="ru-RU" b="1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332656"/>
            <a:ext cx="3789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«Земля людей с большими ногами»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1" y="0"/>
            <a:ext cx="41764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Патагония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esktop\южная америка\pat_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5386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5976" y="5949280"/>
            <a:ext cx="341497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dirty="0" err="1"/>
              <a:t>З</a:t>
            </a:r>
            <a:r>
              <a:rPr lang="ru-RU" sz="2800" dirty="0" err="1" smtClean="0"/>
              <a:t>акустаренные</a:t>
            </a:r>
            <a:r>
              <a:rPr lang="ru-RU" sz="2800" dirty="0" smtClean="0"/>
              <a:t> степи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южная америка\pat_2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1960" y="5661248"/>
            <a:ext cx="3521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/>
              <a:t>Злаковые степи</a:t>
            </a:r>
            <a:endParaRPr lang="ru-RU" sz="36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Desktop\южная америка\pat_4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4499992" y="5877272"/>
            <a:ext cx="432048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dirty="0"/>
              <a:t>Ковыль </a:t>
            </a:r>
            <a:r>
              <a:rPr lang="ru-RU" sz="2800" dirty="0" err="1"/>
              <a:t>золотистолистный</a:t>
            </a:r>
            <a:endParaRPr lang="ru-RU" sz="28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user\Desktop\южная америка\pat_4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6093296"/>
            <a:ext cx="639045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Дерновинная степь из овсяницы красивейшей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Desktop\южная америка\патагония\pat_3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692696"/>
            <a:ext cx="3215972" cy="24128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56176" y="3284984"/>
            <a:ext cx="207255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 err="1"/>
              <a:t>Мулинум</a:t>
            </a:r>
            <a:r>
              <a:rPr lang="ru-RU" dirty="0"/>
              <a:t> колючий </a:t>
            </a:r>
          </a:p>
        </p:txBody>
      </p:sp>
      <p:pic>
        <p:nvPicPr>
          <p:cNvPr id="40963" name="Picture 3" descr="C:\Users\user\Desktop\южная америка\патагония\pat_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2348880"/>
            <a:ext cx="2808312" cy="374973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6165304"/>
            <a:ext cx="16460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 err="1"/>
              <a:t>Анатрофиллум</a:t>
            </a:r>
            <a:endParaRPr lang="ru-RU" dirty="0"/>
          </a:p>
        </p:txBody>
      </p:sp>
      <p:pic>
        <p:nvPicPr>
          <p:cNvPr id="40964" name="Picture 4" descr="C:\Users\user\Desktop\южная америка\патагония\pat_4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104" y="3789040"/>
            <a:ext cx="3168352" cy="23762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228184" y="6237312"/>
            <a:ext cx="219932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 err="1"/>
              <a:t>Чикурага</a:t>
            </a:r>
            <a:r>
              <a:rPr lang="ru-RU" dirty="0"/>
              <a:t> золотистая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user\Desktop\южная америка\патагония\pat_1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0648"/>
            <a:ext cx="3610372" cy="2650013"/>
          </a:xfrm>
          <a:prstGeom prst="rect">
            <a:avLst/>
          </a:prstGeom>
          <a:noFill/>
        </p:spPr>
      </p:pic>
      <p:pic>
        <p:nvPicPr>
          <p:cNvPr id="3" name="Picture 5" descr="C:\Users\user\Desktop\южная америка\патагония\pat_1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404664"/>
            <a:ext cx="3600400" cy="27003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5949280"/>
            <a:ext cx="456932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dirty="0" err="1" smtClean="0"/>
              <a:t>Юнеллия</a:t>
            </a:r>
            <a:r>
              <a:rPr lang="ru-RU" sz="2800" dirty="0" smtClean="0"/>
              <a:t> </a:t>
            </a:r>
            <a:r>
              <a:rPr lang="en-US" sz="2800" i="1" dirty="0" err="1" smtClean="0"/>
              <a:t>Junellia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seriphioides</a:t>
            </a:r>
            <a:endParaRPr lang="ru-RU" sz="2800" dirty="0"/>
          </a:p>
        </p:txBody>
      </p:sp>
      <p:pic>
        <p:nvPicPr>
          <p:cNvPr id="41988" name="Picture 4" descr="C:\Users\user\Desktop\южная америка\патагония\pat_4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3717032"/>
            <a:ext cx="3672408" cy="2754306"/>
          </a:xfrm>
          <a:prstGeom prst="rect">
            <a:avLst/>
          </a:prstGeom>
          <a:noFill/>
        </p:spPr>
      </p:pic>
      <p:pic>
        <p:nvPicPr>
          <p:cNvPr id="41987" name="Picture 3" descr="C:\Users\user\Desktop\южная америка\патагония\pat_42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79712" y="2636912"/>
            <a:ext cx="3677394" cy="290514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user\Desktop\южная америка\патагония\pat_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548680"/>
            <a:ext cx="4762500" cy="41243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5229200"/>
            <a:ext cx="649581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dirty="0" err="1"/>
              <a:t>Патагонский</a:t>
            </a:r>
            <a:r>
              <a:rPr lang="ru-RU" sz="2800" dirty="0"/>
              <a:t> кактус </a:t>
            </a:r>
            <a:r>
              <a:rPr lang="ru-RU" sz="2800" dirty="0" err="1"/>
              <a:t>Мауенопсис</a:t>
            </a:r>
            <a:r>
              <a:rPr lang="ru-RU" sz="2800" dirty="0"/>
              <a:t> Дарвина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user\Desktop\южная америка\патагония\pat_1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3" y="260648"/>
            <a:ext cx="6432715" cy="48245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79912" y="5589240"/>
            <a:ext cx="2520280" cy="8002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dirty="0" err="1"/>
              <a:t>Лепидофиллум</a:t>
            </a:r>
            <a:r>
              <a:rPr lang="ru-RU" dirty="0"/>
              <a:t> 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ser\Desktop\южная америка\патагония\pat_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9"/>
            <a:ext cx="3672408" cy="27543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3140968"/>
            <a:ext cx="374955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/>
              <a:t>Эфедра («</a:t>
            </a:r>
            <a:r>
              <a:rPr lang="en-US" dirty="0" err="1"/>
              <a:t>solupe</a:t>
            </a:r>
            <a:r>
              <a:rPr lang="en-US" dirty="0"/>
              <a:t>») </a:t>
            </a:r>
            <a:r>
              <a:rPr lang="en-US" i="1" dirty="0" err="1"/>
              <a:t>Ephedra</a:t>
            </a:r>
            <a:r>
              <a:rPr lang="en-US" i="1" dirty="0"/>
              <a:t> </a:t>
            </a:r>
            <a:r>
              <a:rPr lang="en-US" i="1" dirty="0" err="1"/>
              <a:t>ochreata</a:t>
            </a:r>
            <a:r>
              <a:rPr lang="en-US" i="1" dirty="0"/>
              <a:t> </a:t>
            </a:r>
            <a:endParaRPr lang="ru-RU" dirty="0"/>
          </a:p>
        </p:txBody>
      </p:sp>
      <p:pic>
        <p:nvPicPr>
          <p:cNvPr id="45059" name="Picture 3" descr="C:\Users\user\Desktop\южная америка\патагония\pat_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32657"/>
            <a:ext cx="3456384" cy="25922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60032" y="3140968"/>
            <a:ext cx="3772571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000" dirty="0" err="1"/>
              <a:t>Нассаувия</a:t>
            </a:r>
            <a:r>
              <a:rPr lang="ru-RU" sz="2000" dirty="0"/>
              <a:t> </a:t>
            </a:r>
            <a:r>
              <a:rPr lang="en-US" sz="2000" i="1" dirty="0" err="1"/>
              <a:t>Nassauvia</a:t>
            </a:r>
            <a:r>
              <a:rPr lang="en-US" sz="2000" i="1" dirty="0"/>
              <a:t> </a:t>
            </a:r>
            <a:r>
              <a:rPr lang="en-US" sz="2000" i="1" dirty="0" err="1"/>
              <a:t>glomerulosa</a:t>
            </a:r>
            <a:endParaRPr lang="ru-RU" sz="2000" dirty="0"/>
          </a:p>
        </p:txBody>
      </p:sp>
      <p:pic>
        <p:nvPicPr>
          <p:cNvPr id="45060" name="Picture 4" descr="C:\Users\user\Desktop\южная америка\патагония\pat_4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3789040"/>
            <a:ext cx="3312368" cy="24842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99592" y="6237312"/>
            <a:ext cx="295093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 err="1"/>
              <a:t>Адесмия</a:t>
            </a:r>
            <a:r>
              <a:rPr lang="ru-RU" dirty="0"/>
              <a:t> </a:t>
            </a:r>
            <a:r>
              <a:rPr lang="en-US" i="1" dirty="0" err="1"/>
              <a:t>Adesmia</a:t>
            </a:r>
            <a:r>
              <a:rPr lang="en-US" i="1" dirty="0"/>
              <a:t> </a:t>
            </a:r>
            <a:r>
              <a:rPr lang="en-US" i="1" dirty="0" err="1"/>
              <a:t>ameghinoi</a:t>
            </a:r>
            <a:endParaRPr lang="ru-RU" dirty="0"/>
          </a:p>
        </p:txBody>
      </p:sp>
      <p:pic>
        <p:nvPicPr>
          <p:cNvPr id="45061" name="Picture 5" descr="C:\Users\user\Desktop\южная америка\патагония\pat_3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3717032"/>
            <a:ext cx="3245346" cy="243401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16016" y="6165304"/>
            <a:ext cx="400917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/>
              <a:t>Плоды </a:t>
            </a:r>
            <a:r>
              <a:rPr lang="ru-RU" dirty="0" err="1"/>
              <a:t>коллигая</a:t>
            </a:r>
            <a:r>
              <a:rPr lang="ru-RU" dirty="0"/>
              <a:t> </a:t>
            </a:r>
            <a:r>
              <a:rPr lang="en-US" i="1" dirty="0" err="1"/>
              <a:t>Colliguaya</a:t>
            </a:r>
            <a:r>
              <a:rPr lang="en-US" i="1" dirty="0"/>
              <a:t> </a:t>
            </a:r>
            <a:r>
              <a:rPr lang="en-US" i="1" dirty="0" err="1"/>
              <a:t>integerrima</a:t>
            </a:r>
            <a:r>
              <a:rPr lang="en-US" i="1" dirty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user\Desktop\южная америка\патагония\pat_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7" y="332656"/>
            <a:ext cx="5856649" cy="43924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3928" y="4725144"/>
            <a:ext cx="4572000" cy="175432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dirty="0"/>
              <a:t>Плоды </a:t>
            </a:r>
            <a:r>
              <a:rPr lang="ru-RU" dirty="0" err="1"/>
              <a:t>кондалии</a:t>
            </a:r>
            <a:r>
              <a:rPr lang="ru-RU" dirty="0"/>
              <a:t> с косточками используются местным населением для приготовления сладости. Плоды медленно варят до </a:t>
            </a:r>
            <a:r>
              <a:rPr lang="ru-RU" dirty="0" err="1"/>
              <a:t>карамелизации</a:t>
            </a:r>
            <a:r>
              <a:rPr lang="ru-RU" dirty="0"/>
              <a:t> или консистенция фруктового желе, без добавления сахара. Из корня получают </a:t>
            </a:r>
            <a:r>
              <a:rPr lang="ru-RU" dirty="0" smtClean="0"/>
              <a:t> фиолетовую краску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Desktop\южная америка\patagonia_ledni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63888" y="260648"/>
            <a:ext cx="50525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Ледники </a:t>
            </a:r>
            <a:r>
              <a:rPr lang="ru-RU" sz="4400" b="1" dirty="0" err="1" smtClean="0"/>
              <a:t>Патагонии</a:t>
            </a:r>
            <a:endParaRPr lang="ru-RU" sz="4400" b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Desktop\южная америка\patagonia_lak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764704"/>
            <a:ext cx="4376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Озеро в </a:t>
            </a:r>
            <a:r>
              <a:rPr lang="ru-RU" sz="4000" b="1" dirty="0" err="1">
                <a:solidFill>
                  <a:schemeClr val="bg1"/>
                </a:solidFill>
              </a:rPr>
              <a:t>Патагонии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esktop\южная америка\plas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556792"/>
            <a:ext cx="4824536" cy="4130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64088" y="1340768"/>
            <a:ext cx="3528392" cy="5078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В </a:t>
            </a:r>
            <a:r>
              <a:rPr lang="ru-RU" b="1" dirty="0" err="1"/>
              <a:t>Патагонской</a:t>
            </a:r>
            <a:r>
              <a:rPr lang="ru-RU" b="1" dirty="0"/>
              <a:t> пустыне обитает несколько видов броненосцев, самый необычный на которых плащеносный броненосец (</a:t>
            </a:r>
            <a:r>
              <a:rPr lang="ru-RU" b="1" dirty="0" err="1"/>
              <a:t>Chlamyphorus</a:t>
            </a:r>
            <a:r>
              <a:rPr lang="ru-RU" b="1" dirty="0"/>
              <a:t> </a:t>
            </a:r>
            <a:r>
              <a:rPr lang="ru-RU" b="1" dirty="0" err="1"/>
              <a:t>truncatus</a:t>
            </a:r>
            <a:r>
              <a:rPr lang="ru-RU" b="1" dirty="0"/>
              <a:t>) . Он меньше всех своих сородичей - имеет длину тела 12-15 сантиметров, хвоста 2,5-3 сантиметра и массу около 90 граммов. Светло-серая шерсть на боках его тела заходит под спинной панцирь. Это единственные современные млекопитающие, чьё тело сверху покрыто панцирем, образованным кожными окостенением. «Броня» состоит из подвижных </a:t>
            </a:r>
            <a:r>
              <a:rPr lang="ru-RU" b="1" dirty="0" smtClean="0"/>
              <a:t>щитков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6352" y="332656"/>
            <a:ext cx="6583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Животные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патагонии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5805264"/>
            <a:ext cx="1800493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/>
              <a:t>Броненосец</a:t>
            </a:r>
            <a:endParaRPr lang="ru-RU" sz="24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8104" y="1412776"/>
            <a:ext cx="3294112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Самое крупное травоядное </a:t>
            </a:r>
            <a:r>
              <a:rPr lang="ru-RU" dirty="0" err="1"/>
              <a:t>Патагонии</a:t>
            </a:r>
            <a:r>
              <a:rPr lang="ru-RU" dirty="0"/>
              <a:t> — </a:t>
            </a:r>
            <a:r>
              <a:rPr lang="ru-RU" b="1" dirty="0"/>
              <a:t>гуанако (</a:t>
            </a:r>
            <a:r>
              <a:rPr lang="ru-RU" b="1" dirty="0" err="1"/>
              <a:t>Lama</a:t>
            </a:r>
            <a:r>
              <a:rPr lang="ru-RU" b="1" dirty="0"/>
              <a:t> </a:t>
            </a:r>
            <a:r>
              <a:rPr lang="ru-RU" b="1" dirty="0" err="1"/>
              <a:t>guanicoe</a:t>
            </a:r>
            <a:r>
              <a:rPr lang="ru-RU" b="1" dirty="0"/>
              <a:t>)</a:t>
            </a:r>
            <a:r>
              <a:rPr lang="ru-RU" dirty="0"/>
              <a:t>. Гуанако – один из двух видов диких </a:t>
            </a:r>
            <a:r>
              <a:rPr lang="ru-RU" dirty="0" err="1"/>
              <a:t>безгорбых</a:t>
            </a:r>
            <a:r>
              <a:rPr lang="ru-RU" dirty="0"/>
              <a:t> верблюдов Нового </a:t>
            </a:r>
            <a:r>
              <a:rPr lang="ru-RU" dirty="0" err="1"/>
              <a:t>Света.В</a:t>
            </a:r>
            <a:r>
              <a:rPr lang="ru-RU" dirty="0"/>
              <a:t> отличие от викуньи, гуанако обитает не только в горах, но и в пустынных и полупустынных районах. Гуанако не ток привередлива в выборе растительной пищи, как викунья, и поедает практически любую раститель­ность. Необходимую для жизни влагу она добывает из пищи. </a:t>
            </a:r>
          </a:p>
        </p:txBody>
      </p:sp>
      <p:pic>
        <p:nvPicPr>
          <p:cNvPr id="33794" name="Picture 2" descr="C:\Users\user\Desktop\южная америка\gua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412776"/>
            <a:ext cx="4696494" cy="35283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91680" y="5301208"/>
            <a:ext cx="130311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/>
              <a:t>Гуанако 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8104" y="1916832"/>
            <a:ext cx="3222104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err="1"/>
              <a:t>Ягуарунди</a:t>
            </a:r>
            <a:r>
              <a:rPr lang="ru-RU" sz="2000" b="1" dirty="0"/>
              <a:t> (</a:t>
            </a:r>
            <a:r>
              <a:rPr lang="ru-RU" sz="2000" b="1" dirty="0" err="1"/>
              <a:t>Puma</a:t>
            </a:r>
            <a:r>
              <a:rPr lang="ru-RU" sz="2000" b="1" dirty="0"/>
              <a:t> </a:t>
            </a:r>
            <a:r>
              <a:rPr lang="ru-RU" sz="2000" b="1" dirty="0" err="1"/>
              <a:t>yaguarondi</a:t>
            </a:r>
            <a:r>
              <a:rPr lang="ru-RU" sz="2000" b="1" dirty="0"/>
              <a:t>)</a:t>
            </a:r>
            <a:r>
              <a:rPr lang="ru-RU" sz="2000" dirty="0"/>
              <a:t> - это одни с самых необычных хищных животных, которые относятся к семейству кошачьих. Является близким родственником пумы</a:t>
            </a:r>
          </a:p>
        </p:txBody>
      </p:sp>
      <p:pic>
        <p:nvPicPr>
          <p:cNvPr id="34818" name="Picture 2" descr="C:\Users\user\Desktop\южная америка\randi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556792"/>
            <a:ext cx="4296139" cy="3222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95736" y="5157192"/>
            <a:ext cx="1595373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Ягуарунди</a:t>
            </a:r>
            <a:endParaRPr lang="ru-RU" sz="24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6136" y="1268760"/>
            <a:ext cx="2952328" cy="3416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Патагонская</a:t>
            </a:r>
            <a:r>
              <a:rPr lang="ru-RU" dirty="0"/>
              <a:t> серая лиса распространена повсюду в </a:t>
            </a:r>
            <a:r>
              <a:rPr lang="ru-RU" dirty="0" err="1"/>
              <a:t>Патагонии</a:t>
            </a:r>
            <a:r>
              <a:rPr lang="ru-RU" dirty="0"/>
              <a:t> и западной Аргентине. Она была завезена на Огненную землю в 1951 году, для регуляции численности европейского кролика. Эта область сейчас имеет самую высокую численность населения этой лисы. </a:t>
            </a:r>
          </a:p>
        </p:txBody>
      </p:sp>
      <p:pic>
        <p:nvPicPr>
          <p:cNvPr id="35842" name="Picture 2" descr="C:\Users\user\Desktop\южная америка\gray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052736"/>
            <a:ext cx="5077292" cy="33954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flipH="1">
            <a:off x="323528" y="4869160"/>
            <a:ext cx="388843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err="1" smtClean="0"/>
              <a:t>Патагонская</a:t>
            </a:r>
            <a:r>
              <a:rPr lang="ru-RU" sz="2400" dirty="0" smtClean="0"/>
              <a:t> серая лиса </a:t>
            </a:r>
            <a:endParaRPr lang="ru-RU" sz="2400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esktop\южная америка\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4005064"/>
            <a:ext cx="251299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dirty="0" err="1"/>
              <a:t>Патагонская</a:t>
            </a:r>
            <a:r>
              <a:rPr lang="ru-RU" sz="2400" dirty="0"/>
              <a:t> </a:t>
            </a:r>
            <a:r>
              <a:rPr lang="ru-RU" sz="2400" dirty="0" err="1"/>
              <a:t>мара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934670"/>
            <a:ext cx="871296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smtClean="0"/>
              <a:t>Второе </a:t>
            </a:r>
            <a:r>
              <a:rPr lang="ru-RU" sz="1600" dirty="0"/>
              <a:t>его название — </a:t>
            </a:r>
            <a:r>
              <a:rPr lang="ru-RU" sz="1600" dirty="0" err="1"/>
              <a:t>патагонский</a:t>
            </a:r>
            <a:r>
              <a:rPr lang="ru-RU" sz="1600" dirty="0"/>
              <a:t> заяц, хотя к зайцам </a:t>
            </a:r>
            <a:r>
              <a:rPr lang="ru-RU" sz="1600" dirty="0" err="1"/>
              <a:t>мара</a:t>
            </a:r>
            <a:r>
              <a:rPr lang="ru-RU" sz="1600" dirty="0"/>
              <a:t> не имеет отношения. Она дальний родственник морских свинок. Обитает </a:t>
            </a:r>
            <a:r>
              <a:rPr lang="ru-RU" sz="1600" dirty="0" err="1"/>
              <a:t>лжезаяц</a:t>
            </a:r>
            <a:r>
              <a:rPr lang="ru-RU" sz="1600" dirty="0"/>
              <a:t> в Южной Америке: в пампасах Аргентины и на просторах </a:t>
            </a:r>
            <a:r>
              <a:rPr lang="ru-RU" sz="1600" dirty="0" err="1"/>
              <a:t>Патагонии</a:t>
            </a:r>
            <a:r>
              <a:rPr lang="ru-RU" sz="1600" dirty="0"/>
              <a:t>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260648"/>
            <a:ext cx="493204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smtClean="0"/>
              <a:t>Внешность </a:t>
            </a:r>
            <a:r>
              <a:rPr lang="ru-RU" sz="1600" dirty="0" err="1" smtClean="0"/>
              <a:t>мары</a:t>
            </a:r>
            <a:r>
              <a:rPr lang="ru-RU" sz="1600" dirty="0" smtClean="0"/>
              <a:t> (</a:t>
            </a:r>
            <a:r>
              <a:rPr lang="ru-RU" sz="1600" dirty="0" err="1" smtClean="0"/>
              <a:t>Dolichotis</a:t>
            </a:r>
            <a:r>
              <a:rPr lang="ru-RU" sz="1600" dirty="0" smtClean="0"/>
              <a:t> </a:t>
            </a:r>
            <a:r>
              <a:rPr lang="ru-RU" sz="1600" dirty="0" err="1" smtClean="0"/>
              <a:t>patagonum</a:t>
            </a:r>
            <a:r>
              <a:rPr lang="ru-RU" sz="1600" dirty="0" smtClean="0"/>
              <a:t>) напоминает результат фото </a:t>
            </a:r>
            <a:r>
              <a:rPr lang="ru-RU" sz="1600" dirty="0" err="1" smtClean="0"/>
              <a:t>шопа</a:t>
            </a:r>
            <a:r>
              <a:rPr lang="ru-RU" sz="1600" dirty="0" smtClean="0"/>
              <a:t>: голова, как у кенгуру, уши, как у зайца, туловище, как у лани, но на высоких собачьих ногах. Не менее забавно и происхождение зверька. </a:t>
            </a:r>
            <a:endParaRPr lang="ru-RU" sz="16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481</Words>
  <Application>Microsoft Office PowerPoint</Application>
  <PresentationFormat>Экран (4:3)</PresentationFormat>
  <Paragraphs>49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2015-02-14T12:00:46Z</dcterms:created>
  <dcterms:modified xsi:type="dcterms:W3CDTF">2015-02-15T10:18:51Z</dcterms:modified>
</cp:coreProperties>
</file>