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6000"/>
            <a:lum/>
          </a:blip>
          <a:srcRect/>
          <a:stretch>
            <a:fillRect l="-28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8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068960"/>
            <a:ext cx="8424936" cy="3339802"/>
          </a:xfrm>
        </p:spPr>
        <p:txBody>
          <a:bodyPr>
            <a:noAutofit/>
          </a:bodyPr>
          <a:lstStyle/>
          <a:p>
            <a:pPr algn="l"/>
            <a:r>
              <a:rPr lang="ru-RU" sz="6000" b="1" i="1" dirty="0" smtClean="0">
                <a:solidFill>
                  <a:schemeClr val="bg1"/>
                </a:solidFill>
                <a:latin typeface="Georgia" pitchFamily="18" charset="0"/>
              </a:rPr>
              <a:t>НОВАЯ ЭКОНОМИЧЕСКАЯ ПОЛИТИКА </a:t>
            </a:r>
            <a:br>
              <a:rPr lang="ru-RU" sz="6000" b="1" i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6000" b="1" i="1" dirty="0" smtClean="0">
                <a:solidFill>
                  <a:schemeClr val="bg1"/>
                </a:solidFill>
                <a:latin typeface="Georgia" pitchFamily="18" charset="0"/>
              </a:rPr>
              <a:t>(НЭП)</a:t>
            </a:r>
            <a:endParaRPr lang="ru-RU" sz="60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ПРИЧИНЫ ПЕРЕХОДА К </a:t>
            </a:r>
            <a:r>
              <a:rPr lang="ru-RU" b="1" i="1" dirty="0" err="1" smtClean="0">
                <a:solidFill>
                  <a:srgbClr val="C00000"/>
                </a:solidFill>
                <a:latin typeface="Georgia" pitchFamily="18" charset="0"/>
              </a:rPr>
              <a:t>НЭПу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rmAutofit fontScale="77500" lnSpcReduction="20000"/>
          </a:bodyPr>
          <a:lstStyle/>
          <a:p>
            <a:r>
              <a:rPr lang="ru-RU" sz="3700" b="1" i="1" dirty="0" smtClean="0">
                <a:solidFill>
                  <a:srgbClr val="C00000"/>
                </a:solidFill>
                <a:latin typeface="Georgia" pitchFamily="18" charset="0"/>
              </a:rPr>
              <a:t>Затухание гражданской войны</a:t>
            </a:r>
          </a:p>
          <a:p>
            <a:r>
              <a:rPr lang="ru-RU" sz="3700" b="1" i="1" dirty="0" smtClean="0">
                <a:solidFill>
                  <a:srgbClr val="C00000"/>
                </a:solidFill>
                <a:latin typeface="Georgia" pitchFamily="18" charset="0"/>
              </a:rPr>
              <a:t>Экономический кризис</a:t>
            </a:r>
          </a:p>
          <a:p>
            <a:r>
              <a:rPr lang="ru-RU" sz="3700" b="1" i="1" dirty="0" smtClean="0">
                <a:solidFill>
                  <a:srgbClr val="C00000"/>
                </a:solidFill>
                <a:latin typeface="Georgia" pitchFamily="18" charset="0"/>
              </a:rPr>
              <a:t>Транспортный кризис</a:t>
            </a:r>
          </a:p>
          <a:p>
            <a:r>
              <a:rPr lang="ru-RU" sz="3700" b="1" i="1" dirty="0" smtClean="0">
                <a:solidFill>
                  <a:srgbClr val="C00000"/>
                </a:solidFill>
                <a:latin typeface="Georgia" pitchFamily="18" charset="0"/>
              </a:rPr>
              <a:t>Голод в Поволжье</a:t>
            </a:r>
          </a:p>
          <a:p>
            <a:r>
              <a:rPr lang="ru-RU" sz="3700" b="1" i="1" dirty="0" smtClean="0">
                <a:solidFill>
                  <a:srgbClr val="C00000"/>
                </a:solidFill>
                <a:latin typeface="Georgia" pitchFamily="18" charset="0"/>
              </a:rPr>
              <a:t>Красный террор</a:t>
            </a:r>
          </a:p>
          <a:p>
            <a:r>
              <a:rPr lang="ru-RU" sz="3700" b="1" i="1" dirty="0" smtClean="0">
                <a:solidFill>
                  <a:srgbClr val="C00000"/>
                </a:solidFill>
                <a:latin typeface="Georgia" pitchFamily="18" charset="0"/>
              </a:rPr>
              <a:t>Военный коммунизм</a:t>
            </a:r>
          </a:p>
          <a:p>
            <a:r>
              <a:rPr lang="ru-RU" sz="3700" b="1" i="1" dirty="0" smtClean="0">
                <a:solidFill>
                  <a:srgbClr val="C00000"/>
                </a:solidFill>
                <a:latin typeface="Georgia" pitchFamily="18" charset="0"/>
              </a:rPr>
              <a:t>Крестьянские мятежи против продразверстки</a:t>
            </a:r>
          </a:p>
          <a:p>
            <a:r>
              <a:rPr lang="ru-RU" sz="3700" b="1" i="1" dirty="0" smtClean="0">
                <a:solidFill>
                  <a:srgbClr val="C00000"/>
                </a:solidFill>
                <a:latin typeface="Georgia" pitchFamily="18" charset="0"/>
              </a:rPr>
              <a:t>Восстания в армии и на флоте под лозунгами «Советы без коммунистов!», «Власть советам, а не партиям!»</a:t>
            </a:r>
          </a:p>
          <a:p>
            <a:endParaRPr lang="ru-RU" sz="3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7300" b="1" i="1" dirty="0" smtClean="0">
                <a:solidFill>
                  <a:srgbClr val="C00000"/>
                </a:solidFill>
                <a:latin typeface="Georgia" pitchFamily="18" charset="0"/>
              </a:rPr>
              <a:t>       Март 1921 г. – Х съезд РКП(б): </a:t>
            </a:r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</a:p>
          <a:p>
            <a:r>
              <a:rPr lang="ru-RU" sz="5500" b="1" i="1" dirty="0" smtClean="0">
                <a:solidFill>
                  <a:srgbClr val="C00000"/>
                </a:solidFill>
                <a:latin typeface="Georgia" pitchFamily="18" charset="0"/>
              </a:rPr>
              <a:t>«Декрет о замене продразверстки продналогом»</a:t>
            </a:r>
          </a:p>
          <a:p>
            <a:pPr>
              <a:buNone/>
            </a:pPr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      …разверстка, как способ государственных заготовок продовольствия, сырья и фуража, заменяется натуральным налогом.  Этот налог должен определяться до начала весеннего сева. Сумма налога должна быть исчислена так, чтобы покрыть самые необходимые потребности армии, городских рабочих и неземледельческого населения. Общая сумма налога должна быть постоянно уменьшаема, по мере того как восстановление транспорта и промышленности позволит Советской власти получать продукты сельского хозяйства в обмен на фабрично-заводские и кустарные продукты</a:t>
            </a:r>
          </a:p>
          <a:p>
            <a:pPr>
              <a:buFontTx/>
              <a:buChar char="-"/>
            </a:pPr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Чем продналог лучше продразверстки?   </a:t>
            </a:r>
          </a:p>
          <a:p>
            <a:r>
              <a:rPr lang="ru-RU" sz="5100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5500" b="1" i="1" dirty="0" smtClean="0">
                <a:solidFill>
                  <a:srgbClr val="C00000"/>
                </a:solidFill>
                <a:latin typeface="Georgia" pitchFamily="18" charset="0"/>
              </a:rPr>
              <a:t>«Декрет о свободе торговли»</a:t>
            </a:r>
          </a:p>
          <a:p>
            <a:pPr>
              <a:buNone/>
            </a:pPr>
            <a:endParaRPr lang="ru-RU" sz="4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ЦЕЛИ </a:t>
            </a:r>
            <a:r>
              <a:rPr lang="ru-RU" b="1" i="1" dirty="0" err="1" smtClean="0">
                <a:solidFill>
                  <a:srgbClr val="C00000"/>
                </a:solidFill>
                <a:latin typeface="Georgia" pitchFamily="18" charset="0"/>
              </a:rPr>
              <a:t>НЭПа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525963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Снять социальную напряженность в обществе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Преодолеть разруху и восстановить хозяйство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Укрепить популярность большевиков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Создать материальную базу для строительства социализма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МЕРОПРИЯТИЯ </a:t>
            </a:r>
            <a:r>
              <a:rPr lang="ru-RU" b="1" i="1" dirty="0" err="1" smtClean="0">
                <a:solidFill>
                  <a:srgbClr val="C00000"/>
                </a:solidFill>
                <a:latin typeface="Georgia" pitchFamily="18" charset="0"/>
              </a:rPr>
              <a:t>НЭПа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3407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Частичная </a:t>
            </a:r>
            <a:r>
              <a:rPr lang="ru-RU" b="1" i="1" dirty="0" err="1" smtClean="0">
                <a:solidFill>
                  <a:srgbClr val="C00000"/>
                </a:solidFill>
                <a:latin typeface="Georgia" pitchFamily="18" charset="0"/>
              </a:rPr>
              <a:t>денацио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-</a:t>
            </a:r>
          </a:p>
          <a:p>
            <a:r>
              <a:rPr lang="ru-RU" b="1" i="1" dirty="0" err="1" smtClean="0">
                <a:solidFill>
                  <a:srgbClr val="C00000"/>
                </a:solidFill>
                <a:latin typeface="Georgia" pitchFamily="18" charset="0"/>
              </a:rPr>
              <a:t>нализация</a:t>
            </a:r>
            <a:endParaRPr lang="ru-RU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мелкой и средней промышленности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5649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Открытие биржи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 труда (разрешение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 найма рабочей силы)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3645024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Разрешение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 аренды земли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3651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Объединение государственных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предприятий в тресты с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введением сдельной оплаты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труда и хозяйственного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 расчета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Привлечение иностранных капиталов - концессии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47971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Денежная реформа – введение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в оборот серебренных рублей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199784" y="1484784"/>
            <a:ext cx="19442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Сохранение 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монополии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государства 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на внешнюю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торговлю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436096" y="2996952"/>
            <a:ext cx="3707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Сохранение крупной и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добывающей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промышлен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-</a:t>
            </a:r>
          </a:p>
          <a:p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ности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в руках государства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76056" y="40050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Сохранение монополии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партии на власть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2123728" y="1268760"/>
            <a:ext cx="158417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915816" y="1268760"/>
            <a:ext cx="93610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3131840" y="1268760"/>
            <a:ext cx="864096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3635896" y="1268760"/>
            <a:ext cx="432048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4067944" y="1340768"/>
            <a:ext cx="144016" cy="4176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427984" y="1268760"/>
            <a:ext cx="720080" cy="3456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644008" y="1268760"/>
            <a:ext cx="24482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4644008" y="1340768"/>
            <a:ext cx="165618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572000" y="1412776"/>
            <a:ext cx="720080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РЕЗУЛЬТАТЫ </a:t>
            </a:r>
            <a:r>
              <a:rPr lang="ru-RU" b="1" i="1" dirty="0" err="1" smtClean="0">
                <a:solidFill>
                  <a:srgbClr val="C00000"/>
                </a:solidFill>
                <a:latin typeface="Georgia" pitchFamily="18" charset="0"/>
              </a:rPr>
              <a:t>НЭПа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Стр. 134 (экономические итоги нэпа) – выпишите результаты нэпа</a:t>
            </a:r>
            <a:endParaRPr lang="ru-RU" sz="40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ПРЕДПОСЫЛКИ СВЕРТЫВАНИЯ </a:t>
            </a:r>
            <a:r>
              <a:rPr lang="ru-RU" b="1" i="1" dirty="0" err="1" smtClean="0">
                <a:solidFill>
                  <a:srgbClr val="C00000"/>
                </a:solidFill>
                <a:latin typeface="Georgia" pitchFamily="18" charset="0"/>
              </a:rPr>
              <a:t>НЭПа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Мелкие и средние предприятия, производящие товары народного потребления не удовлетворяли потребностей сельхозпроизводителей в крупной машинной технике, которую могли выпускать только крупные предприятия. Крупные предприятия удовлетворяли только потребности государства 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«Ножницы цен» между сельхозпродуктами и промтоварами 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  (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1 пуд зерна = 1 подкова)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ПРЕДПОСЫЛКИ СВЕРТЫВАНИЯ </a:t>
            </a:r>
            <a:r>
              <a:rPr lang="ru-RU" b="1" i="1" dirty="0" err="1" smtClean="0">
                <a:solidFill>
                  <a:srgbClr val="C00000"/>
                </a:solidFill>
                <a:latin typeface="Georgia" pitchFamily="18" charset="0"/>
              </a:rPr>
              <a:t>НЭПа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Невозможность приобретения промтоваров снизила  у крестьян заинтересованность в производстве сельхозпродукции, что могло привести к голоду в городах и сокращению экспорта хлеба, на средства от продажи которого покупали  за границей промышленное оборудование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Перебои с поставками хлеба вызвали цепную реакцию – горожане сметали с прилавков ВСЕ товары первой необходимости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ДОМАШНЕЕ ЗАДАНИЕ: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  <a:latin typeface="Georgia" pitchFamily="18" charset="0"/>
              </a:rPr>
              <a:t>П. 18</a:t>
            </a:r>
          </a:p>
          <a:p>
            <a:pPr algn="ctr"/>
            <a:r>
              <a:rPr lang="ru-RU" sz="4400" b="1" i="1" dirty="0" smtClean="0">
                <a:solidFill>
                  <a:srgbClr val="C00000"/>
                </a:solidFill>
                <a:latin typeface="Georgia" pitchFamily="18" charset="0"/>
              </a:rPr>
              <a:t>Термины</a:t>
            </a:r>
          </a:p>
          <a:p>
            <a:pPr algn="ctr"/>
            <a:r>
              <a:rPr lang="ru-RU" sz="4400" b="1" i="1" dirty="0" smtClean="0">
                <a:solidFill>
                  <a:srgbClr val="C00000"/>
                </a:solidFill>
                <a:latin typeface="Georgia" pitchFamily="18" charset="0"/>
              </a:rPr>
              <a:t>В. 5 стр. 139</a:t>
            </a:r>
          </a:p>
          <a:p>
            <a:pPr algn="ctr"/>
            <a:endParaRPr lang="ru-RU" sz="44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sz="4400" b="1" i="1" dirty="0" smtClean="0">
                <a:solidFill>
                  <a:srgbClr val="C00000"/>
                </a:solidFill>
                <a:latin typeface="Georgia" pitchFamily="18" charset="0"/>
              </a:rPr>
              <a:t>Всем спасибо!</a:t>
            </a:r>
            <a:endParaRPr lang="ru-RU" sz="4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376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НОВАЯ ЭКОНОМИЧЕСКАЯ ПОЛИТИКА  (НЭП)</vt:lpstr>
      <vt:lpstr>ПРИЧИНЫ ПЕРЕХОДА К НЭПу</vt:lpstr>
      <vt:lpstr>Слайд 3</vt:lpstr>
      <vt:lpstr>ЦЕЛИ НЭПа</vt:lpstr>
      <vt:lpstr>МЕРОПРИЯТИЯ НЭПа</vt:lpstr>
      <vt:lpstr>РЕЗУЛЬТАТЫ НЭПа</vt:lpstr>
      <vt:lpstr>ПРЕДПОСЫЛКИ СВЕРТЫВАНИЯ НЭПа</vt:lpstr>
      <vt:lpstr>ПРЕДПОСЫЛКИ СВЕРТЫВАНИЯ НЭПа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НОВАЯ ЭКОНОМИЧЕСКАЯ ПОЛИТИКА  (НЭП)</dc:title>
  <dc:creator>Виктор</dc:creator>
  <cp:lastModifiedBy>Виктор</cp:lastModifiedBy>
  <cp:revision>11</cp:revision>
  <dcterms:created xsi:type="dcterms:W3CDTF">2012-11-08T16:19:37Z</dcterms:created>
  <dcterms:modified xsi:type="dcterms:W3CDTF">2013-07-23T06:02:27Z</dcterms:modified>
</cp:coreProperties>
</file>