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45FA1-F89A-4D9B-B488-1CAFB219212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15CCE9-6CA7-4A89-AC05-59C38993F1B7}">
      <dgm:prSet phldrT="[Текст]" custT="1"/>
      <dgm:spPr/>
      <dgm:t>
        <a:bodyPr/>
        <a:lstStyle/>
        <a:p>
          <a:r>
            <a:rPr lang="ru-RU" sz="2000" b="1" dirty="0" smtClean="0">
              <a:latin typeface="Georgia" pitchFamily="18" charset="0"/>
            </a:rPr>
            <a:t>ПРИЧИНЫ ВОЙНЫ</a:t>
          </a:r>
          <a:endParaRPr lang="ru-RU" sz="2000" b="1" dirty="0">
            <a:latin typeface="Georgia" pitchFamily="18" charset="0"/>
          </a:endParaRPr>
        </a:p>
      </dgm:t>
    </dgm:pt>
    <dgm:pt modelId="{45882C54-5F9A-4899-8935-0994B4758E33}" type="parTrans" cxnId="{A43D6128-E687-42D2-A9C8-82BAF796D489}">
      <dgm:prSet/>
      <dgm:spPr/>
      <dgm:t>
        <a:bodyPr/>
        <a:lstStyle/>
        <a:p>
          <a:endParaRPr lang="ru-RU"/>
        </a:p>
      </dgm:t>
    </dgm:pt>
    <dgm:pt modelId="{6CE1D70F-948F-47A1-9A89-D92513D62088}" type="sibTrans" cxnId="{A43D6128-E687-42D2-A9C8-82BAF796D489}">
      <dgm:prSet/>
      <dgm:spPr/>
      <dgm:t>
        <a:bodyPr/>
        <a:lstStyle/>
        <a:p>
          <a:endParaRPr lang="ru-RU"/>
        </a:p>
      </dgm:t>
    </dgm:pt>
    <dgm:pt modelId="{85B5EFA9-2A5C-400A-B00B-983F984156C2}">
      <dgm:prSet phldrT="[Текст]" custT="1"/>
      <dgm:spPr/>
      <dgm:t>
        <a:bodyPr/>
        <a:lstStyle/>
        <a:p>
          <a:endParaRPr lang="ru-RU" sz="1800" b="1" dirty="0" smtClean="0">
            <a:latin typeface="Georgia" pitchFamily="18" charset="0"/>
          </a:endParaRPr>
        </a:p>
        <a:p>
          <a:r>
            <a:rPr lang="ru-RU" sz="1800" b="1" dirty="0" smtClean="0">
              <a:latin typeface="Georgia" pitchFamily="18" charset="0"/>
            </a:rPr>
            <a:t>- СВЕРЖЕНИЕ МОНАРХИИ</a:t>
          </a:r>
        </a:p>
        <a:p>
          <a:r>
            <a:rPr lang="ru-RU" sz="1800" b="1" dirty="0" smtClean="0">
              <a:latin typeface="Georgia" pitchFamily="18" charset="0"/>
            </a:rPr>
            <a:t>- СВЕРЖЕНИЕ ВРЕМЕННОГО ПРАВИТЕЛЬСТВА</a:t>
          </a:r>
        </a:p>
        <a:p>
          <a:r>
            <a:rPr lang="ru-RU" sz="1800" b="1" dirty="0" smtClean="0">
              <a:latin typeface="Georgia" pitchFamily="18" charset="0"/>
            </a:rPr>
            <a:t>- РАЗГОН УЧРЕДИТЕЛЬНОГО СОБРАНИЯ</a:t>
          </a:r>
        </a:p>
        <a:p>
          <a:r>
            <a:rPr lang="ru-RU" sz="1800" b="1" dirty="0" smtClean="0">
              <a:latin typeface="Georgia" pitchFamily="18" charset="0"/>
            </a:rPr>
            <a:t>- ОБОСТРЕНИЕ СОЦИАЛЬНО-ЭКОНОМИЧЕСКИХ ПРОТИВОРЕЧИЙ В РЕЗУЛЬТАТЕ  СМЕНЫ ВЛАСТИ И ИЗМЕНЕИЙЯ ФОРМЫ СОБСТВЕННОСТИ</a:t>
          </a:r>
        </a:p>
        <a:p>
          <a:r>
            <a:rPr lang="ru-RU" sz="1800" b="1" dirty="0" smtClean="0">
              <a:latin typeface="Georgia" pitchFamily="18" charset="0"/>
            </a:rPr>
            <a:t>-  СТРЕМЛЕНИЕ БЫВШИХ ГОСПОДСТВУЮЩИХ СЛОЕВ ВЕРНУТЬ ПРЕЖНЕЕ ПОЛОЖЕНИЕ</a:t>
          </a:r>
        </a:p>
        <a:p>
          <a:r>
            <a:rPr lang="ru-RU" sz="1800" b="1" dirty="0" smtClean="0">
              <a:latin typeface="Georgia" pitchFamily="18" charset="0"/>
            </a:rPr>
            <a:t>-  НЕСОГЛАСИЕ ПОЛИТИЧЕСКИХ ПРОТИВНИКОВ БОЛЬШЕВИКОВ С УСЛОВИЯМИ БРЕСТСКОГО МИРА</a:t>
          </a:r>
        </a:p>
        <a:p>
          <a:r>
            <a:rPr lang="ru-RU" sz="1800" b="1" dirty="0" smtClean="0">
              <a:latin typeface="Georgia" pitchFamily="18" charset="0"/>
            </a:rPr>
            <a:t>- ЖЕЛАНИЕ БОЛЬШЕВИКОВ УДЕРЖАТЬ ВЛАСТЬ ЛЮБОЙ ЦЕНОЙ</a:t>
          </a:r>
        </a:p>
        <a:p>
          <a:r>
            <a:rPr lang="ru-RU" sz="1800" b="1" dirty="0" smtClean="0">
              <a:latin typeface="Georgia" pitchFamily="18" charset="0"/>
            </a:rPr>
            <a:t>-  ОТСУТСТВИЕ ОПЫТА ПОЛИТИЧЕСКОГО КОМПРОМИССА МЕЖДУ РАЗЛИЧНЫМИ ПОЛИТИЧЕСКИМИ СИЛАМИ</a:t>
          </a:r>
        </a:p>
        <a:p>
          <a:r>
            <a:rPr lang="ru-RU" sz="1800" b="1" dirty="0" smtClean="0">
              <a:latin typeface="Georgia" pitchFamily="18" charset="0"/>
            </a:rPr>
            <a:t>- ИНОСТРАННАЯ ИНТЕРВЕНЦИЯ</a:t>
          </a:r>
        </a:p>
        <a:p>
          <a:endParaRPr lang="ru-RU" sz="1400" dirty="0">
            <a:latin typeface="Georgia" pitchFamily="18" charset="0"/>
          </a:endParaRPr>
        </a:p>
      </dgm:t>
    </dgm:pt>
    <dgm:pt modelId="{8135FE40-E08E-4483-9518-4724C6B8E513}" type="parTrans" cxnId="{41A7C0A3-6EB4-4189-8050-4EB732BAFFAF}">
      <dgm:prSet/>
      <dgm:spPr/>
      <dgm:t>
        <a:bodyPr/>
        <a:lstStyle/>
        <a:p>
          <a:endParaRPr lang="ru-RU"/>
        </a:p>
      </dgm:t>
    </dgm:pt>
    <dgm:pt modelId="{CE000C2E-EBAA-4E83-9E0E-AECD57AC3747}" type="sibTrans" cxnId="{41A7C0A3-6EB4-4189-8050-4EB732BAFFAF}">
      <dgm:prSet/>
      <dgm:spPr/>
      <dgm:t>
        <a:bodyPr/>
        <a:lstStyle/>
        <a:p>
          <a:endParaRPr lang="ru-RU"/>
        </a:p>
      </dgm:t>
    </dgm:pt>
    <dgm:pt modelId="{B63E2CD4-A1F9-47AF-B8A4-675E673421E0}" type="pres">
      <dgm:prSet presAssocID="{1C545FA1-F89A-4D9B-B488-1CAFB219212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32430D-89AA-437D-AA17-1ACF04362A09}" type="pres">
      <dgm:prSet presAssocID="{1C15CCE9-6CA7-4A89-AC05-59C38993F1B7}" presName="root1" presStyleCnt="0"/>
      <dgm:spPr/>
    </dgm:pt>
    <dgm:pt modelId="{3EA9FF21-8DEA-4D47-9C97-D9936305E34B}" type="pres">
      <dgm:prSet presAssocID="{1C15CCE9-6CA7-4A89-AC05-59C38993F1B7}" presName="LevelOneTextNode" presStyleLbl="node0" presStyleIdx="0" presStyleCnt="1" custScaleX="79266" custScaleY="93250" custLinFactNeighborX="24802" custLinFactNeighborY="69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C5C751-FCF5-45EF-97EC-F38B6FD54784}" type="pres">
      <dgm:prSet presAssocID="{1C15CCE9-6CA7-4A89-AC05-59C38993F1B7}" presName="level2hierChild" presStyleCnt="0"/>
      <dgm:spPr/>
    </dgm:pt>
    <dgm:pt modelId="{A7DC8C52-5EC3-4530-875D-C3F3E51C2273}" type="pres">
      <dgm:prSet presAssocID="{8135FE40-E08E-4483-9518-4724C6B8E513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252F4DDB-8681-407D-88D7-DA13765A3072}" type="pres">
      <dgm:prSet presAssocID="{8135FE40-E08E-4483-9518-4724C6B8E513}" presName="connTx" presStyleLbl="parChTrans1D2" presStyleIdx="0" presStyleCnt="1"/>
      <dgm:spPr/>
      <dgm:t>
        <a:bodyPr/>
        <a:lstStyle/>
        <a:p>
          <a:endParaRPr lang="ru-RU"/>
        </a:p>
      </dgm:t>
    </dgm:pt>
    <dgm:pt modelId="{CD9AADB4-86F9-499F-B037-7E59EB1E40B2}" type="pres">
      <dgm:prSet presAssocID="{85B5EFA9-2A5C-400A-B00B-983F984156C2}" presName="root2" presStyleCnt="0"/>
      <dgm:spPr/>
    </dgm:pt>
    <dgm:pt modelId="{E914B324-B277-49FC-86CA-6F2B38A41E02}" type="pres">
      <dgm:prSet presAssocID="{85B5EFA9-2A5C-400A-B00B-983F984156C2}" presName="LevelTwoTextNode" presStyleLbl="node2" presStyleIdx="0" presStyleCnt="1" custScaleX="293165" custScaleY="450953" custLinFactNeighborX="-14126" custLinFactNeighborY="36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D7792E-7717-4D37-909B-6108D98156A0}" type="pres">
      <dgm:prSet presAssocID="{85B5EFA9-2A5C-400A-B00B-983F984156C2}" presName="level3hierChild" presStyleCnt="0"/>
      <dgm:spPr/>
    </dgm:pt>
  </dgm:ptLst>
  <dgm:cxnLst>
    <dgm:cxn modelId="{9925F3CB-75EE-4233-9164-F2D38386BA80}" type="presOf" srcId="{8135FE40-E08E-4483-9518-4724C6B8E513}" destId="{A7DC8C52-5EC3-4530-875D-C3F3E51C2273}" srcOrd="0" destOrd="0" presId="urn:microsoft.com/office/officeart/2005/8/layout/hierarchy2"/>
    <dgm:cxn modelId="{3A09A1A3-AF55-44C6-9CB2-139B1B194A13}" type="presOf" srcId="{1C15CCE9-6CA7-4A89-AC05-59C38993F1B7}" destId="{3EA9FF21-8DEA-4D47-9C97-D9936305E34B}" srcOrd="0" destOrd="0" presId="urn:microsoft.com/office/officeart/2005/8/layout/hierarchy2"/>
    <dgm:cxn modelId="{D48EAF0B-691F-4CB0-9EAF-8679052E00C2}" type="presOf" srcId="{85B5EFA9-2A5C-400A-B00B-983F984156C2}" destId="{E914B324-B277-49FC-86CA-6F2B38A41E02}" srcOrd="0" destOrd="0" presId="urn:microsoft.com/office/officeart/2005/8/layout/hierarchy2"/>
    <dgm:cxn modelId="{41A7C0A3-6EB4-4189-8050-4EB732BAFFAF}" srcId="{1C15CCE9-6CA7-4A89-AC05-59C38993F1B7}" destId="{85B5EFA9-2A5C-400A-B00B-983F984156C2}" srcOrd="0" destOrd="0" parTransId="{8135FE40-E08E-4483-9518-4724C6B8E513}" sibTransId="{CE000C2E-EBAA-4E83-9E0E-AECD57AC3747}"/>
    <dgm:cxn modelId="{A43D6128-E687-42D2-A9C8-82BAF796D489}" srcId="{1C545FA1-F89A-4D9B-B488-1CAFB2192126}" destId="{1C15CCE9-6CA7-4A89-AC05-59C38993F1B7}" srcOrd="0" destOrd="0" parTransId="{45882C54-5F9A-4899-8935-0994B4758E33}" sibTransId="{6CE1D70F-948F-47A1-9A89-D92513D62088}"/>
    <dgm:cxn modelId="{8FAC771B-28F3-44DC-AFF0-E75C9C9E7B43}" type="presOf" srcId="{8135FE40-E08E-4483-9518-4724C6B8E513}" destId="{252F4DDB-8681-407D-88D7-DA13765A3072}" srcOrd="1" destOrd="0" presId="urn:microsoft.com/office/officeart/2005/8/layout/hierarchy2"/>
    <dgm:cxn modelId="{E742815F-CEB1-484D-B6A9-D3EDAC8C64B3}" type="presOf" srcId="{1C545FA1-F89A-4D9B-B488-1CAFB2192126}" destId="{B63E2CD4-A1F9-47AF-B8A4-675E673421E0}" srcOrd="0" destOrd="0" presId="urn:microsoft.com/office/officeart/2005/8/layout/hierarchy2"/>
    <dgm:cxn modelId="{BBB54620-4E66-4122-9ABD-B0E034CBA0D3}" type="presParOf" srcId="{B63E2CD4-A1F9-47AF-B8A4-675E673421E0}" destId="{7D32430D-89AA-437D-AA17-1ACF04362A09}" srcOrd="0" destOrd="0" presId="urn:microsoft.com/office/officeart/2005/8/layout/hierarchy2"/>
    <dgm:cxn modelId="{A791A1D6-42A6-494B-9A08-392C81A49810}" type="presParOf" srcId="{7D32430D-89AA-437D-AA17-1ACF04362A09}" destId="{3EA9FF21-8DEA-4D47-9C97-D9936305E34B}" srcOrd="0" destOrd="0" presId="urn:microsoft.com/office/officeart/2005/8/layout/hierarchy2"/>
    <dgm:cxn modelId="{44324612-6071-4F8D-9D07-C30078A976D2}" type="presParOf" srcId="{7D32430D-89AA-437D-AA17-1ACF04362A09}" destId="{52C5C751-FCF5-45EF-97EC-F38B6FD54784}" srcOrd="1" destOrd="0" presId="urn:microsoft.com/office/officeart/2005/8/layout/hierarchy2"/>
    <dgm:cxn modelId="{6BD9AEE7-8123-4FD6-AC34-8A1B8CFBB425}" type="presParOf" srcId="{52C5C751-FCF5-45EF-97EC-F38B6FD54784}" destId="{A7DC8C52-5EC3-4530-875D-C3F3E51C2273}" srcOrd="0" destOrd="0" presId="urn:microsoft.com/office/officeart/2005/8/layout/hierarchy2"/>
    <dgm:cxn modelId="{82CFC106-7323-444B-A4FB-F900091C33A3}" type="presParOf" srcId="{A7DC8C52-5EC3-4530-875D-C3F3E51C2273}" destId="{252F4DDB-8681-407D-88D7-DA13765A3072}" srcOrd="0" destOrd="0" presId="urn:microsoft.com/office/officeart/2005/8/layout/hierarchy2"/>
    <dgm:cxn modelId="{04B7D496-9113-4F25-AB8C-7B3328A56FCE}" type="presParOf" srcId="{52C5C751-FCF5-45EF-97EC-F38B6FD54784}" destId="{CD9AADB4-86F9-499F-B037-7E59EB1E40B2}" srcOrd="1" destOrd="0" presId="urn:microsoft.com/office/officeart/2005/8/layout/hierarchy2"/>
    <dgm:cxn modelId="{12C96D98-10A1-432E-9966-C898A42A95FC}" type="presParOf" srcId="{CD9AADB4-86F9-499F-B037-7E59EB1E40B2}" destId="{E914B324-B277-49FC-86CA-6F2B38A41E02}" srcOrd="0" destOrd="0" presId="urn:microsoft.com/office/officeart/2005/8/layout/hierarchy2"/>
    <dgm:cxn modelId="{A17655BF-A616-43A6-B011-E8DC10C832C7}" type="presParOf" srcId="{CD9AADB4-86F9-499F-B037-7E59EB1E40B2}" destId="{51D7792E-7717-4D37-909B-6108D98156A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9FF21-8DEA-4D47-9C97-D9936305E34B}">
      <dsp:nvSpPr>
        <dsp:cNvPr id="0" name=""/>
        <dsp:cNvSpPr/>
      </dsp:nvSpPr>
      <dsp:spPr>
        <a:xfrm>
          <a:off x="576069" y="2376269"/>
          <a:ext cx="1816866" cy="1068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Georgia" pitchFamily="18" charset="0"/>
            </a:rPr>
            <a:t>ПРИЧИНЫ ВОЙНЫ</a:t>
          </a:r>
          <a:endParaRPr lang="ru-RU" sz="2000" b="1" kern="1200" dirty="0">
            <a:latin typeface="Georgia" pitchFamily="18" charset="0"/>
          </a:endParaRPr>
        </a:p>
      </dsp:txBody>
      <dsp:txXfrm>
        <a:off x="576069" y="2376269"/>
        <a:ext cx="1816866" cy="1068697"/>
      </dsp:txXfrm>
    </dsp:sp>
    <dsp:sp modelId="{A7DC8C52-5EC3-4530-875D-C3F3E51C2273}">
      <dsp:nvSpPr>
        <dsp:cNvPr id="0" name=""/>
        <dsp:cNvSpPr/>
      </dsp:nvSpPr>
      <dsp:spPr>
        <a:xfrm rot="18152969">
          <a:off x="2382387" y="2873151"/>
          <a:ext cx="45669" cy="36438"/>
        </a:xfrm>
        <a:custGeom>
          <a:avLst/>
          <a:gdLst/>
          <a:ahLst/>
          <a:cxnLst/>
          <a:rect l="0" t="0" r="0" b="0"/>
          <a:pathLst>
            <a:path>
              <a:moveTo>
                <a:pt x="0" y="18219"/>
              </a:moveTo>
              <a:lnTo>
                <a:pt x="45669" y="18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152969">
        <a:off x="2404080" y="2890228"/>
        <a:ext cx="2283" cy="2283"/>
      </dsp:txXfrm>
    </dsp:sp>
    <dsp:sp modelId="{E914B324-B277-49FC-86CA-6F2B38A41E02}">
      <dsp:nvSpPr>
        <dsp:cNvPr id="0" name=""/>
        <dsp:cNvSpPr/>
      </dsp:nvSpPr>
      <dsp:spPr>
        <a:xfrm>
          <a:off x="2417507" y="288034"/>
          <a:ext cx="6719672" cy="5168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Georgia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СВЕРЖЕНИЕ МОНАРХИИ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СВЕРЖЕНИЕ ВРЕМЕННОГО ПРАВИТЕЛЬСТВА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РАЗГОН УЧРЕДИТЕЛЬНОГО СОБРАНИЯ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ОБОСТРЕНИЕ СОЦИАЛЬНО-ЭКОНОМИЧЕСКИХ ПРОТИВОРЕЧИЙ В РЕЗУЛЬТАТЕ  СМЕНЫ ВЛАСТИ И ИЗМЕНЕИЙЯ ФОРМЫ СОБСТВЕННОСТИ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 СТРЕМЛЕНИЕ БЫВШИХ ГОСПОДСТВУЮЩИХ СЛОЕВ ВЕРНУТЬ ПРЕЖНЕЕ ПОЛОЖЕНИЕ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 НЕСОГЛАСИЕ ПОЛИТИЧЕСКИХ ПРОТИВНИКОВ БОЛЬШЕВИКОВ С УСЛОВИЯМИ БРЕСТСКОГО МИРА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ЖЕЛАНИЕ БОЛЬШЕВИКОВ УДЕРЖАТЬ ВЛАСТЬ ЛЮБОЙ ЦЕНОЙ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 ОТСУТСТВИЕ ОПЫТА ПОЛИТИЧЕСКОГО КОМПРОМИССА МЕЖДУ РАЗЛИЧНЫМИ ПОЛИТИЧЕСКИМИ СИЛАМИ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itchFamily="18" charset="0"/>
            </a:rPr>
            <a:t>- ИНОСТРАННАЯ ИНТЕРВЕНЦИЯ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Georgia" pitchFamily="18" charset="0"/>
          </a:endParaRPr>
        </a:p>
      </dsp:txBody>
      <dsp:txXfrm>
        <a:off x="2417507" y="288034"/>
        <a:ext cx="6719672" cy="5168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0"/>
            <a:ext cx="7344816" cy="4941168"/>
          </a:xfrm>
        </p:spPr>
        <p:txBody>
          <a:bodyPr>
            <a:normAutofit/>
          </a:bodyPr>
          <a:lstStyle/>
          <a:p>
            <a:pPr algn="r"/>
            <a:r>
              <a:rPr lang="ru-RU" sz="6000" b="1" i="1" dirty="0" smtClean="0">
                <a:latin typeface="Georgia" pitchFamily="18" charset="0"/>
              </a:rPr>
              <a:t>ГРАЖДАНСКАЯ ВОЙНА В РОССИИ. </a:t>
            </a:r>
            <a:br>
              <a:rPr lang="ru-RU" sz="6000" b="1" i="1" dirty="0" smtClean="0">
                <a:latin typeface="Georgia" pitchFamily="18" charset="0"/>
              </a:rPr>
            </a:br>
            <a:r>
              <a:rPr lang="ru-RU" sz="6000" b="1" i="1" dirty="0" smtClean="0">
                <a:latin typeface="Georgia" pitchFamily="18" charset="0"/>
              </a:rPr>
              <a:t>1917-1922 гг.</a:t>
            </a:r>
            <a:endParaRPr lang="ru-RU" sz="6000" b="1" i="1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384376" cy="497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Georgia" pitchFamily="18" charset="0"/>
              </a:rPr>
              <a:t>ДОМАШНЕЕ  ЗАДАНИЕ:</a:t>
            </a:r>
            <a:br>
              <a:rPr lang="ru-RU" sz="5400" b="1" dirty="0" smtClean="0">
                <a:latin typeface="Georgia" pitchFamily="18" charset="0"/>
              </a:rPr>
            </a:br>
            <a:r>
              <a:rPr lang="ru-RU" sz="5400" b="1" dirty="0" smtClean="0">
                <a:latin typeface="Georgia" pitchFamily="18" charset="0"/>
              </a:rPr>
              <a:t>пп.14, 15, 1</a:t>
            </a:r>
            <a:r>
              <a:rPr lang="en-US" sz="5400" b="1" smtClean="0">
                <a:latin typeface="Georgia" pitchFamily="18" charset="0"/>
              </a:rPr>
              <a:t>7</a:t>
            </a:r>
            <a:r>
              <a:rPr lang="ru-RU" sz="5400" b="1" smtClean="0">
                <a:latin typeface="Georgia" pitchFamily="18" charset="0"/>
              </a:rPr>
              <a:t> </a:t>
            </a:r>
            <a:r>
              <a:rPr lang="ru-RU" sz="5400" b="1" dirty="0" smtClean="0">
                <a:latin typeface="Georgia" pitchFamily="18" charset="0"/>
              </a:rPr>
              <a:t>п.3;</a:t>
            </a:r>
            <a:br>
              <a:rPr lang="ru-RU" sz="5400" b="1" dirty="0" smtClean="0">
                <a:latin typeface="Georgia" pitchFamily="18" charset="0"/>
              </a:rPr>
            </a:br>
            <a:r>
              <a:rPr lang="ru-RU" sz="5400" b="1" dirty="0" smtClean="0">
                <a:latin typeface="Georgia" pitchFamily="18" charset="0"/>
              </a:rPr>
              <a:t>термины; </a:t>
            </a:r>
            <a:br>
              <a:rPr lang="ru-RU" sz="5400" b="1" dirty="0" smtClean="0">
                <a:latin typeface="Georgia" pitchFamily="18" charset="0"/>
              </a:rPr>
            </a:br>
            <a:r>
              <a:rPr lang="ru-RU" sz="5400" b="1" dirty="0" smtClean="0">
                <a:latin typeface="Georgia" pitchFamily="18" charset="0"/>
              </a:rPr>
              <a:t>итоги доделать</a:t>
            </a:r>
            <a:endParaRPr lang="ru-RU" sz="54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ГРАЖДАНСКАЯ ВОЙНА</a:t>
            </a:r>
            <a:r>
              <a:rPr lang="ru-RU" sz="3600" dirty="0" smtClean="0"/>
              <a:t> –</a:t>
            </a:r>
            <a:r>
              <a:rPr lang="ru-RU" sz="3600" b="1" i="1" dirty="0" smtClean="0"/>
              <a:t>вооруженная борьба </a:t>
            </a:r>
            <a:r>
              <a:rPr lang="ru-RU" sz="3600" b="1" i="1" dirty="0"/>
              <a:t>за государственную власть </a:t>
            </a:r>
            <a:r>
              <a:rPr lang="ru-RU" sz="3600" b="1" i="1" dirty="0" smtClean="0"/>
              <a:t>различных социальных групп  внутри государства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-324544" y="1196752"/>
          <a:ext cx="9468544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A9FF21-8DEA-4D47-9C97-D9936305E3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3EA9FF21-8DEA-4D47-9C97-D9936305E3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C8C52-5EC3-4530-875D-C3F3E51C2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A7DC8C52-5EC3-4530-875D-C3F3E51C22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914B324-B277-49FC-86CA-6F2B38A41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E914B324-B277-49FC-86CA-6F2B38A41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332656"/>
            <a:ext cx="5724128" cy="6264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Georgia" pitchFamily="18" charset="0"/>
              </a:rPr>
              <a:t>ФОРМИРОВАНИЕ БЕЛОГО  ДВИЖЕНИЯ</a:t>
            </a:r>
            <a:r>
              <a:rPr lang="ru-RU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НА КУБАНИ – ДОБРОВОЛЬЧЕСКАЯ АРМИЯ  ГЕНЕРАЛОВ Л.КОРНИЛОВА И А. ДЕНИКИНА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НА ДОНУ – ДОНСКАЯ КАЗАЧЬЯ АРМИЯ АТАМАНОВ А. КАЛЕДИНА И П.КРАСНОВА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ЗА УРАЛОМ – АРМИЯ АДМИРАЛА  А.КОЛЧАКА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В ЭСТОНИИ-СЕВЕРО-ЗАПАДНАЯ АРМИЯ ГЕНЕРАЛА Н.ЮДЕНИЧА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НА СЕВЕРЕ – АРМИЯ ГЕНЕРАЛА Е.МИЛЛЕРА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ИЗБРАНИЕ А.КОЛЧАКА «ВЕРХОВНЫМ ПРАВИТЕЛЕМ РОССИИ»</a:t>
            </a: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I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ОКТЯБРЬ 1917 г. – ВЕСНА 1918 Г.</a:t>
            </a:r>
          </a:p>
          <a:p>
            <a:r>
              <a:rPr lang="ru-RU" sz="3600" b="1" dirty="0" smtClean="0">
                <a:latin typeface="Georgia" pitchFamily="18" charset="0"/>
              </a:rPr>
              <a:t>«МЯГКАЯ ГРАЖДАН-СКАЯ ВОЙНА»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332656"/>
            <a:ext cx="5724128" cy="6264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Georgia" pitchFamily="18" charset="0"/>
              </a:rPr>
              <a:t>ФОРМИРОВАНИЕ КРАСНОЙ  АРМИИ</a:t>
            </a:r>
            <a:r>
              <a:rPr lang="ru-RU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НОЯБРЬ 1917 г. – ДЕКРЕТ О ДЕМОБИЛИЗАЦИИ СТАРОЙ АРМИИ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ЯНВАРЬ 1918 г. – ДЕКРЕТ О СОЗДАНИИ РАБОЧЕ-КРЕСТЬЯНСКОЙ КРАСНОЙ АРМИИ И КРАСНОГО ФЛОТА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МАРТ 1918 г. – ДЕКРЕТ О МОБИЛИЗАЦИИ В КРАСНУЮ АРМИЮ ОФИЦЕРОВ СТАРОЙ АРМИИ (35 ТЫС.ЧЕЛ.)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МАЙ 1918 г. – ДЕКРЕТ О ПРИНУДИТЕЛЬНОМ НАБОРЕ В КРАСНУЮ АРМИЮ</a:t>
            </a:r>
          </a:p>
          <a:p>
            <a:pPr>
              <a:buFont typeface="Wingdings" pitchFamily="2" charset="2"/>
              <a:buChar char="ü"/>
            </a:pPr>
            <a:r>
              <a:rPr lang="ru-RU" i="1" dirty="0" smtClean="0">
                <a:latin typeface="Georgia" pitchFamily="18" charset="0"/>
              </a:rPr>
              <a:t>СОЗДАНИЕ РЕВВОЕНСОВЕТА ВО ГЛАВЕ С Л. ТРОЦКИМ</a:t>
            </a: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I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ОКТЯБРЬ 1917 г. – ВЕСНА 1918 Г.</a:t>
            </a:r>
          </a:p>
          <a:p>
            <a:r>
              <a:rPr lang="ru-RU" sz="3600" b="1" dirty="0" smtClean="0">
                <a:latin typeface="Georgia" pitchFamily="18" charset="0"/>
              </a:rPr>
              <a:t>«МЯГКАЯ ГРАЖДАН-СКАЯ ВОЙНА»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332656"/>
            <a:ext cx="5724128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Georgia" pitchFamily="18" charset="0"/>
              </a:rPr>
              <a:t>     НАЧАЛО ИМПЕРИАЛИСТИЧЕС-КОЙ ИНТЕРВЕНЦИИ</a:t>
            </a: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latin typeface="Georgia" pitchFamily="18" charset="0"/>
              </a:rPr>
              <a:t>ЦЕЛИ:</a:t>
            </a:r>
            <a:r>
              <a:rPr lang="ru-RU" i="1" dirty="0" smtClean="0">
                <a:latin typeface="Georgia" pitchFamily="18" charset="0"/>
              </a:rPr>
              <a:t> </a:t>
            </a:r>
            <a:r>
              <a:rPr lang="ru-RU" b="1" i="1" dirty="0" smtClean="0">
                <a:latin typeface="Georgia" pitchFamily="18" charset="0"/>
              </a:rPr>
              <a:t>-</a:t>
            </a:r>
            <a:r>
              <a:rPr lang="ru-RU" i="1" dirty="0" smtClean="0">
                <a:latin typeface="Georgia" pitchFamily="18" charset="0"/>
              </a:rPr>
              <a:t> ПРИНУДИТЬ РОССИЮ  ВНОВЬ ОТКРЫТЬ ВОСТОЧНЫЙ ФРОНТ ПЕРВОЙ МИРОВОЙ ВОЙНЫ</a:t>
            </a:r>
          </a:p>
          <a:p>
            <a:pPr>
              <a:buNone/>
            </a:pPr>
            <a:r>
              <a:rPr lang="ru-RU" b="1" i="1" dirty="0">
                <a:latin typeface="Georgia" pitchFamily="18" charset="0"/>
              </a:rPr>
              <a:t> </a:t>
            </a:r>
            <a:r>
              <a:rPr lang="ru-RU" b="1" i="1" dirty="0" smtClean="0">
                <a:latin typeface="Georgia" pitchFamily="18" charset="0"/>
              </a:rPr>
              <a:t>              - </a:t>
            </a:r>
            <a:r>
              <a:rPr lang="ru-RU" i="1" dirty="0" smtClean="0">
                <a:latin typeface="Georgia" pitchFamily="18" charset="0"/>
              </a:rPr>
              <a:t>ВЕРНУТЬ НАЦИО-НАЛИЗИРОВАННУЮ  БОЛЬШЕВИКАМИ ИНОСТРАННУЮ СОБСТВЕННОСТЬ</a:t>
            </a:r>
          </a:p>
          <a:p>
            <a:pPr>
              <a:buNone/>
            </a:pPr>
            <a:r>
              <a:rPr lang="ru-RU" b="1" i="1" dirty="0">
                <a:latin typeface="Georgia" pitchFamily="18" charset="0"/>
              </a:rPr>
              <a:t> </a:t>
            </a:r>
            <a:r>
              <a:rPr lang="ru-RU" b="1" i="1" dirty="0" smtClean="0">
                <a:latin typeface="Georgia" pitchFamily="18" charset="0"/>
              </a:rPr>
              <a:t>              - </a:t>
            </a:r>
            <a:r>
              <a:rPr lang="ru-RU" i="1" dirty="0" smtClean="0">
                <a:latin typeface="Georgia" pitchFamily="18" charset="0"/>
              </a:rPr>
              <a:t>НЕ ДОПУСТИТЬ «ЭКСПОРТА» БОЛЬШЕВИЗМА</a:t>
            </a:r>
            <a:endParaRPr lang="ru-RU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I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ОКТЯБРЬ 1917 г. – ВЕСНА 1918 Г.</a:t>
            </a:r>
          </a:p>
          <a:p>
            <a:r>
              <a:rPr lang="ru-RU" sz="3600" b="1" dirty="0" smtClean="0">
                <a:latin typeface="Georgia" pitchFamily="18" charset="0"/>
              </a:rPr>
              <a:t>«МЯГКАЯ ГРАЖДАН-СКАЯ ВОЙНА»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260648"/>
            <a:ext cx="5940152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i="1" dirty="0" smtClean="0">
                <a:latin typeface="Georgia" pitchFamily="18" charset="0"/>
              </a:rPr>
              <a:t>ОСНОВНЫЕ СОБЫТИЯ</a:t>
            </a:r>
            <a:r>
              <a:rPr lang="ru-RU" sz="1800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МАЙ 1918 г. – МЯТЕЖ ЧЕХОСЛОВАЦКОГО КОРПУСА В ПОВОЛЖЬЕ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ИЮНЬ – АНТИБОЛЬШЕВИСТСКИЕ МЯТЕЖИ  В ПОВОЛЖЬЕ И ЗА УРАЛОМ. СОЗДАНИЕ  КОМИТЕТА УЧРЕДИТЕЛЬНОГО СОБРАНИЯ В САМАРЕ, ВРЕМЕННОГО СИБИРСКОГО ПРАВИТЕЛЬСТВА В ОМСКЕ, ВРЕМЕННОГО ПРАВИТЕЛЬСТВА В УФЕ , НАЧАЛО НАСТУПЛЕНИЯ АРМИИ А. КОРНИЛОВА НА МОСКВУ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13 ИЮНЯ – «ОТЕЧЕСТВО В ОПАСНОСТИ!» 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17 ИЮЛЯ – РАССТРЕЛ ЦАРСКОЙ СЕМЬИ В  ЕКАТЕРИНБУРГЕ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АВГУСТ – НАСТУПЛЕНИЕ А.ДЕНИКИНА И П КРАСНОВА НА СОЕДИНЕНИЕ С ВОЙСКАМИ А.КОРНИЛОВА 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2 СЕНТЯБРЯ – «СОВЕТСКАЯ РЕСПУБЛИКА – ЕДИНЫЙ ВОЕННЫЙ ЛАГЕРЬ!»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ОКТЯБРЬ – АРМИЯ </a:t>
            </a:r>
            <a:r>
              <a:rPr lang="ru-RU" sz="1800" i="1" dirty="0">
                <a:latin typeface="Georgia" pitchFamily="18" charset="0"/>
              </a:rPr>
              <a:t>А</a:t>
            </a:r>
            <a:r>
              <a:rPr lang="ru-RU" sz="1800" i="1" dirty="0" smtClean="0">
                <a:latin typeface="Georgia" pitchFamily="18" charset="0"/>
              </a:rPr>
              <a:t>.КОЛЧАКА ОТБРОШЕНА К УРАЛУ</a:t>
            </a: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 smtClean="0">
                <a:latin typeface="Georgia" pitchFamily="18" charset="0"/>
              </a:rPr>
              <a:t>II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ЛЕТО – ОСЕНЬ 1918 Г.</a:t>
            </a:r>
          </a:p>
          <a:p>
            <a:r>
              <a:rPr lang="ru-RU" sz="3600" b="1" dirty="0" smtClean="0">
                <a:latin typeface="Georgia" pitchFamily="18" charset="0"/>
              </a:rPr>
              <a:t>НАЧАЛО ФРОНТО-ВОГО ЭТАПА ГРАЖДАН-СКОЙ ВОЙНЫ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724128" cy="62646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b="1" i="1" dirty="0" smtClean="0">
                <a:latin typeface="Georgia" pitchFamily="18" charset="0"/>
              </a:rPr>
              <a:t>ОСНОВНЫЕ СОБЫТИЯ</a:t>
            </a:r>
            <a:r>
              <a:rPr lang="ru-RU" sz="3400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НОЯБРЬ  1918 г.– ВЫСАДКА ВОЙСК АНТАНТЫ В ОДЕССЕ </a:t>
            </a:r>
            <a:r>
              <a:rPr lang="ru-RU" sz="3400" i="1" dirty="0" smtClean="0">
                <a:latin typeface="Georgia" pitchFamily="18" charset="0"/>
              </a:rPr>
              <a:t>, СЕВАСТОПОЛЕ </a:t>
            </a:r>
            <a:r>
              <a:rPr lang="ru-RU" sz="3400" i="1" dirty="0" smtClean="0">
                <a:latin typeface="Georgia" pitchFamily="18" charset="0"/>
              </a:rPr>
              <a:t>И БАКУ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ДЕКАБРЬ – ПРОДВИЖЕНИЕ ВОЙСК А.ДЕНИКИНА ОСТАНОВЛЕНО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ЯНВАРЬ 1919г – НАЧАЛО СОВЕТСКО-ПОЛЬСКОЙ ВОЙНЫ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ФЕВРАЛЬ– АРМИЯ А.ДЕНИКИНА ОТБРОШЕНА С.БУДЕННЫМ ЗА ДОН, НАСТУПЛЕНИЕ АРМИИ  Н.ЮДЕНИЧА НА ПЕТРОГРАД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МАРТ – НАСТУПЛЕНИЕ А.КОЛЧАКА</a:t>
            </a:r>
          </a:p>
          <a:p>
            <a:pPr>
              <a:buFont typeface="Wingdings" pitchFamily="2" charset="2"/>
              <a:buChar char="ü"/>
            </a:pPr>
            <a:r>
              <a:rPr lang="ru-RU" sz="3400" i="1" dirty="0" smtClean="0">
                <a:latin typeface="Georgia" pitchFamily="18" charset="0"/>
              </a:rPr>
              <a:t>МАЙ – АРМИЯ А.ДЕНИКИНА ОТБРОШЕНА АРМИЕЙ Н.ЩОРСА В КРЫМ</a:t>
            </a:r>
          </a:p>
          <a:p>
            <a:pPr>
              <a:buFont typeface="Wingdings" pitchFamily="2" charset="2"/>
              <a:buChar char="ü"/>
            </a:pPr>
            <a:endParaRPr lang="ru-RU" sz="34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None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2348880"/>
            <a:ext cx="3213993" cy="377728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III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НОЯБРЬ 1918г. – ВЕСНА 1919 г.</a:t>
            </a:r>
          </a:p>
          <a:p>
            <a:r>
              <a:rPr lang="ru-RU" sz="3600" b="1" dirty="0" smtClean="0">
                <a:latin typeface="Georgia" pitchFamily="18" charset="0"/>
              </a:rPr>
              <a:t>«ПЕРИОД ЧИСТЫХ БЕЛОГВАР-ДЕЙЦЕВ»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260648"/>
            <a:ext cx="5940152" cy="63367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b="1" i="1" dirty="0" smtClean="0">
                <a:latin typeface="Georgia" pitchFamily="18" charset="0"/>
              </a:rPr>
              <a:t>ОСНОВНЫЕ СОБЫТИЯ</a:t>
            </a:r>
            <a:r>
              <a:rPr lang="ru-RU" sz="1800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ИЮЛЬ 1919 г. – НАСТУПЛЕНИЕ В.ЧАПАЕВА НА А.КОЛЧАКА; НАСТУПЛЕНИЕ А.ДЕНИКИНА НА МОСКВУ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ОКТЯБРЬ – РАЗГРОМ АРМИИ Н. ЮДЕНИЧА ПОД НАРВОЙ. ЗАПАДНЫЙ ФРОНТ ЛИКВИДИРОВАН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ДЕКАБРЬ – НАСТУПЛЕНИЕ А.ДЕНИКИНА ОСТАНОВЛЕНО, КОНТРНАСТУПЛЕНИЕ КРАСНОЙ АРМИИ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МАРТ 1920 г. – АРМИЯ А.КОЛЧАКА РАЗГРОМЛЕНА ПОД ИРКУТСКОМ.  А.КОЛЧАК РАССТРЕЛЯН.ВОСТОЧНЫЙ ФРОНТ ЛИКВИДИРОВАН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АПРЕЛЬ – АРМИЯ А.ДЕНИКИНА ОТБРОШЕНА В КРЫМ. ДЕНИКИН ПЕРЕДАЛ КОМАНДОВАНИЕ ГЕНЕРАЛУ  П.ВРАНГЕЛЮ И ЭМИГРИРОВАЛ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ИЮЛЬ – НАСТУПЛЕНИЕ П.ВРАНГЕЛЯ НА ВОРОНЕЖ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ОКТЯБРЬ – НАСТУПЛЕНИЕ АРМИИ М.ФРУНЗЕ НА АРМИЮ П.ВРАНГЕЛЯ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>
                <a:latin typeface="Georgia" pitchFamily="18" charset="0"/>
              </a:rPr>
              <a:t>НОЯБРЬ – РАЗГРОМ П.ВРАНГЕЛЯ В КРЫМУ. ЮЖНЫЙ ФРОНТ ЛИКВИДИРОВАН</a:t>
            </a: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latin typeface="Georgia" pitchFamily="18" charset="0"/>
              </a:rPr>
              <a:t>IV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ЛЕТО 1919 г. – ОСЕНЬ 1920 г.</a:t>
            </a:r>
          </a:p>
          <a:p>
            <a:r>
              <a:rPr lang="ru-RU" sz="3600" b="1" dirty="0" smtClean="0">
                <a:latin typeface="Georgia" pitchFamily="18" charset="0"/>
              </a:rPr>
              <a:t>ПЕРИОД ВОЕННОГО ПОРАЖЕ-НИЯ БЕЛОГВАР-ДЕЙЦЕВ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3213993" cy="1988840"/>
          </a:xfrm>
        </p:spPr>
        <p:txBody>
          <a:bodyPr>
            <a:normAutofit/>
          </a:bodyPr>
          <a:lstStyle/>
          <a:p>
            <a:r>
              <a:rPr lang="ru-RU" sz="2200" i="1" u="sng" dirty="0" smtClean="0">
                <a:latin typeface="Georgia" pitchFamily="18" charset="0"/>
              </a:rPr>
              <a:t>ОСНОВНЫЕ ЭТАПЫ ГРАЖДАНСКОЙ ВОЙНЫ</a:t>
            </a:r>
            <a:endParaRPr lang="ru-RU" sz="2200" i="1" u="sng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260648"/>
            <a:ext cx="5724128" cy="6264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b="1" i="1" dirty="0" smtClean="0">
                <a:latin typeface="Georgia" pitchFamily="18" charset="0"/>
              </a:rPr>
              <a:t>ОСНОВНЫЕ СОБЫТИЯ</a:t>
            </a:r>
            <a:r>
              <a:rPr lang="ru-RU" sz="2200" i="1" dirty="0" smtClean="0">
                <a:latin typeface="Georgia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200" i="1" dirty="0" smtClean="0">
                <a:latin typeface="Georgia" pitchFamily="18" charset="0"/>
              </a:rPr>
              <a:t>ЛЕТО 1920 г. – ГОЛОДНЫЕ КРЕСТЬЯНСКИЕ БУНТЫ НА ДОНУ, КУБАНИ, ЗАП.СИБИРИ</a:t>
            </a:r>
          </a:p>
          <a:p>
            <a:pPr>
              <a:buFont typeface="Wingdings" pitchFamily="2" charset="2"/>
              <a:buChar char="ü"/>
            </a:pPr>
            <a:r>
              <a:rPr lang="ru-RU" sz="2200" i="1" dirty="0" smtClean="0">
                <a:latin typeface="Georgia" pitchFamily="18" charset="0"/>
              </a:rPr>
              <a:t>МАРТ 1921 г. – РИЖСКИЙ МИР С ПОЛЬШЕЙ – К ПОЛЬШЕ ОТОШЛИ ТЕРРИТОРИИ ЗАПАДНОЙ БЕЛОРУССИИ И ЗАПАДНОЙ УКРАИНЫ</a:t>
            </a:r>
          </a:p>
          <a:p>
            <a:pPr>
              <a:buFont typeface="Wingdings" pitchFamily="2" charset="2"/>
              <a:buChar char="ü"/>
            </a:pPr>
            <a:r>
              <a:rPr lang="ru-RU" sz="2200" i="1" dirty="0" smtClean="0">
                <a:latin typeface="Georgia" pitchFamily="18" charset="0"/>
              </a:rPr>
              <a:t>1921-1922 гг. – БОРЬБА С ОСТАТКАМИ БЕЛЫХ АРМИЙ НА ДАЛЬНЕМ ВОСТОКЕ И С БАСМАЧАМИ В СРЕДНЕЙ </a:t>
            </a:r>
            <a:r>
              <a:rPr lang="ru-RU" sz="2200" i="1" dirty="0" smtClean="0">
                <a:latin typeface="Georgia" pitchFamily="18" charset="0"/>
              </a:rPr>
              <a:t>АЗИИ</a:t>
            </a:r>
          </a:p>
          <a:p>
            <a:pPr>
              <a:buFont typeface="Wingdings" pitchFamily="2" charset="2"/>
              <a:buChar char="ü"/>
            </a:pPr>
            <a:r>
              <a:rPr lang="ru-RU" sz="2200" i="1" dirty="0" smtClean="0">
                <a:latin typeface="Georgia" pitchFamily="18" charset="0"/>
              </a:rPr>
              <a:t>СТР. 129</a:t>
            </a:r>
          </a:p>
          <a:p>
            <a:pPr>
              <a:buNone/>
            </a:pPr>
            <a:r>
              <a:rPr lang="ru-RU" sz="2200" i="1" dirty="0" smtClean="0">
                <a:latin typeface="Georgia" pitchFamily="18" charset="0"/>
              </a:rPr>
              <a:t>- ВЫПИШИТЕ, ПОЧЕМУ ДИЛЕТАНТЫ-КРАСНЫЕ ПОБЕДИЛИ, А ПРОФЕССИОНАЛЫ-БЕЛЫЕ - ПРОИГРАЛИ</a:t>
            </a:r>
            <a:endParaRPr lang="ru-RU" sz="2200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None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2348880"/>
            <a:ext cx="3213993" cy="377728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itchFamily="18" charset="0"/>
              </a:rPr>
              <a:t>V</a:t>
            </a:r>
            <a:r>
              <a:rPr lang="ru-RU" sz="3200" b="1" dirty="0" smtClean="0">
                <a:latin typeface="Georgia" pitchFamily="18" charset="0"/>
              </a:rPr>
              <a:t> ЭТАП – </a:t>
            </a:r>
            <a:r>
              <a:rPr lang="ru-RU" sz="2400" b="1" dirty="0" smtClean="0">
                <a:latin typeface="Georgia" pitchFamily="18" charset="0"/>
              </a:rPr>
              <a:t>КОНЕЦ 1920 г. – 1922 г.</a:t>
            </a:r>
          </a:p>
          <a:p>
            <a:r>
              <a:rPr lang="ru-RU" sz="3600" b="1" dirty="0" smtClean="0">
                <a:latin typeface="Georgia" pitchFamily="18" charset="0"/>
              </a:rPr>
              <a:t>«МАЛАЯ ГРАЖДАН-СКАЯ ВОЙНА»</a:t>
            </a:r>
            <a:endParaRPr lang="ru-RU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oc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Doc4</Template>
  <TotalTime>303</TotalTime>
  <Words>669</Words>
  <Application>Microsoft Office PowerPoint</Application>
  <PresentationFormat>Экран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Doc4</vt:lpstr>
      <vt:lpstr>ГРАЖДАНСКАЯ ВОЙНА В РОССИИ.  1917-1922 гг.</vt:lpstr>
      <vt:lpstr>  ГРАЖДАНСКАЯ ВОЙНА –вооруженная борьба за государственную власть различных социальных групп  внутри государства   </vt:lpstr>
      <vt:lpstr>ОСНОВНЫЕ ЭТАПЫ ГРАЖДАНСКОЙ ВОЙНЫ</vt:lpstr>
      <vt:lpstr>ОСНОВНЫЕ ЭТАПЫ ГРАЖДАНСКОЙ ВОЙНЫ</vt:lpstr>
      <vt:lpstr>ОСНОВНЫЕ ЭТАПЫ ГРАЖДАНСКОЙ ВОЙНЫ</vt:lpstr>
      <vt:lpstr>ОСНОВНЫЕ ЭТАПЫ ГРАЖДАНСКОЙ ВОЙНЫ</vt:lpstr>
      <vt:lpstr>ОСНОВНЫЕ ЭТАПЫ ГРАЖДАНСКОЙ ВОЙНЫ</vt:lpstr>
      <vt:lpstr>ОСНОВНЫЕ ЭТАПЫ ГРАЖДАНСКОЙ ВОЙНЫ</vt:lpstr>
      <vt:lpstr>ОСНОВНЫЕ ЭТАПЫ ГРАЖДАНСКОЙ ВОЙНЫ</vt:lpstr>
      <vt:lpstr>ДОМАШНЕЕ  ЗАДАНИЕ: пп.14, 15, 17 п.3; термины;  итоги доделать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ВОЙНА В РОССИИ 1917-1922 гг.</dc:title>
  <dc:creator>Виктор</dc:creator>
  <cp:lastModifiedBy>Виктор</cp:lastModifiedBy>
  <cp:revision>33</cp:revision>
  <dcterms:created xsi:type="dcterms:W3CDTF">2012-06-22T10:09:11Z</dcterms:created>
  <dcterms:modified xsi:type="dcterms:W3CDTF">2013-07-23T05:53:16Z</dcterms:modified>
</cp:coreProperties>
</file>