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7338-4B87-462B-B5D3-7A856F31799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8D13-52F1-44E4-A9DC-180E079BF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9461-CA91-4DF1-8EBB-7DCB4FA655A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2702-BE9E-4D6C-A1CB-4A4FDF322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A77B-5339-4E54-B265-1E89999DF43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4C12-84F0-4AB5-BB59-1496E61A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603A-48B0-4567-B424-0275F50F077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006F-12FD-4E8C-8D38-01B6E1E7C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845B-A508-4216-90AD-FDE6CA66425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8D4-E635-4E42-97E0-2E4917A8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A98C-82D2-4EDA-9E33-9E834CF75DDD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7752-2D27-4691-937E-56564B896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1B0C-E341-45B0-B8E0-0F2671F9993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BDB8-7CEB-4256-811F-52E74DD5C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F0D9-2DFD-4BA8-BC0A-BE3F0ACEA72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60F4-AD35-4F0B-BCDF-B222E0D13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E71E-4B01-41C3-A740-649652E0F57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2F37-3BEE-4057-802C-2FBC48055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F954-332D-4287-A58B-1A0FAA61B508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BDFD-C110-43B9-8FF7-739E69D39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D163-FEBD-4C1F-B0D3-1AB590FB6C4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3C3E-351F-4838-8E1D-A4BA43280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59537-AAF5-4AB9-81A7-0918D4D80F1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CF6D9-043D-4074-B190-03ACCC45C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2060575"/>
            <a:ext cx="8636000" cy="1655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«Широко простирает руки свои химия в дела человеческие»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00526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otype Corsiva" pitchFamily="66" charset="0"/>
              </a:rPr>
              <a:t>М.В. Ломоносов</a:t>
            </a:r>
          </a:p>
        </p:txBody>
      </p:sp>
      <p:pic>
        <p:nvPicPr>
          <p:cNvPr id="2052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333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Факторы размещения предприятий основной химии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72225" y="1989138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Monotype Corsiva" pitchFamily="66" charset="0"/>
              </a:rPr>
              <a:t>сырьевой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6688" y="3068638"/>
            <a:ext cx="223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Monotype Corsiva" pitchFamily="66" charset="0"/>
              </a:rPr>
              <a:t>потребительский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43663" y="4221163"/>
            <a:ext cx="2592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Monotype Corsiva" pitchFamily="66" charset="0"/>
              </a:rPr>
              <a:t>сырьевой</a:t>
            </a:r>
          </a:p>
        </p:txBody>
      </p:sp>
      <p:pic>
        <p:nvPicPr>
          <p:cNvPr id="11270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4868863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5288" y="2060575"/>
            <a:ext cx="5256212" cy="587375"/>
            <a:chOff x="395536" y="2060848"/>
            <a:chExt cx="5256584" cy="587430"/>
          </a:xfrm>
        </p:grpSpPr>
        <p:sp>
          <p:nvSpPr>
            <p:cNvPr id="11278" name="TextBox 3"/>
            <p:cNvSpPr txBox="1">
              <a:spLocks noChangeArrowheads="1"/>
            </p:cNvSpPr>
            <p:nvPr/>
          </p:nvSpPr>
          <p:spPr bwMode="auto">
            <a:xfrm>
              <a:off x="971600" y="2060848"/>
              <a:ext cx="46805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Monotype Corsiva" pitchFamily="66" charset="0"/>
                </a:rPr>
                <a:t>1. Производство калийных  удобрений - </a:t>
              </a:r>
            </a:p>
          </p:txBody>
        </p:sp>
        <p:pic>
          <p:nvPicPr>
            <p:cNvPr id="11279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0848"/>
              <a:ext cx="658893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>
            <a:off x="323850" y="3141663"/>
            <a:ext cx="5761038" cy="587375"/>
            <a:chOff x="323528" y="3140968"/>
            <a:chExt cx="5760640" cy="587430"/>
          </a:xfrm>
        </p:grpSpPr>
        <p:sp>
          <p:nvSpPr>
            <p:cNvPr id="11276" name="TextBox 5"/>
            <p:cNvSpPr txBox="1">
              <a:spLocks noChangeArrowheads="1"/>
            </p:cNvSpPr>
            <p:nvPr/>
          </p:nvSpPr>
          <p:spPr bwMode="auto">
            <a:xfrm>
              <a:off x="971600" y="3140968"/>
              <a:ext cx="51125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Monotype Corsiva" pitchFamily="66" charset="0"/>
                </a:rPr>
                <a:t>2. Производство  фосфорных удобрений - </a:t>
              </a:r>
            </a:p>
          </p:txBody>
        </p:sp>
        <p:pic>
          <p:nvPicPr>
            <p:cNvPr id="11277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140968"/>
              <a:ext cx="658893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15"/>
          <p:cNvGrpSpPr>
            <a:grpSpLocks/>
          </p:cNvGrpSpPr>
          <p:nvPr/>
        </p:nvGrpSpPr>
        <p:grpSpPr bwMode="auto">
          <a:xfrm>
            <a:off x="395288" y="4221163"/>
            <a:ext cx="5400675" cy="587375"/>
            <a:chOff x="395536" y="4221088"/>
            <a:chExt cx="5400600" cy="587430"/>
          </a:xfrm>
        </p:grpSpPr>
        <p:sp>
          <p:nvSpPr>
            <p:cNvPr id="11274" name="TextBox 7"/>
            <p:cNvSpPr txBox="1">
              <a:spLocks noChangeArrowheads="1"/>
            </p:cNvSpPr>
            <p:nvPr/>
          </p:nvSpPr>
          <p:spPr bwMode="auto">
            <a:xfrm>
              <a:off x="1043608" y="4293096"/>
              <a:ext cx="47525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Monotype Corsiva" pitchFamily="66" charset="0"/>
                </a:rPr>
                <a:t>3. Производство азотных удобрений  - </a:t>
              </a:r>
            </a:p>
          </p:txBody>
        </p:sp>
        <p:pic>
          <p:nvPicPr>
            <p:cNvPr id="11275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21088"/>
              <a:ext cx="658893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Итоги урока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55650" y="1916113"/>
            <a:ext cx="81375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latin typeface="Monotype Corsiva" pitchFamily="66" charset="0"/>
              </a:rPr>
              <a:t>Удобрения нужны сельскохозяйственным культурам для повышения  урожайности, но внесение должно быть разумным</a:t>
            </a:r>
          </a:p>
          <a:p>
            <a:pPr marL="342900" indent="-342900">
              <a:buFontTx/>
              <a:buAutoNum type="arabicPeriod"/>
            </a:pPr>
            <a:endParaRPr lang="ru-RU" sz="2400" b="1">
              <a:latin typeface="Monotype Corsiva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Monotype Corsiva" pitchFamily="66" charset="0"/>
              </a:rPr>
              <a:t>Производство удобрение вызывает ряд  экологических проблем</a:t>
            </a:r>
          </a:p>
          <a:p>
            <a:pPr marL="342900" indent="-342900"/>
            <a:endParaRPr lang="ru-RU" sz="2400" b="1">
              <a:latin typeface="Monotype Corsiva" pitchFamily="66" charset="0"/>
            </a:endParaRPr>
          </a:p>
          <a:p>
            <a:pPr marL="342900" indent="-342900">
              <a:buFontTx/>
              <a:buAutoNum type="arabicPeriod"/>
            </a:pPr>
            <a:endParaRPr lang="ru-RU" sz="2400" b="1">
              <a:latin typeface="Monotype Corsiva" pitchFamily="66" charset="0"/>
            </a:endParaRPr>
          </a:p>
          <a:p>
            <a:pPr marL="342900" indent="-342900"/>
            <a:r>
              <a:rPr lang="ru-RU" sz="2400" b="1">
                <a:latin typeface="Monotype Corsiva" pitchFamily="66" charset="0"/>
              </a:rPr>
              <a:t>3. Вся наша жизнь – это множество взаимосвязей!</a:t>
            </a:r>
          </a:p>
          <a:p>
            <a:pPr marL="342900" indent="-342900">
              <a:buFontTx/>
              <a:buAutoNum type="arabicPeriod"/>
            </a:pPr>
            <a:endParaRPr lang="ru-RU" sz="2400" b="1">
              <a:latin typeface="Monotype Corsiva" pitchFamily="66" charset="0"/>
            </a:endParaRPr>
          </a:p>
          <a:p>
            <a:pPr marL="342900" indent="-342900"/>
            <a:endParaRPr lang="ru-RU" sz="2400" b="1">
              <a:latin typeface="Monotype Corsiva" pitchFamily="66" charset="0"/>
            </a:endParaRPr>
          </a:p>
          <a:p>
            <a:pPr marL="342900" indent="-342900">
              <a:buFontTx/>
              <a:buAutoNum type="arabicPeriod"/>
            </a:pPr>
            <a:endParaRPr lang="ru-RU" sz="2400" b="1">
              <a:latin typeface="Monotype Corsiva" pitchFamily="66" charset="0"/>
            </a:endParaRPr>
          </a:p>
          <a:p>
            <a:pPr marL="342900" indent="-342900">
              <a:buFontTx/>
              <a:buAutoNum type="arabicPeriod"/>
            </a:pPr>
            <a:endParaRPr lang="ru-RU" sz="2400" b="1">
              <a:latin typeface="Monotype Corsiva" pitchFamily="66" charset="0"/>
            </a:endParaRPr>
          </a:p>
        </p:txBody>
      </p:sp>
      <p:pic>
        <p:nvPicPr>
          <p:cNvPr id="12292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157788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228" cy="28368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b="1" dirty="0" smtClean="0">
                <a:latin typeface="Monotype Corsiva" pitchFamily="66" charset="0"/>
              </a:rPr>
              <a:t>Проанализировать с помощью различных источников информации состояние химической промышленности в России, составить сравнительную диаграмму производства минеральных удобрений в России и США. </a:t>
            </a:r>
          </a:p>
        </p:txBody>
      </p:sp>
      <p:pic>
        <p:nvPicPr>
          <p:cNvPr id="13316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Значение химической промышленности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157788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684213" y="2133600"/>
            <a:ext cx="7991475" cy="593725"/>
            <a:chOff x="683568" y="2132856"/>
            <a:chExt cx="7992888" cy="595228"/>
          </a:xfrm>
        </p:grpSpPr>
        <p:pic>
          <p:nvPicPr>
            <p:cNvPr id="3086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132856"/>
              <a:ext cx="587430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Box 3"/>
            <p:cNvSpPr txBox="1">
              <a:spLocks noChangeArrowheads="1"/>
            </p:cNvSpPr>
            <p:nvPr/>
          </p:nvSpPr>
          <p:spPr bwMode="auto">
            <a:xfrm>
              <a:off x="1547664" y="2204864"/>
              <a:ext cx="71287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Monotype Corsiva" pitchFamily="66" charset="0"/>
                </a:rPr>
                <a:t>Производство ценных промышленных продуктов</a:t>
              </a:r>
            </a:p>
          </p:txBody>
        </p:sp>
      </p:grpSp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684213" y="3068638"/>
            <a:ext cx="8064500" cy="1231900"/>
            <a:chOff x="683568" y="3068960"/>
            <a:chExt cx="8064896" cy="1231106"/>
          </a:xfrm>
        </p:grpSpPr>
        <p:pic>
          <p:nvPicPr>
            <p:cNvPr id="3084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140968"/>
              <a:ext cx="658893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TextBox 7"/>
            <p:cNvSpPr txBox="1">
              <a:spLocks noChangeArrowheads="1"/>
            </p:cNvSpPr>
            <p:nvPr/>
          </p:nvSpPr>
          <p:spPr bwMode="auto">
            <a:xfrm>
              <a:off x="1733553" y="3068960"/>
              <a:ext cx="7014911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Monotype Corsiva" pitchFamily="66" charset="0"/>
                </a:rPr>
                <a:t>Замена дорогого и дефицитного  сырья более дешевым и распространенным </a:t>
              </a:r>
            </a:p>
            <a:p>
              <a:endParaRPr lang="ru-RU" b="1">
                <a:latin typeface="Calibri" pitchFamily="34" charset="0"/>
              </a:endParaRPr>
            </a:p>
          </p:txBody>
        </p:sp>
      </p:grp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684213" y="4221163"/>
            <a:ext cx="6253162" cy="595312"/>
            <a:chOff x="683568" y="4149080"/>
            <a:chExt cx="6254077" cy="595228"/>
          </a:xfrm>
        </p:grpSpPr>
        <p:pic>
          <p:nvPicPr>
            <p:cNvPr id="3082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149080"/>
              <a:ext cx="587430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Box 11"/>
            <p:cNvSpPr txBox="1">
              <a:spLocks noChangeArrowheads="1"/>
            </p:cNvSpPr>
            <p:nvPr/>
          </p:nvSpPr>
          <p:spPr bwMode="auto">
            <a:xfrm>
              <a:off x="1619672" y="4221088"/>
              <a:ext cx="53179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Monotype Corsiva" pitchFamily="66" charset="0"/>
                </a:rPr>
                <a:t>Комплексное использование сырья</a:t>
              </a:r>
            </a:p>
          </p:txBody>
        </p:sp>
      </p:grpSp>
      <p:grpSp>
        <p:nvGrpSpPr>
          <p:cNvPr id="9" name="Группа 25"/>
          <p:cNvGrpSpPr>
            <a:grpSpLocks/>
          </p:cNvGrpSpPr>
          <p:nvPr/>
        </p:nvGrpSpPr>
        <p:grpSpPr bwMode="auto">
          <a:xfrm>
            <a:off x="755650" y="5229225"/>
            <a:ext cx="7632700" cy="954088"/>
            <a:chOff x="755576" y="5085184"/>
            <a:chExt cx="6336704" cy="954107"/>
          </a:xfrm>
        </p:grpSpPr>
        <p:pic>
          <p:nvPicPr>
            <p:cNvPr id="3080" name="Picture 4" descr="http://www.soft-wins.net/uploads/posts/2013-07/1372782988_chatology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157192"/>
              <a:ext cx="587430" cy="5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Box 21"/>
            <p:cNvSpPr txBox="1">
              <a:spLocks noChangeArrowheads="1"/>
            </p:cNvSpPr>
            <p:nvPr/>
          </p:nvSpPr>
          <p:spPr bwMode="auto">
            <a:xfrm>
              <a:off x="1691680" y="5085184"/>
              <a:ext cx="5400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Monotype Corsiva" pitchFamily="66" charset="0"/>
                </a:rPr>
                <a:t>Утилизация вредных производственных отходов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Users\0\Desktop\каучук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37084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C:\Users\0\Desktop\смол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0653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Потребители продукции химической промышленности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01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1944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7"/>
          <p:cNvSpPr txBox="1">
            <a:spLocks noChangeArrowheads="1"/>
          </p:cNvSpPr>
          <p:nvPr/>
        </p:nvSpPr>
        <p:spPr bwMode="auto">
          <a:xfrm>
            <a:off x="1331913" y="1773238"/>
            <a:ext cx="2592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Машиностроение </a:t>
            </a: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1403350" y="2492375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Сельское хозяйство</a:t>
            </a:r>
          </a:p>
        </p:txBody>
      </p:sp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1476375" y="3284538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Транспорт </a:t>
            </a:r>
          </a:p>
        </p:txBody>
      </p:sp>
      <p:pic>
        <p:nvPicPr>
          <p:cNvPr id="4108" name="Picture 3" descr="C:\Users\0\Desktop\лак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675" y="1557338"/>
            <a:ext cx="36163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5" descr="C:\Users\0\Desktop\удо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644900"/>
            <a:ext cx="2195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" descr="C:\Users\0\Desktop\удобрения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5187950"/>
            <a:ext cx="22320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" descr="C:\Users\0\Desktop\крас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5589588"/>
            <a:ext cx="2771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Структура химической промышленности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3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157788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1908175" y="1844675"/>
            <a:ext cx="439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Основная химия 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1979613" y="2708275"/>
            <a:ext cx="504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Химия органического синтеза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2124075" y="3644900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Химия полимеров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2051050" y="4581525"/>
            <a:ext cx="42497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Тонкая химия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Главные регионы химической промышленности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7" name="Picture 2" descr="C:\Users\0\Desktop\хим ми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8785225" cy="5256213"/>
          </a:xfrm>
          <a:noFill/>
        </p:spPr>
      </p:pic>
      <p:pic>
        <p:nvPicPr>
          <p:cNvPr id="6148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Минеральные ресурсы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1" name="Содержимое 3" descr="Карта минеральных ресурсов США. Карта месторождений минеральных ресурсов США, A0 - 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" t="52258"/>
          <a:stretch>
            <a:fillRect/>
          </a:stretch>
        </p:blipFill>
        <p:spPr>
          <a:xfrm>
            <a:off x="179388" y="1484313"/>
            <a:ext cx="8785225" cy="5184775"/>
          </a:xfrm>
        </p:spPr>
      </p:pic>
      <p:pic>
        <p:nvPicPr>
          <p:cNvPr id="7172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Экономическая карта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5" name="Picture 2" descr="C:\Users\0\Downloads\map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8964613" cy="5599112"/>
          </a:xfrm>
          <a:noFill/>
        </p:spPr>
      </p:pic>
      <p:pic>
        <p:nvPicPr>
          <p:cNvPr id="8196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94468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Предприятия - Лидеры по производству химической  промышленности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00113" y="1700213"/>
            <a:ext cx="78486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Monotype Corsiva" pitchFamily="66" charset="0"/>
              </a:rPr>
              <a:t>Monsanto Company -  </a:t>
            </a:r>
            <a:r>
              <a:rPr lang="ru-RU" sz="2800" b="1">
                <a:latin typeface="Monotype Corsiva" pitchFamily="66" charset="0"/>
              </a:rPr>
              <a:t>мировой лидер     биотехнологии растений. Основная продукция –генетически модифицираванные семена  кукурузы, сои, хлопка </a:t>
            </a:r>
          </a:p>
        </p:txBody>
      </p:sp>
      <p:pic>
        <p:nvPicPr>
          <p:cNvPr id="9220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516563"/>
            <a:ext cx="658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403648" y="3140968"/>
            <a:ext cx="741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Monotype Corsiva" pitchFamily="66" charset="0"/>
              </a:rPr>
              <a:t>DuPont – </a:t>
            </a:r>
            <a:r>
              <a:rPr lang="ru-RU" sz="2800" b="1" dirty="0">
                <a:latin typeface="Monotype Corsiva" pitchFamily="66" charset="0"/>
              </a:rPr>
              <a:t>изобретатель </a:t>
            </a:r>
            <a:r>
              <a:rPr lang="ru-RU" sz="2800" b="1" dirty="0" err="1">
                <a:latin typeface="Monotype Corsiva" pitchFamily="66" charset="0"/>
              </a:rPr>
              <a:t>неопрена</a:t>
            </a:r>
            <a:r>
              <a:rPr lang="ru-RU" sz="2800" b="1" dirty="0">
                <a:latin typeface="Monotype Corsiva" pitchFamily="66" charset="0"/>
              </a:rPr>
              <a:t>, нейлона, </a:t>
            </a:r>
            <a:r>
              <a:rPr lang="ru-RU" sz="2800" b="1" dirty="0" err="1">
                <a:latin typeface="Monotype Corsiva" pitchFamily="66" charset="0"/>
              </a:rPr>
              <a:t>тефлона</a:t>
            </a:r>
            <a:r>
              <a:rPr lang="ru-RU" sz="2800" b="1" dirty="0">
                <a:latin typeface="Monotype Corsiva" pitchFamily="66" charset="0"/>
              </a:rPr>
              <a:t>, разработчик и производитель фреонов, используемых в холодильных  установках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403648" y="4653136"/>
            <a:ext cx="75612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Monotype Corsiva" pitchFamily="66" charset="0"/>
              </a:rPr>
              <a:t>Dow Chemical  - </a:t>
            </a:r>
            <a:r>
              <a:rPr lang="ru-RU" sz="2800" b="1" dirty="0">
                <a:latin typeface="Monotype Corsiva" pitchFamily="66" charset="0"/>
              </a:rPr>
              <a:t>выпускает промышленные, бытовые  и сельскохозяйственные химикаты, пластмассы, медикаменты, химическую  продукцию военного назначения</a:t>
            </a:r>
            <a:r>
              <a:rPr lang="en-US" sz="2800" b="1" dirty="0">
                <a:latin typeface="Monotype Corsiva" pitchFamily="66" charset="0"/>
              </a:rPr>
              <a:t>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Практические задания группам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3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403350" y="1700213"/>
            <a:ext cx="7345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Группа № 1. Разделите удобрения на группы, запишите их химические формулы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1476375" y="2708275"/>
            <a:ext cx="734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Группа № 2. Изучите информацию о роли </a:t>
            </a:r>
            <a:r>
              <a:rPr lang="en-US" sz="2400" b="1">
                <a:latin typeface="Monotype Corsiva" pitchFamily="66" charset="0"/>
              </a:rPr>
              <a:t>N, P, K</a:t>
            </a:r>
            <a:r>
              <a:rPr lang="ru-RU" sz="2400" b="1">
                <a:latin typeface="Monotype Corsiva" pitchFamily="66" charset="0"/>
              </a:rPr>
              <a:t>. Кратко запишите ее 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1547813" y="3860800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Группа № 3. С помощью качественных реакций докажите наличие  катионов и анионов, необходимых растениям, в данных образцах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1476375" y="5300663"/>
            <a:ext cx="691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Группа № 4. При помощи оборудования школьной лаборатории получите минеральное удобрение сульфат аммония.</a:t>
            </a:r>
          </a:p>
        </p:txBody>
      </p:sp>
      <p:pic>
        <p:nvPicPr>
          <p:cNvPr id="10251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437063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243</TotalTime>
  <Words>280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«Широко простирает руки свои химия в дела человеческие» </vt:lpstr>
      <vt:lpstr>Значение химической промышленности</vt:lpstr>
      <vt:lpstr>Потребители продукции химической промышленности </vt:lpstr>
      <vt:lpstr>Структура химической промышленности</vt:lpstr>
      <vt:lpstr>Главные регионы химической промышленности</vt:lpstr>
      <vt:lpstr>Минеральные ресурсы США</vt:lpstr>
      <vt:lpstr>Экономическая карта США</vt:lpstr>
      <vt:lpstr>Предприятия - Лидеры по производству химической  промышленности США</vt:lpstr>
      <vt:lpstr>Практические задания группам</vt:lpstr>
      <vt:lpstr>Факторы размещения предприятий основной химии</vt:lpstr>
      <vt:lpstr>Итоги урока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Teacher</cp:lastModifiedBy>
  <cp:revision>31</cp:revision>
  <dcterms:created xsi:type="dcterms:W3CDTF">2014-07-22T11:28:51Z</dcterms:created>
  <dcterms:modified xsi:type="dcterms:W3CDTF">2015-02-17T05:59:29Z</dcterms:modified>
</cp:coreProperties>
</file>