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13"/>
  </p:notesMasterIdLst>
  <p:sldIdLst>
    <p:sldId id="256" r:id="rId2"/>
    <p:sldId id="258" r:id="rId3"/>
    <p:sldId id="279" r:id="rId4"/>
    <p:sldId id="276" r:id="rId5"/>
    <p:sldId id="275" r:id="rId6"/>
    <p:sldId id="264" r:id="rId7"/>
    <p:sldId id="281" r:id="rId8"/>
    <p:sldId id="282" r:id="rId9"/>
    <p:sldId id="265" r:id="rId10"/>
    <p:sldId id="271" r:id="rId11"/>
    <p:sldId id="27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2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2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736B0D-9F5F-484D-B18C-AF45D5EF7A05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C871F7-6360-4310-906E-E7A413084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D5E7E-FB1E-4278-9926-770FF37B0710}" type="datetime8">
              <a:rPr lang="ru-RU"/>
              <a:pPr>
                <a:defRPr/>
              </a:pPr>
              <a:t>17.11.2013 19:36</a:t>
            </a:fld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МБОУ ОСШ№3 г. Нягань Пахомова Н.П.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1E308-2608-40F6-B45E-728E976A768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E9C8A-CAB5-40AB-AF33-E5853E15CD68}" type="datetime8">
              <a:rPr lang="ru-RU"/>
              <a:pPr>
                <a:defRPr/>
              </a:pPr>
              <a:t>17.11.2013 19:36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МБОУ ОСШ№3 г. Нягань Пахомова Н.П.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311E5-B4EC-48AD-ADA5-121C805D525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6207B-0ADE-4EBA-B289-7A13F6B1486A}" type="datetime8">
              <a:rPr lang="ru-RU"/>
              <a:pPr>
                <a:defRPr/>
              </a:pPr>
              <a:t>17.11.2013 19:36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МБОУ ОСШ№3 г. Нягань Пахомова Н.П.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D5621-8CBE-4CF1-ACDF-04796F22304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CBAE1-28A7-4B99-B0D6-C5E1FC959153}" type="datetime8">
              <a:rPr lang="ru-RU"/>
              <a:pPr>
                <a:defRPr/>
              </a:pPr>
              <a:t>17.11.2013 19:36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МБОУ ОСШ№3 г. Нягань Пахомова Н.П.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ADBF7-2029-4368-9EC5-D0DC7FFADE8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484E0-5CBC-4B1B-9CF6-5E9DD18897E4}" type="datetime8">
              <a:rPr lang="ru-RU"/>
              <a:pPr>
                <a:defRPr/>
              </a:pPr>
              <a:t>17.11.2013 19:36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МБОУ ОСШ№3 г. Нягань Пахомова Н.П.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B1C00-A381-4546-9E07-616617EF99C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0BADF-467F-4EED-B98D-463FAF0F1346}" type="datetime8">
              <a:rPr lang="ru-RU"/>
              <a:pPr>
                <a:defRPr/>
              </a:pPr>
              <a:t>17.11.2013 19:36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МБОУ ОСШ№3 г. Нягань Пахомова Н.П.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AF2C7-5B94-4641-9195-F3865F9067D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D6D67-F879-4DAB-A725-05E4C3E0998C}" type="datetime8">
              <a:rPr lang="ru-RU"/>
              <a:pPr>
                <a:defRPr/>
              </a:pPr>
              <a:t>17.11.2013 19:36</a:t>
            </a:fld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МБОУ ОСШ№3 г. Нягань Пахомова Н.П.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B9644-5614-408E-A569-710C7E2C022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D42E-DDCC-49DB-9891-4BD48224BD6F}" type="datetime8">
              <a:rPr lang="ru-RU"/>
              <a:pPr>
                <a:defRPr/>
              </a:pPr>
              <a:t>17.11.2013 19:36</a:t>
            </a:fld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МБОУ ОСШ№3 г. Нягань Пахомова Н.П.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2A0C5-C9B2-4148-89C1-D8842A99550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6BD85-D731-4951-96CC-C3B28CC381D9}" type="datetime8">
              <a:rPr lang="ru-RU"/>
              <a:pPr>
                <a:defRPr/>
              </a:pPr>
              <a:t>17.11.2013 19:36</a:t>
            </a:fld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МБОУ ОСШ№3 г. Нягань Пахомова Н.П.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ACEB0-29FA-4AD9-BD80-EFCB220BA2A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6E51D-A3CA-46E5-9B1F-E295256BAA19}" type="datetime8">
              <a:rPr lang="ru-RU"/>
              <a:pPr>
                <a:defRPr/>
              </a:pPr>
              <a:t>17.11.2013 19:36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МБОУ ОСШ№3 г. Нягань Пахомова Н.П.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E317F-1B5F-432F-BB7A-08B03DF46DF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CC762-BC3B-4E31-BB70-9D7D2E599CF4}" type="datetime8">
              <a:rPr lang="ru-RU"/>
              <a:pPr>
                <a:defRPr/>
              </a:pPr>
              <a:t>17.11.2013 19:36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МБОУ ОСШ№3 г. Нягань Пахомова Н.П.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CE18E-D1EA-40A8-B015-0123CFBA597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fld id="{770D0963-BFE8-4B68-884E-721D2B76E6E8}" type="datetime8">
              <a:rPr lang="ru-RU"/>
              <a:pPr>
                <a:defRPr/>
              </a:pPr>
              <a:t>17.11.2013 19:36</a:t>
            </a:fld>
            <a:endParaRPr lang="ru-RU" alt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ru-RU" altLang="en-US"/>
              <a:t>МБОУ ОСШ№3 г. Нягань Пахомова Н.П.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A1F788A2-59F0-400A-A360-93086CEF1C3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5120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1" r:id="rId2"/>
    <p:sldLayoutId id="2147483740" r:id="rId3"/>
    <p:sldLayoutId id="2147483739" r:id="rId4"/>
    <p:sldLayoutId id="2147483738" r:id="rId5"/>
    <p:sldLayoutId id="2147483737" r:id="rId6"/>
    <p:sldLayoutId id="2147483736" r:id="rId7"/>
    <p:sldLayoutId id="2147483735" r:id="rId8"/>
    <p:sldLayoutId id="2147483734" r:id="rId9"/>
    <p:sldLayoutId id="2147483733" r:id="rId10"/>
    <p:sldLayoutId id="2147483732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3&amp;text=%D0%B6%D0%B8%D0%BB%D0%B8%D1%89%D0%B0%20%20%D0%B2%D0%BE%D1%81%D1%82%D0%BE%D1%87%D0%BD%D1%8B%D1%85%20%D1%81%D0%BB%D0%B0%D0%B2%D1%8F%D0%BD&amp;pos=104&amp;uinfo=sw-1349-sh-673-fw-1124-fh-467-pd-1&amp;rpt=simage&amp;img_url=http://www.hrono.ru/maps/vyatichi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yandex.ru/yandsearch?p=1&amp;text=%D1%82%D1%80%D0%B0%D0%B4%D0%B8%D1%86%D0%B8%D0%BE%D0%BD%D0%BD%D1%8B%D0%B9%20%D1%80%D1%83%D1%81%D1%81%D0%BA%D0%B8%D0%B9%20%D0%BA%D0%B0%D1%80%D0%B0%D0%B2%D0%B0%D0%B9&amp;pos=50&amp;uinfo=sw-1349-sh-673-fw-1124-fh-467-pd-1&amp;rpt=simage&amp;img_url=http://povar.ru/uploads/cf/d7/c1/c5/karavai-prv_30858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hyperlink" Target="http://images.yandex.ru/yandsearch?p=4&amp;text=%D1%82%D1%80%D0%B0%D0%B4%D0%B8%D1%86%D0%B8%D0%BE%D0%BD%D0%BD%D1%8B%D0%B5%20%D1%80%D1%83%D1%81%D1%81%D0%BA%D0%B8%D0%B5%20%D0%BA%D0%BE%D0%B7%D1%83%D0%BB%D0%B8&amp;pos=142&amp;uinfo=sw-1349-sh-673-fw-1124-fh-467-pd-1&amp;rpt=simage&amp;img_url=http://market.ugra-gateway.ru/var/cache/ImageAttr/market.Good.image.more/573.04-01-12_1556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images.yandex.ru/yandsearch?p=1&amp;text=%D0%B6%D0%B8%D0%BB%D0%B8%D1%89%D0%B0%20%20%D0%B2%D0%BE%D1%81%D1%82%D0%BE%D1%87%D0%BD%D1%8B%D1%85%20%D1%81%D0%BB%D0%B0%D0%B2%D1%8F%D0%BD&amp;pos=33&amp;uinfo=sw-1349-sh-673-fw-1124-fh-467-pd-1&amp;rpt=simage&amp;img_url=http://world-man.ru/wp-content/uploads/2011/01/bronza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images.yandex.ru/yandsearch?text=%D0%B6%D0%B8%D0%BB%D0%B8%D1%89%D0%B0%20%20%D0%B2%D0%BE%D1%81%D1%82%D0%BE%D1%87%D0%BD%D1%8B%D1%85%20%D1%81%D0%BB%D0%B0%D0%B2%D1%8F%D0%BD&amp;pos=14&amp;uinfo=sw-1349-sh-673-fw-1124-fh-467-pd-1&amp;rpt=simage&amp;img_url=http://www.ido.rudn.ru/nfpk/hist/pic/2/v2_15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images.yandex.ru/yandsearch?text=%D0%B6%D0%B8%D0%BB%D0%B8%D1%89%D0%B0%20%20%D0%B2%D0%BE%D1%81%D1%82%D0%BE%D1%87%D0%BD%D1%8B%D1%85%20%D1%81%D0%BB%D0%B0%D0%B2%D1%8F%D0%BD&amp;pos=4&amp;uinfo=sw-1349-sh-673-fw-1124-fh-467-pd-1&amp;rpt=simage&amp;img_url=http://economic.ispu.ru/history/part1/02tema2/sl_files/slovar1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p=4&amp;text=%D0%BE%D0%B1%D0%B5%D1%80%D0%B5%D0%B3%D0%B8%20%D0%B2%D0%BE%D1%81%D1%82%D0%BE%D1%87%D0%BD%D1%8B%D1%85%20%D1%81%D0%BB%D0%B0%D0%B2%D1%8F%D0%BD&amp;pos=121&amp;uinfo=sw-1349-sh-673-fw-1124-fh-467-pd-1&amp;rpt=simage&amp;img_url=http://img0.liveinternet.ru/images/attach/c/3/76/589/76589480_large_t_r01_08_002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2&amp;text=%D0%BE%D0%B1%D1%83%D0%B2%D1%8C%20%20%D0%B2%D0%BE%D1%81%D1%82%D0%BE%D1%87%D0%BD%D1%8B%D1%85%20%D1%81%D0%BB%D0%B0%D0%B2%D1%8F%D0%BD&amp;pos=75&amp;uinfo=sw-1349-sh-673-fw-1124-fh-467-pd-1&amp;rpt=simage&amp;img_url=http://www.historyfootwear.ru/images/rossia2.jp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://images.yandex.ru/yandsearch?text=%D0%BE%D0%B1%D1%83%D0%B2%D1%8C%20%D1%87%D0%B5%D0%B1%D0%BE%D1%82%D1%8B%20%20%20%D0%B2%D0%BE%D1%81%D1%82%D0%BE%D1%87%D0%BD%D1%8B%D1%85%20%D1%81%D0%BB%D0%B0%D0%B2%D1%8F%D0%BD&amp;pos=0&amp;uinfo=sw-1349-sh-673-fw-1124-fh-467-pd-1&amp;rpt=simage&amp;img_url=http://img1.liveinternet.ru/images/attach/c/8/100/177/100177193_09.png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1&amp;text=%D0%B3%D0%BE%D0%BB%D0%BE%D0%B2%D0%BD%D1%8B%D0%B5%20%D1%83%D0%B1%D0%BE%D1%80%D1%8B%20%20%D0%B2%D0%BE%D1%81%D1%82%D0%BE%D1%87%D0%BD%D1%8B%D1%85%20%D1%81%D0%BB%D0%B0%D0%B2%D1%8F%D0%BD&amp;pos=58&amp;uinfo=sw-1349-sh-673-fw-1124-fh-467-pd-1&amp;rpt=simage&amp;img_url=http://cs406931.userapi.com/v406931120/52ca/gSqG9QRXaZE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images.yandex.ru/yandsearch?text=%D0%B3%D0%BE%D0%BB%D0%BE%D0%B2%D0%BD%D1%8B%D0%B5%20%D1%83%D0%B1%D0%BE%D1%80%D1%8B%20%20%D0%B2%D0%BE%D1%81%D1%82%D0%BE%D1%87%D0%BD%D1%8B%D1%85%20%D1%81%D0%BB%D0%B0%D0%B2%D1%8F%D0%BD&amp;pos=24&amp;uinfo=sw-1349-sh-673-fw-1124-fh-467-pd-1&amp;rpt=simage&amp;img_url=http://www.peshera.org/khrono/Fotos-17/foto-077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B562A72-4484-4254-940A-CBFDA366749B}" type="datetime8">
              <a:rPr lang="ru-RU"/>
              <a:pPr>
                <a:defRPr/>
              </a:pPr>
              <a:t>17.11.2013 19:36</a:t>
            </a:fld>
            <a:endParaRPr lang="ru-RU" alt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МБОУ ОСШ№3 г. Нягань Пахомова Н.П.</a:t>
            </a:r>
          </a:p>
        </p:txBody>
      </p:sp>
      <p:pic>
        <p:nvPicPr>
          <p:cNvPr id="14339" name="Заголовок 1"/>
          <p:cNvPicPr>
            <a:picLocks noGrp="1" noChangeArrowheads="1"/>
          </p:cNvPicPr>
          <p:nvPr>
            <p:ph type="ctrTitle" idx="4294967295"/>
          </p:nvPr>
        </p:nvPicPr>
        <p:blipFill>
          <a:blip r:embed="rId2">
            <a:grayscl/>
          </a:blip>
          <a:srcRect/>
          <a:stretch>
            <a:fillRect/>
          </a:stretch>
        </p:blipFill>
        <p:spPr>
          <a:xfrm>
            <a:off x="1116013" y="3357563"/>
            <a:ext cx="6967537" cy="2425700"/>
          </a:xfrm>
        </p:spPr>
      </p:pic>
      <p:sp>
        <p:nvSpPr>
          <p:cNvPr id="14340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33388" y="1544638"/>
            <a:ext cx="6480175" cy="1752600"/>
          </a:xfrm>
        </p:spPr>
        <p:txBody>
          <a:bodyPr tIns="0" rIns="45720" bIns="0" anchor="b"/>
          <a:lstStyle/>
          <a:p>
            <a:pPr marL="0" indent="0" algn="r" eaLnBrk="1" hangingPunct="1">
              <a:buFont typeface="Wingdings" pitchFamily="2" charset="2"/>
              <a:buNone/>
            </a:pPr>
            <a:r>
              <a:rPr lang="ru-RU" sz="2000" smtClean="0"/>
              <a:t>10 класс история России с древнейших времен до конца </a:t>
            </a:r>
            <a:r>
              <a:rPr lang="en-US" sz="2000" smtClean="0"/>
              <a:t>XIX</a:t>
            </a:r>
            <a:r>
              <a:rPr lang="ru-RU" sz="2000" smtClean="0"/>
              <a:t> века.</a:t>
            </a:r>
          </a:p>
        </p:txBody>
      </p:sp>
      <p:pic>
        <p:nvPicPr>
          <p:cNvPr id="13317" name="Picture 5" descr="0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33375"/>
            <a:ext cx="8064500" cy="572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A3CE21-E398-42FF-A4B2-4144F47BC642}" type="datetime8">
              <a:rPr lang="ru-RU"/>
              <a:pPr>
                <a:defRPr/>
              </a:pPr>
              <a:t>17.11.2013 19:36</a:t>
            </a:fld>
            <a:endParaRPr lang="ru-RU" alt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МБОУ ОСШ№3 г. Нягань Пахомова Н.П.</a:t>
            </a:r>
          </a:p>
        </p:txBody>
      </p:sp>
      <p:sp>
        <p:nvSpPr>
          <p:cNvPr id="26627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45720" rIns="45720" anchor="ctr"/>
          <a:lstStyle/>
          <a:p>
            <a:pPr eaLnBrk="1" hangingPunct="1"/>
            <a:r>
              <a:rPr lang="ru-RU" smtClean="0"/>
              <a:t>Утварь </a:t>
            </a:r>
          </a:p>
        </p:txBody>
      </p:sp>
      <p:pic>
        <p:nvPicPr>
          <p:cNvPr id="2662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700213"/>
            <a:ext cx="4173538" cy="3384550"/>
          </a:xfrm>
        </p:spPr>
      </p:pic>
      <p:sp>
        <p:nvSpPr>
          <p:cNvPr id="26629" name="Прямоугольник 5"/>
          <p:cNvSpPr>
            <a:spLocks noChangeArrowheads="1"/>
          </p:cNvSpPr>
          <p:nvPr/>
        </p:nvSpPr>
        <p:spPr bwMode="auto">
          <a:xfrm>
            <a:off x="323850" y="5445125"/>
            <a:ext cx="3743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Кубок и черпак</a:t>
            </a:r>
            <a:r>
              <a:rPr lang="en-US" sz="1000"/>
              <a:t> X- XIII</a:t>
            </a:r>
            <a:r>
              <a:rPr lang="ru-RU" sz="1000"/>
              <a:t> вв.</a:t>
            </a:r>
          </a:p>
        </p:txBody>
      </p:sp>
      <p:pic>
        <p:nvPicPr>
          <p:cNvPr id="26630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700213"/>
            <a:ext cx="4092575" cy="3384550"/>
          </a:xfrm>
        </p:spPr>
      </p:pic>
      <p:sp>
        <p:nvSpPr>
          <p:cNvPr id="26631" name="Прямоугольник 7"/>
          <p:cNvSpPr>
            <a:spLocks noChangeArrowheads="1"/>
          </p:cNvSpPr>
          <p:nvPr/>
        </p:nvSpPr>
        <p:spPr bwMode="auto">
          <a:xfrm>
            <a:off x="4859338" y="5445125"/>
            <a:ext cx="3222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Деревянная посуда </a:t>
            </a:r>
            <a:r>
              <a:rPr lang="en-US" sz="1000"/>
              <a:t>XII- XIII</a:t>
            </a:r>
            <a:r>
              <a:rPr lang="ru-RU" sz="1000"/>
              <a:t> вв.: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7714D13-9D3A-4CAE-886F-EAA38164FDA4}" type="datetime8">
              <a:rPr lang="ru-RU"/>
              <a:pPr>
                <a:defRPr/>
              </a:pPr>
              <a:t>17.11.2013 19:36</a:t>
            </a:fld>
            <a:endParaRPr lang="ru-RU" altLang="en-US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МБОУ ОСШ№3 г. Нягань Пахомова Н.П.</a:t>
            </a:r>
          </a:p>
        </p:txBody>
      </p:sp>
      <p:sp>
        <p:nvSpPr>
          <p:cNvPr id="27651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45720" rIns="45720" anchor="ctr"/>
          <a:lstStyle/>
          <a:p>
            <a:pPr eaLnBrk="1" hangingPunct="1"/>
            <a:r>
              <a:rPr lang="ru-RU" sz="3700" smtClean="0"/>
              <a:t>Традиционная кухня восточных славян</a:t>
            </a:r>
          </a:p>
        </p:txBody>
      </p:sp>
      <p:sp>
        <p:nvSpPr>
          <p:cNvPr id="27652" name="Содержимое 2"/>
          <p:cNvSpPr>
            <a:spLocks noGrp="1"/>
          </p:cNvSpPr>
          <p:nvPr>
            <p:ph idx="4294967295"/>
          </p:nvPr>
        </p:nvSpPr>
        <p:spPr>
          <a:xfrm>
            <a:off x="3132138" y="1484313"/>
            <a:ext cx="5761037" cy="4997450"/>
          </a:xfrm>
        </p:spPr>
        <p:txBody>
          <a:bodyPr/>
          <a:lstStyle/>
          <a:p>
            <a:pPr marL="182563" indent="-182563" eaLnBrk="1" hangingPunct="1">
              <a:lnSpc>
                <a:spcPct val="90000"/>
              </a:lnSpc>
            </a:pPr>
            <a:r>
              <a:rPr lang="ru-RU" sz="1300" smtClean="0"/>
              <a:t>Ржаной или «черный» хлеб.</a:t>
            </a:r>
          </a:p>
          <a:p>
            <a:pPr marL="182563" indent="-182563" eaLnBrk="1" hangingPunct="1">
              <a:lnSpc>
                <a:spcPct val="90000"/>
              </a:lnSpc>
            </a:pPr>
            <a:r>
              <a:rPr lang="ru-RU" sz="1300" smtClean="0"/>
              <a:t>Каравай</a:t>
            </a:r>
          </a:p>
          <a:p>
            <a:pPr marL="182563" indent="-182563" eaLnBrk="1" hangingPunct="1">
              <a:lnSpc>
                <a:spcPct val="90000"/>
              </a:lnSpc>
            </a:pPr>
            <a:r>
              <a:rPr lang="ru-RU" sz="1300" smtClean="0"/>
              <a:t>Из кислого теста выпекали ритуальные печенья, специально предназначенные для годовых и семейных праздников (на страстной неделе к чистому четвергу готовили печенье в виде фигурок животных (козули, коровушки), которые давали скоту, к 9 марта («сорок мучеников») в ознаменовании прилета птиц выпекали из теста жаворонки, на Вознесение - лесенки, на Крещение – кресты, на Пасху –  куличи) </a:t>
            </a:r>
          </a:p>
          <a:p>
            <a:pPr marL="182563" indent="-182563" eaLnBrk="1" hangingPunct="1">
              <a:lnSpc>
                <a:spcPct val="90000"/>
              </a:lnSpc>
            </a:pPr>
            <a:r>
              <a:rPr lang="ru-RU" sz="1300" smtClean="0"/>
              <a:t>Вареники с различными начинками.</a:t>
            </a:r>
          </a:p>
          <a:p>
            <a:pPr marL="182563" indent="-182563" eaLnBrk="1" hangingPunct="1">
              <a:lnSpc>
                <a:spcPct val="90000"/>
              </a:lnSpc>
            </a:pPr>
            <a:r>
              <a:rPr lang="ru-RU" sz="1300" smtClean="0"/>
              <a:t>Супы, готовившиеся с отварным тестом, отобранным ложкой (галушки) или оторванным (рванцы); щи капустные и из крапивы, борщ, солянка, рассольник, уха, окрошка, свекольник, ботвинья.</a:t>
            </a:r>
          </a:p>
          <a:p>
            <a:pPr marL="182563" indent="-182563" eaLnBrk="1" hangingPunct="1">
              <a:lnSpc>
                <a:spcPct val="90000"/>
              </a:lnSpc>
            </a:pPr>
            <a:r>
              <a:rPr lang="ru-RU" sz="1300" smtClean="0"/>
              <a:t>Из заварной или пропаренной муки – саламата (или саламаха), из сладковатой солодовой муки – кулага (кваша) с добавлением ягод калины или фруктов.</a:t>
            </a:r>
          </a:p>
          <a:p>
            <a:pPr marL="182563" indent="-182563" eaLnBrk="1" hangingPunct="1">
              <a:lnSpc>
                <a:spcPct val="90000"/>
              </a:lnSpc>
            </a:pPr>
            <a:r>
              <a:rPr lang="ru-RU" sz="1300" smtClean="0"/>
              <a:t>Кисели.</a:t>
            </a:r>
          </a:p>
          <a:p>
            <a:pPr marL="182563" indent="-182563" eaLnBrk="1" hangingPunct="1">
              <a:lnSpc>
                <a:spcPct val="90000"/>
              </a:lnSpc>
            </a:pPr>
            <a:r>
              <a:rPr lang="ru-RU" sz="1300" smtClean="0"/>
              <a:t>Каши – из овсяной, гречневой, ячневой, пшеничной крупы – варили на воде и молоке, парили в печи.</a:t>
            </a:r>
          </a:p>
          <a:p>
            <a:pPr marL="182563" indent="-182563" eaLnBrk="1" hangingPunct="1">
              <a:lnSpc>
                <a:spcPct val="90000"/>
              </a:lnSpc>
            </a:pPr>
            <a:r>
              <a:rPr lang="ru-RU" sz="1300" smtClean="0"/>
              <a:t>Жидкие горячие блюда (похлебки, юшки)</a:t>
            </a:r>
          </a:p>
          <a:p>
            <a:pPr marL="182563" indent="-182563" eaLnBrk="1" hangingPunct="1">
              <a:lnSpc>
                <a:spcPct val="90000"/>
              </a:lnSpc>
            </a:pPr>
            <a:r>
              <a:rPr lang="ru-RU" sz="1300" smtClean="0"/>
              <a:t>Заливное (студень, холодец). </a:t>
            </a:r>
          </a:p>
          <a:p>
            <a:pPr marL="182563" indent="-182563" eaLnBrk="1" hangingPunct="1">
              <a:lnSpc>
                <a:spcPct val="90000"/>
              </a:lnSpc>
            </a:pPr>
            <a:r>
              <a:rPr lang="ru-RU" sz="1300" smtClean="0"/>
              <a:t>Самыми важными напитками у наших предков, не считая березового сока и клюквенного морса, был квас и капустный рассол</a:t>
            </a:r>
          </a:p>
        </p:txBody>
      </p:sp>
      <p:pic>
        <p:nvPicPr>
          <p:cNvPr id="23559" name="Picture 7" descr="4815e65c3db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57338"/>
            <a:ext cx="27860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57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789363"/>
            <a:ext cx="28575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F4AEEBB-C485-4B5B-8B67-2813DDEDAB4F}" type="datetime8">
              <a:rPr lang="ru-RU"/>
              <a:pPr>
                <a:defRPr/>
              </a:pPr>
              <a:t>17.11.2013 19:36</a:t>
            </a:fld>
            <a:endParaRPr lang="ru-RU" altLang="en-US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МБОУ ОСШ№3 г. Нягань Пахомова Н.П.</a:t>
            </a:r>
          </a:p>
        </p:txBody>
      </p:sp>
      <p:sp>
        <p:nvSpPr>
          <p:cNvPr id="15363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45720" rIns="45720" anchor="ctr"/>
          <a:lstStyle/>
          <a:p>
            <a:pPr eaLnBrk="1" hangingPunct="1"/>
            <a:r>
              <a:rPr lang="ru-RU" sz="3700" smtClean="0"/>
              <a:t>Как выглядели наши предки</a:t>
            </a:r>
          </a:p>
        </p:txBody>
      </p:sp>
      <p:pic>
        <p:nvPicPr>
          <p:cNvPr id="15364" name="Содержимое 3" descr="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196975"/>
            <a:ext cx="24701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C:\Users\Олег\Desktop\древняя русь\рисунки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96975"/>
            <a:ext cx="25495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4a1388406b6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7050" y="1395413"/>
            <a:ext cx="30099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49B32E8-6F07-4C14-9E49-1E21613E12FC}" type="datetime8">
              <a:rPr lang="ru-RU"/>
              <a:pPr>
                <a:defRPr/>
              </a:pPr>
              <a:t>17.11.2013 19:36</a:t>
            </a:fld>
            <a:endParaRPr lang="ru-RU" altLang="en-US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МБОУ ОСШ№3 г. Нягань Пахомова Н.П.</a:t>
            </a:r>
          </a:p>
        </p:txBody>
      </p:sp>
      <p:sp>
        <p:nvSpPr>
          <p:cNvPr id="16387" name="Заголовок 5"/>
          <p:cNvSpPr>
            <a:spLocks noGrp="1"/>
          </p:cNvSpPr>
          <p:nvPr>
            <p:ph type="title" idx="4294967295"/>
          </p:nvPr>
        </p:nvSpPr>
        <p:spPr/>
        <p:txBody>
          <a:bodyPr lIns="45720" rIns="45720" anchor="ctr"/>
          <a:lstStyle/>
          <a:p>
            <a:pPr eaLnBrk="1" hangingPunct="1"/>
            <a:r>
              <a:rPr lang="ru-RU" sz="3700" smtClean="0"/>
              <a:t>Жилище восточных славян</a:t>
            </a:r>
          </a:p>
        </p:txBody>
      </p:sp>
      <p:pic>
        <p:nvPicPr>
          <p:cNvPr id="1638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372225" y="1268413"/>
            <a:ext cx="2160588" cy="4525962"/>
          </a:xfrm>
        </p:spPr>
      </p:pic>
      <p:pic>
        <p:nvPicPr>
          <p:cNvPr id="16389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196975"/>
            <a:ext cx="2138363" cy="4525963"/>
          </a:xfrm>
        </p:spPr>
      </p:pic>
      <p:sp>
        <p:nvSpPr>
          <p:cNvPr id="15364" name="Прямоугольник 8"/>
          <p:cNvSpPr>
            <a:spLocks noChangeArrowheads="1"/>
          </p:cNvSpPr>
          <p:nvPr/>
        </p:nvSpPr>
        <p:spPr bwMode="auto">
          <a:xfrm>
            <a:off x="2627313" y="1700213"/>
            <a:ext cx="37798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1. Полуземляночное жилище с печью-каменкой. VIII–X века. </a:t>
            </a:r>
          </a:p>
          <a:p>
            <a:r>
              <a:rPr lang="ru-RU" sz="1400"/>
              <a:t>2. Полуземляночное жилище с глиняной печью. X–XI века. </a:t>
            </a:r>
          </a:p>
          <a:p>
            <a:r>
              <a:rPr lang="ru-RU" sz="1400"/>
              <a:t>3. Наземное жилище с комбинированной печью (камень и глина). X–XI века</a:t>
            </a:r>
          </a:p>
        </p:txBody>
      </p:sp>
      <p:sp>
        <p:nvSpPr>
          <p:cNvPr id="15365" name="Прямоугольник 9"/>
          <p:cNvSpPr>
            <a:spLocks noChangeArrowheads="1"/>
          </p:cNvSpPr>
          <p:nvPr/>
        </p:nvSpPr>
        <p:spPr bwMode="auto">
          <a:xfrm>
            <a:off x="2339975" y="3500438"/>
            <a:ext cx="47164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1. Жилище древнего Киева. Город Владимира. XII–XIII века. Реконструкция П.П. Толочко и В.А. Харламова. </a:t>
            </a:r>
          </a:p>
          <a:p>
            <a:r>
              <a:rPr lang="ru-RU" sz="1400"/>
              <a:t>2. Жилище древнего Киева. Город Изяслава – Святополка. XII–XIII века. </a:t>
            </a:r>
          </a:p>
          <a:p>
            <a:r>
              <a:rPr lang="ru-RU" sz="1400"/>
              <a:t>3. Изображения ворот в Новгородской иконописи. XVI век</a:t>
            </a:r>
          </a:p>
        </p:txBody>
      </p:sp>
      <p:pic>
        <p:nvPicPr>
          <p:cNvPr id="15368" name="Picture 8" descr="vOXS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12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C9F9D3B-5FD4-4103-8A8D-1518D364CD8B}" type="datetime8">
              <a:rPr lang="ru-RU"/>
              <a:pPr>
                <a:defRPr/>
              </a:pPr>
              <a:t>17.11.2013 19:36</a:t>
            </a:fld>
            <a:endParaRPr lang="ru-RU" alt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МБОУ ОСШ№3 г. Нягань Пахомова Н.П.</a:t>
            </a:r>
          </a:p>
        </p:txBody>
      </p:sp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91512" cy="1655763"/>
          </a:xfrm>
        </p:spPr>
        <p:txBody>
          <a:bodyPr lIns="45720" rIns="45720" anchor="ctr"/>
          <a:lstStyle/>
          <a:p>
            <a:pPr eaLnBrk="1" hangingPunct="1"/>
            <a:r>
              <a:rPr lang="ru-RU" sz="2400" smtClean="0"/>
              <a:t>ПОЛУЗЕМЛЯНКА. </a:t>
            </a:r>
            <a:br>
              <a:rPr lang="ru-RU" sz="2400" smtClean="0"/>
            </a:br>
            <a:r>
              <a:rPr lang="ru-RU" sz="2400" smtClean="0"/>
              <a:t>Дом выкопан в земле.</a:t>
            </a:r>
            <a:br>
              <a:rPr lang="ru-RU" sz="2400" smtClean="0"/>
            </a:br>
            <a:r>
              <a:rPr lang="ru-RU" sz="2400" smtClean="0"/>
              <a:t>Печь топится «по черному».    Дерновая крыша.</a:t>
            </a:r>
            <a:r>
              <a:rPr lang="ru-RU" smtClean="0"/>
              <a:t> </a:t>
            </a:r>
          </a:p>
        </p:txBody>
      </p:sp>
      <p:pic>
        <p:nvPicPr>
          <p:cNvPr id="17412" name="Picture 6" descr="0045-095-Byt-i-zhilische-slavja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676525"/>
            <a:ext cx="7488237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16385" grpId="1"/>
      <p:bldP spid="1638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21EAB65-7ABD-4FF1-AA4F-903EFA0FD5D3}" type="datetime8">
              <a:rPr lang="ru-RU"/>
              <a:pPr>
                <a:defRPr/>
              </a:pPr>
              <a:t>17.11.2013 19:36</a:t>
            </a:fld>
            <a:endParaRPr lang="ru-RU" altLang="en-US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МБОУ ОСШ№3 г. Нягань Пахомова Н.П.</a:t>
            </a:r>
          </a:p>
        </p:txBody>
      </p:sp>
      <p:sp>
        <p:nvSpPr>
          <p:cNvPr id="18435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45720" rIns="45720" anchor="ctr"/>
          <a:lstStyle/>
          <a:p>
            <a:pPr eaLnBrk="1" hangingPunct="1"/>
            <a:r>
              <a:rPr lang="ru-RU" smtClean="0"/>
              <a:t>Одежда восточных славян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100" smtClean="0"/>
              <a:t>Рубаха, женская отличалась от мужской большей длиной и более обильными украшениями — вышивкой или узорным тканьем.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smtClean="0"/>
              <a:t>Мужские штаны (порты)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smtClean="0"/>
              <a:t>Верхняя одежда – жупан, корзно, сукня, кожух, свита — длинное, плотно облегающее одеяние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smtClean="0"/>
              <a:t>Пояса, которые изготавливались или из различных тканей и в таких случаях просто завязывались, или из кожи и имели металлические пряжки, а иногда еще наборные бляшки и наконечники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smtClean="0"/>
              <a:t>Шапки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smtClean="0"/>
              <a:t>Головные уборы женщин: серебряные пластины с завитком на конце — налобные венчики — и орнаментированные пластины, воспроизводящие форму человеческого уха,— наушники</a:t>
            </a:r>
          </a:p>
        </p:txBody>
      </p:sp>
      <p:pic>
        <p:nvPicPr>
          <p:cNvPr id="17413" name="Picture 5" descr="51211987_1258294567_image001_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404813"/>
            <a:ext cx="327025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3BF944F-4542-4827-8F98-587D7589EBE9}" type="datetime8">
              <a:rPr lang="ru-RU"/>
              <a:pPr>
                <a:defRPr/>
              </a:pPr>
              <a:t>17.11.2013 19:36</a:t>
            </a:fld>
            <a:endParaRPr lang="ru-RU" alt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МБОУ ОСШ№3 г. Нягань Пахомова Н.П.</a:t>
            </a:r>
          </a:p>
        </p:txBody>
      </p:sp>
      <p:sp>
        <p:nvSpPr>
          <p:cNvPr id="21507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45720" rIns="45720" anchor="ctr"/>
          <a:lstStyle/>
          <a:p>
            <a:pPr eaLnBrk="1" hangingPunct="1"/>
            <a:r>
              <a:rPr lang="ru-RU" smtClean="0"/>
              <a:t>Обувь </a:t>
            </a:r>
          </a:p>
        </p:txBody>
      </p:sp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684213" y="2349500"/>
            <a:ext cx="3421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/>
              <a:t>а — лапоть; б, в — поршни;</a:t>
            </a:r>
          </a:p>
          <a:p>
            <a:pPr algn="just"/>
            <a:r>
              <a:rPr lang="ru-RU" sz="1400"/>
              <a:t> г, д, е — чоботы; ж, з — сапоги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476250"/>
            <a:ext cx="4824413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0011-007-Tatary-narod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2550" y="549275"/>
            <a:ext cx="46228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YtNmM2M2Q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90925" y="620713"/>
            <a:ext cx="49403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9634C46-6549-4A57-8AB4-71CD9F2EC84F}" type="datetime8">
              <a:rPr lang="ru-RU"/>
              <a:pPr>
                <a:defRPr/>
              </a:pPr>
              <a:t>17.11.2013 19:36</a:t>
            </a:fld>
            <a:endParaRPr lang="ru-RU" altLang="en-US"/>
          </a:p>
        </p:txBody>
      </p:sp>
      <p:sp>
        <p:nvSpPr>
          <p:cNvPr id="11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МБОУ ОСШ№3 г. Нягань Пахомова Н.П.</a:t>
            </a:r>
          </a:p>
        </p:txBody>
      </p:sp>
      <p:sp>
        <p:nvSpPr>
          <p:cNvPr id="22531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45720" rIns="45720" anchor="ctr"/>
          <a:lstStyle/>
          <a:p>
            <a:pPr eaLnBrk="1" hangingPunct="1"/>
            <a:r>
              <a:rPr lang="ru-RU" smtClean="0"/>
              <a:t>Головные уборы</a:t>
            </a:r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516688" y="692150"/>
            <a:ext cx="2135187" cy="4525963"/>
          </a:xfrm>
        </p:spPr>
      </p:pic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4284663" y="1341438"/>
            <a:ext cx="19431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1. Славянские полусферические шапки с околышем из меха. </a:t>
            </a:r>
          </a:p>
          <a:p>
            <a:r>
              <a:rPr lang="ru-RU" sz="1400"/>
              <a:t>2. "Шапка Мономаха". Конец XIII – начало XIV в. </a:t>
            </a:r>
          </a:p>
          <a:p>
            <a:r>
              <a:rPr lang="ru-RU" sz="1400"/>
              <a:t>3, 4. Языческие идолы (деревянный и каменный) в шапках различной формы. </a:t>
            </a:r>
          </a:p>
          <a:p>
            <a:r>
              <a:rPr lang="ru-RU" sz="1400"/>
              <a:t>5. Изображения музыкантов в островерхих колпаках с браслета XII века</a:t>
            </a:r>
          </a:p>
        </p:txBody>
      </p:sp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557338"/>
            <a:ext cx="307816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Прямоугольник 6"/>
          <p:cNvSpPr>
            <a:spLocks noChangeArrowheads="1"/>
          </p:cNvSpPr>
          <p:nvPr/>
        </p:nvSpPr>
        <p:spPr bwMode="auto">
          <a:xfrm>
            <a:off x="3924300" y="5157788"/>
            <a:ext cx="24495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Двурогая кика – головной убор. XII–XIII в.</a:t>
            </a:r>
            <a:r>
              <a:rPr lang="ru-RU" sz="1000"/>
              <a:t> </a:t>
            </a:r>
          </a:p>
        </p:txBody>
      </p:sp>
      <p:pic>
        <p:nvPicPr>
          <p:cNvPr id="21512" name="Picture 8" descr="foto-07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557338"/>
            <a:ext cx="33432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malar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1268413"/>
            <a:ext cx="5761037" cy="50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4859338" y="5229225"/>
            <a:ext cx="39608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НАМИТКА- традиционнный головной убор славянок, </a:t>
            </a:r>
          </a:p>
          <a:p>
            <a:r>
              <a:rPr lang="ru-RU"/>
              <a:t>надевали и носили наподобие арабских бурнусов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64C1EF8-24C2-41E1-AC0C-81FE796B7C1A}" type="datetime8">
              <a:rPr lang="ru-RU"/>
              <a:pPr>
                <a:defRPr/>
              </a:pPr>
              <a:t>17.11.2013 19:36</a:t>
            </a:fld>
            <a:endParaRPr lang="ru-RU" alt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МБОУ ОСШ№3 г. Нягань Пахомова Н.П.</a:t>
            </a:r>
          </a:p>
        </p:txBody>
      </p:sp>
      <p:sp>
        <p:nvSpPr>
          <p:cNvPr id="24579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45720" rIns="45720" anchor="ctr"/>
          <a:lstStyle/>
          <a:p>
            <a:pPr eaLnBrk="1" hangingPunct="1"/>
            <a:r>
              <a:rPr lang="ru-RU" smtClean="0"/>
              <a:t>Аксессуары к одежде</a:t>
            </a:r>
          </a:p>
        </p:txBody>
      </p:sp>
      <p:pic>
        <p:nvPicPr>
          <p:cNvPr id="2458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484313"/>
            <a:ext cx="2135188" cy="4525962"/>
          </a:xfrm>
        </p:spPr>
      </p:pic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3203575" y="1484313"/>
            <a:ext cx="26638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Подковообразные спиралеконические фибулы и фибулы с утолщенными концами. X–XII века</a:t>
            </a: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1412875"/>
            <a:ext cx="2128837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5"/>
          <p:cNvSpPr>
            <a:spLocks noChangeArrowheads="1"/>
          </p:cNvSpPr>
          <p:nvPr/>
        </p:nvSpPr>
        <p:spPr bwMode="auto">
          <a:xfrm>
            <a:off x="3203575" y="3284538"/>
            <a:ext cx="27368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Бронзовые и медные пуговицы, а также металлические ожерелья с богатыми украшениями и подвесками из монет. IX–XIII 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F6A194B-9731-4211-9915-F7582A431C83}" type="datetime8">
              <a:rPr lang="ru-RU"/>
              <a:pPr>
                <a:defRPr/>
              </a:pPr>
              <a:t>17.11.2013 19:36</a:t>
            </a:fld>
            <a:endParaRPr lang="ru-RU" altLang="en-US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МБОУ ОСШ№3 г. Нягань Пахомова Н.П.</a:t>
            </a:r>
          </a:p>
        </p:txBody>
      </p:sp>
      <p:sp>
        <p:nvSpPr>
          <p:cNvPr id="2560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3050"/>
            <a:ext cx="8229600" cy="1143000"/>
          </a:xfrm>
        </p:spPr>
        <p:txBody>
          <a:bodyPr lIns="45720" rIns="45720" anchor="ctr"/>
          <a:lstStyle/>
          <a:p>
            <a:pPr eaLnBrk="1" hangingPunct="1"/>
            <a:r>
              <a:rPr lang="ru-RU" smtClean="0"/>
              <a:t>Ювелирные украшения</a:t>
            </a:r>
          </a:p>
        </p:txBody>
      </p:sp>
      <p:pic>
        <p:nvPicPr>
          <p:cNvPr id="25604" name="Picture 2" descr="C:\Users\Олег\Desktop\древняя русь\рисунки\43.gi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484313"/>
            <a:ext cx="3598862" cy="4462462"/>
          </a:xfrm>
        </p:spPr>
      </p:pic>
      <p:pic>
        <p:nvPicPr>
          <p:cNvPr id="25605" name="Picture 3" descr="C:\Users\Олег\Desktop\древняя русь\рисунки\44.gi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284663" y="1773238"/>
            <a:ext cx="4524375" cy="3144837"/>
          </a:xfrm>
        </p:spPr>
      </p:pic>
      <p:sp>
        <p:nvSpPr>
          <p:cNvPr id="25606" name="Прямоугольник 7"/>
          <p:cNvSpPr>
            <a:spLocks noChangeArrowheads="1"/>
          </p:cNvSpPr>
          <p:nvPr/>
        </p:nvSpPr>
        <p:spPr bwMode="auto">
          <a:xfrm>
            <a:off x="4067175" y="5229225"/>
            <a:ext cx="4572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а-ж - височные кольца (1/2 н. в.); з, и, н, о - перстни; к, л, с, т - браслеты; м - бубенчик; п, р - гривны; у, ф - части ожерелий; х, ц, ч, ш - привески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</TotalTime>
  <Words>557</Words>
  <Application>Microsoft Office PowerPoint</Application>
  <PresentationFormat>Экран (4:3)</PresentationFormat>
  <Paragraphs>70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Garamond</vt:lpstr>
      <vt:lpstr>Wingdings</vt:lpstr>
      <vt:lpstr>Calibri</vt:lpstr>
      <vt:lpstr>Край</vt:lpstr>
      <vt:lpstr>Край</vt:lpstr>
      <vt:lpstr>Слайд 1</vt:lpstr>
      <vt:lpstr>Как выглядели наши предки</vt:lpstr>
      <vt:lpstr>Жилище восточных славян</vt:lpstr>
      <vt:lpstr>ПОЛУЗЕМЛЯНКА.  Дом выкопан в земле. Печь топится «по черному».    Дерновая крыша. </vt:lpstr>
      <vt:lpstr>Одежда восточных славян</vt:lpstr>
      <vt:lpstr>Обувь </vt:lpstr>
      <vt:lpstr>Головные уборы</vt:lpstr>
      <vt:lpstr>Аксессуары к одежде</vt:lpstr>
      <vt:lpstr>Ювелирные украшения</vt:lpstr>
      <vt:lpstr>Утварь </vt:lpstr>
      <vt:lpstr>Традиционная кухня восточных славян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Повседневная жизнь и быт восточных славян</dc:title>
  <dc:creator>Олег</dc:creator>
  <cp:lastModifiedBy>Анастасия</cp:lastModifiedBy>
  <cp:revision>62</cp:revision>
  <dcterms:created xsi:type="dcterms:W3CDTF">2012-03-29T05:41:12Z</dcterms:created>
  <dcterms:modified xsi:type="dcterms:W3CDTF">2013-11-17T15:36:26Z</dcterms:modified>
</cp:coreProperties>
</file>