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75" r:id="rId12"/>
    <p:sldId id="277" r:id="rId13"/>
    <p:sldId id="272" r:id="rId14"/>
    <p:sldId id="266" r:id="rId15"/>
    <p:sldId id="274" r:id="rId16"/>
    <p:sldId id="273" r:id="rId17"/>
    <p:sldId id="278" r:id="rId18"/>
    <p:sldId id="279" r:id="rId19"/>
    <p:sldId id="267" r:id="rId20"/>
    <p:sldId id="276" r:id="rId21"/>
    <p:sldId id="268" r:id="rId22"/>
    <p:sldId id="270" r:id="rId23"/>
    <p:sldId id="269" r:id="rId24"/>
    <p:sldId id="271" r:id="rId25"/>
    <p:sldId id="285" r:id="rId26"/>
    <p:sldId id="286" r:id="rId27"/>
    <p:sldId id="280" r:id="rId28"/>
    <p:sldId id="281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560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title>
      <c:tx>
        <c:rich>
          <a:bodyPr/>
          <a:lstStyle/>
          <a:p>
            <a:pPr>
              <a:defRPr/>
            </a:pPr>
            <a:r>
              <a:rPr kumimoji="0"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Соотношение  </a:t>
            </a:r>
            <a:r>
              <a:rPr kumimoji="0" lang="ru-RU" sz="2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слоёв почвы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Соотношение слоев почвы</c:v>
                </c:pt>
              </c:strCache>
            </c:strRef>
          </c:tx>
          <c:spPr>
            <a:ln w="3175">
              <a:solidFill>
                <a:schemeClr val="accent2">
                  <a:lumMod val="50000"/>
                </a:schemeClr>
              </a:solidFill>
            </a:ln>
          </c:spPr>
          <c:cat>
            <c:strRef>
              <c:f>Лист1!$A$2:$A$4</c:f>
              <c:strCache>
                <c:ptCount val="3"/>
                <c:pt idx="0">
                  <c:v>Контроль</c:v>
                </c:pt>
                <c:pt idx="1">
                  <c:v>Сквер</c:v>
                </c:pt>
                <c:pt idx="2">
                  <c:v>Лес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35</c:v>
                </c:pt>
                <c:pt idx="1">
                  <c:v>30</c:v>
                </c:pt>
                <c:pt idx="2">
                  <c:v>45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83878718285214349"/>
          <c:y val="0.3893859280814374"/>
          <c:w val="0.12726219986390591"/>
          <c:h val="0.26548119952513272"/>
        </c:manualLayout>
      </c:layout>
      <c:txPr>
        <a:bodyPr/>
        <a:lstStyle/>
        <a:p>
          <a:pPr algn="ctr" rtl="0">
            <a:defRPr kumimoji="0" lang="ru-RU" sz="14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</c:chart>
  <c:spPr>
    <a:solidFill>
      <a:schemeClr val="lt1"/>
    </a:solidFill>
    <a:ln w="3175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Times New Roman" pitchFamily="18" charset="0"/>
          <a:ea typeface="+mn-ea"/>
          <a:cs typeface="Times New Roman" pitchFamily="18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>
              <a:defRPr kumimoji="0"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kumimoji="0" lang="ru-RU" sz="2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Частота встречаемости грибов разных видов</a:t>
            </a:r>
          </a:p>
        </c:rich>
      </c:tx>
      <c:layout>
        <c:manualLayout>
          <c:xMode val="edge"/>
          <c:yMode val="edge"/>
          <c:x val="0.10809083110939265"/>
          <c:y val="2.7542843217934675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Гриб 1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400"/>
                      <a:t>1</a:t>
                    </a:r>
                    <a:endParaRPr lang="en-US" sz="140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Количество колоний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Гриб 2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400"/>
                      <a:t>2</a:t>
                    </a:r>
                    <a:endParaRPr lang="en-US" sz="140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Количество колоний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Гриб 3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400"/>
                      <a:t>3</a:t>
                    </a:r>
                    <a:endParaRPr lang="en-US" sz="140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Количество колоний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Гриб 4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400"/>
                      <a:t>4</a:t>
                    </a:r>
                    <a:endParaRPr lang="en-US" sz="140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Количество колоний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Гриб 5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Количество колоний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dLbls>
          <c:showVal val="1"/>
        </c:dLbls>
        <c:axId val="76785536"/>
        <c:axId val="76787072"/>
      </c:barChart>
      <c:catAx>
        <c:axId val="7678553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76787072"/>
        <c:crosses val="autoZero"/>
        <c:auto val="1"/>
        <c:lblAlgn val="ctr"/>
        <c:lblOffset val="100"/>
      </c:catAx>
      <c:valAx>
        <c:axId val="76787072"/>
        <c:scaling>
          <c:orientation val="minMax"/>
        </c:scaling>
        <c:delete val="1"/>
        <c:axPos val="l"/>
        <c:numFmt formatCode="General" sourceLinked="1"/>
        <c:tickLblPos val="none"/>
        <c:crossAx val="7678553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6134209743773285"/>
          <c:y val="0.18203315472216827"/>
          <c:w val="0.43887763571965271"/>
          <c:h val="4.7967330284233486E-2"/>
        </c:manualLayout>
      </c:layout>
      <c:spPr>
        <a:ln>
          <a:noFill/>
        </a:ln>
      </c:spPr>
      <c:txPr>
        <a:bodyPr/>
        <a:lstStyle/>
        <a:p>
          <a:pPr>
            <a:defRPr sz="1400"/>
          </a:pPr>
          <a:endParaRPr lang="ru-RU"/>
        </a:p>
      </c:txPr>
    </c:legend>
    <c:plotVisOnly val="1"/>
  </c:chart>
  <c:spPr>
    <a:solidFill>
      <a:schemeClr val="lt1"/>
    </a:solidFill>
    <a:ln w="3175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Times New Roman" pitchFamily="18" charset="0"/>
          <a:ea typeface="+mn-ea"/>
          <a:cs typeface="Times New Roman" pitchFamily="18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title>
      <c:layout>
        <c:manualLayout>
          <c:xMode val="edge"/>
          <c:yMode val="edge"/>
          <c:x val="0.22892347017533141"/>
          <c:y val="5.4565947979798191E-2"/>
        </c:manualLayout>
      </c:layout>
      <c:txPr>
        <a:bodyPr/>
        <a:lstStyle/>
        <a:p>
          <a:pPr algn="ctr" rtl="0">
            <a:defRPr kumimoji="0" lang="ru-RU" sz="24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0.28192257217847866"/>
          <c:y val="0.23064523184601962"/>
          <c:w val="0.39448837124526276"/>
          <c:h val="0.6762657792775914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Частота встречаемости бактерий</c:v>
                </c:pt>
              </c:strCache>
            </c:strRef>
          </c:tx>
          <c:dPt>
            <c:idx val="2"/>
            <c:spPr>
              <a:solidFill>
                <a:srgbClr val="2C842C"/>
              </a:solidFill>
            </c:spPr>
          </c:dPt>
          <c:dLbls>
            <c:txPr>
              <a:bodyPr/>
              <a:lstStyle/>
              <a:p>
                <a:pPr>
                  <a:defRPr sz="1600" b="1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Вид 1</c:v>
                </c:pt>
                <c:pt idx="1">
                  <c:v>Вид 2</c:v>
                </c:pt>
                <c:pt idx="2">
                  <c:v>Вид 3</c:v>
                </c:pt>
                <c:pt idx="3">
                  <c:v>Вид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</c:v>
                </c:pt>
                <c:pt idx="1">
                  <c:v>10</c:v>
                </c:pt>
                <c:pt idx="2">
                  <c:v>45</c:v>
                </c:pt>
                <c:pt idx="3">
                  <c:v>30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  <c:spPr>
        <a:ln w="3175"/>
      </c:spPr>
    </c:plotArea>
    <c:legend>
      <c:legendPos val="t"/>
      <c:layout>
        <c:manualLayout>
          <c:xMode val="edge"/>
          <c:yMode val="edge"/>
          <c:x val="0.80931740303295296"/>
          <c:y val="0.32529777527809084"/>
          <c:w val="9.8324947712406574E-2"/>
          <c:h val="0.4974577054458949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spPr>
    <a:solidFill>
      <a:schemeClr val="lt1"/>
    </a:solidFill>
    <a:ln w="3175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Times New Roman" pitchFamily="18" charset="0"/>
          <a:ea typeface="+mn-ea"/>
          <a:cs typeface="Times New Roman" pitchFamily="18" charset="0"/>
        </a:defRPr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1CBBB3-3676-416D-B0A2-9B98F0A89BB5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316A8E-64F6-4434-B232-B22D9B7E91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16A8E-64F6-4434-B232-B22D9B7E91DD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Влияние листового </a:t>
            </a:r>
            <a:r>
              <a:rPr lang="ru-RU" dirty="0" err="1" smtClean="0"/>
              <a:t>опада</a:t>
            </a:r>
            <a:r>
              <a:rPr lang="ru-RU" dirty="0" smtClean="0"/>
              <a:t> на состав и биотоп почвы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Проектная работа</a:t>
            </a:r>
          </a:p>
          <a:p>
            <a:r>
              <a:rPr lang="ru-RU" dirty="0" smtClean="0"/>
              <a:t>биология/география.</a:t>
            </a:r>
          </a:p>
          <a:p>
            <a:r>
              <a:rPr lang="ru-RU" dirty="0" smtClean="0"/>
              <a:t>Авторы: Сусанова Т. Д.,</a:t>
            </a:r>
          </a:p>
          <a:p>
            <a:r>
              <a:rPr lang="ru-RU" dirty="0" smtClean="0"/>
              <a:t>Сопка Н. В.</a:t>
            </a:r>
          </a:p>
          <a:p>
            <a:r>
              <a:rPr lang="ru-RU" dirty="0" smtClean="0"/>
              <a:t>ГБОУ Школа № 879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кве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13901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714480" y="6215082"/>
            <a:ext cx="3940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Сквер вблизи жилого дома</a:t>
            </a:r>
            <a:endParaRPr lang="ru-RU" sz="2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вер 2.jpg"/>
          <p:cNvPicPr>
            <a:picLocks noChangeAspect="1"/>
          </p:cNvPicPr>
          <p:nvPr/>
        </p:nvPicPr>
        <p:blipFill>
          <a:blip r:embed="rId2"/>
          <a:srcRect b="12375"/>
          <a:stretch>
            <a:fillRect/>
          </a:stretch>
        </p:blipFill>
        <p:spPr>
          <a:xfrm>
            <a:off x="1500166" y="936628"/>
            <a:ext cx="6350000" cy="556420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вер 3.jpg"/>
          <p:cNvPicPr>
            <a:picLocks noChangeAspect="1"/>
          </p:cNvPicPr>
          <p:nvPr/>
        </p:nvPicPr>
        <p:blipFill>
          <a:blip r:embed="rId2"/>
          <a:srcRect b="13500"/>
          <a:stretch>
            <a:fillRect/>
          </a:stretch>
        </p:blipFill>
        <p:spPr>
          <a:xfrm>
            <a:off x="1428728" y="1000108"/>
            <a:ext cx="6350000" cy="549276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28794" y="6215082"/>
            <a:ext cx="4661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/>
              <a:t>Битцевский</a:t>
            </a:r>
            <a:r>
              <a:rPr lang="ru-RU" sz="2400" dirty="0" smtClean="0"/>
              <a:t> лес. В глубине леса.</a:t>
            </a:r>
            <a:endParaRPr lang="ru-RU" sz="2400" dirty="0"/>
          </a:p>
        </p:txBody>
      </p:sp>
      <p:pic>
        <p:nvPicPr>
          <p:cNvPr id="5" name="Рисунок 4" descr="Лес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4"/>
            <a:ext cx="9144000" cy="610826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ес 1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738214" y="928670"/>
            <a:ext cx="7620000" cy="5715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ес 2.jpg"/>
          <p:cNvPicPr>
            <a:picLocks noChangeAspect="1"/>
          </p:cNvPicPr>
          <p:nvPr/>
        </p:nvPicPr>
        <p:blipFill>
          <a:blip r:embed="rId2"/>
          <a:srcRect b="4001"/>
          <a:stretch>
            <a:fillRect/>
          </a:stretch>
        </p:blipFill>
        <p:spPr>
          <a:xfrm>
            <a:off x="145200" y="998821"/>
            <a:ext cx="8927394" cy="571632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0232" y="6215082"/>
            <a:ext cx="3393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Поляна на опушке леса</a:t>
            </a:r>
            <a:endParaRPr lang="ru-RU" sz="2400" dirty="0"/>
          </a:p>
        </p:txBody>
      </p:sp>
      <p:pic>
        <p:nvPicPr>
          <p:cNvPr id="5" name="Рисунок 4" descr="Поляна на опушк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14476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ляна на опушке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000108"/>
            <a:ext cx="8448506" cy="564360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ляна на опушке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094" y="793116"/>
            <a:ext cx="7892434" cy="592203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Эксперимент 1</a:t>
            </a:r>
            <a:endParaRPr lang="ru-RU" dirty="0"/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357158" y="2786059"/>
          <a:ext cx="8372476" cy="260032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29024"/>
                <a:gridCol w="1714512"/>
                <a:gridCol w="1643074"/>
                <a:gridCol w="1585866"/>
              </a:tblGrid>
              <a:tr h="39941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7845" algn="l"/>
                        </a:tabLs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№ пробы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7845" algn="l"/>
                        </a:tabLs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Высота слоя 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почвы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7845" algn="l"/>
                        </a:tabLs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 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сосуде, мм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07845" algn="l"/>
                        </a:tabLst>
                        <a:defRPr/>
                      </a:pPr>
                      <a:endParaRPr kumimoji="0" lang="ru-RU" sz="800" b="0" u="sng" kern="1200" dirty="0" smtClean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07845" algn="l"/>
                        </a:tabLst>
                        <a:defRPr/>
                      </a:pPr>
                      <a:r>
                        <a:rPr kumimoji="0" lang="en-US" sz="2000" b="0" u="sng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r>
                        <a:rPr kumimoji="0" lang="en-US" sz="2000" b="0" u="sng" kern="1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kumimoji="0" lang="ru-RU" sz="2000" b="0" u="sng" kern="1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верх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07845" algn="l"/>
                        </a:tabLst>
                        <a:defRPr/>
                      </a:pPr>
                      <a:r>
                        <a:rPr kumimoji="0" lang="en-US" sz="2000" b="0" u="none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 </a:t>
                      </a:r>
                      <a:r>
                        <a:rPr kumimoji="0" lang="ru-RU" sz="2000" b="0" u="none" kern="1200" dirty="0" err="1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ниж</a:t>
                      </a:r>
                      <a:endParaRPr kumimoji="0" lang="ru-RU" sz="2000" b="0" u="none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94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7845" algn="l"/>
                        </a:tabLs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Верхнего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7845" algn="l"/>
                        </a:tabLs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слоя (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aseline="-250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верх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7845" algn="l"/>
                        </a:tabLs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Нижнего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7845" algn="l"/>
                        </a:tabLs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слоя (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aseline="-250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ниж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94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7845" algn="l"/>
                        </a:tabLs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Контроль (поляна на опушке)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7845" algn="l"/>
                        </a:tabLst>
                      </a:pPr>
                      <a:endParaRPr lang="ru-RU" sz="20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7845" algn="l"/>
                        </a:tabLst>
                      </a:pPr>
                      <a:endParaRPr lang="ru-RU" sz="20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94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7845" algn="l"/>
                        </a:tabLs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Сквер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7845" algn="l"/>
                        </a:tabLst>
                      </a:pPr>
                      <a:endParaRPr lang="ru-RU" sz="20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7845" algn="l"/>
                        </a:tabLst>
                      </a:pPr>
                      <a:endParaRPr lang="ru-RU" sz="20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94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7845" algn="l"/>
                        </a:tabLs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Лес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7845" algn="l"/>
                        </a:tabLst>
                      </a:pPr>
                      <a:endParaRPr lang="ru-RU" sz="20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7845" algn="l"/>
                        </a:tabLst>
                      </a:pPr>
                      <a:endParaRPr lang="ru-RU" sz="20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000232" y="2214554"/>
            <a:ext cx="55494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Таблица 1.  Соотношение слоёв почвы.</a:t>
            </a:r>
            <a:endParaRPr lang="ru-RU" sz="2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и задачи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3679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/>
              <a:t>Цель работы</a:t>
            </a:r>
            <a:r>
              <a:rPr lang="ru-RU" dirty="0" smtClean="0"/>
              <a:t> —</a:t>
            </a:r>
            <a:r>
              <a:rPr lang="ru-RU" b="1" dirty="0" smtClean="0"/>
              <a:t> </a:t>
            </a:r>
            <a:r>
              <a:rPr lang="ru-RU" dirty="0" smtClean="0"/>
              <a:t>выяснить, какое влияние оказывает листовой </a:t>
            </a:r>
            <a:r>
              <a:rPr lang="ru-RU" dirty="0" err="1" smtClean="0"/>
              <a:t>опад</a:t>
            </a:r>
            <a:r>
              <a:rPr lang="ru-RU" dirty="0" smtClean="0"/>
              <a:t> на состав почвы и биологическое разнообразие живых организмов в ней.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Задачи работы:</a:t>
            </a:r>
            <a:endParaRPr lang="ru-RU" dirty="0" smtClean="0"/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исследовать физико-химические свойства образцов почвы;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провести определение органического вещества в почве;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исследовать состояние почв методами </a:t>
            </a:r>
            <a:r>
              <a:rPr lang="ru-RU" dirty="0" err="1" smtClean="0"/>
              <a:t>биомониторинга</a:t>
            </a:r>
            <a:r>
              <a:rPr lang="ru-RU" dirty="0" smtClean="0"/>
              <a:t> (по видовому составу </a:t>
            </a:r>
            <a:r>
              <a:rPr lang="ru-RU" dirty="0" err="1" smtClean="0"/>
              <a:t>микромицетов</a:t>
            </a:r>
            <a:r>
              <a:rPr lang="ru-RU" dirty="0" smtClean="0"/>
              <a:t>, бактерий, беспозвоночных животных, растений);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провести сравнительный анализ по полученным данным;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сделать вывод о состоянии почв.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Эксперимент 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5648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Календарь опыта </a:t>
            </a:r>
          </a:p>
          <a:p>
            <a:pPr>
              <a:buNone/>
            </a:pP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5" y="2860684"/>
          <a:ext cx="821537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885"/>
                <a:gridCol w="4191029"/>
                <a:gridCol w="2738457"/>
              </a:tblGrid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7845" algn="l"/>
                        </a:tabLs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День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7845" algn="l"/>
                        </a:tabLs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Этап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7845" algn="l"/>
                        </a:tabLs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Активное время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7845" algn="l"/>
                        </a:tabLs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7845" algn="l"/>
                        </a:tabLs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Приготовление почвенной суспензии</a:t>
                      </a:r>
                      <a:endParaRPr lang="ru-RU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7845" algn="l"/>
                        </a:tabLs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 час</a:t>
                      </a:r>
                      <a:endParaRPr lang="ru-RU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7845" algn="l"/>
                        </a:tabLs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7845" algn="l"/>
                        </a:tabLs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Посев почвенных обитателей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7845" algn="l"/>
                        </a:tabLs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 час</a:t>
                      </a:r>
                      <a:endParaRPr lang="ru-RU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7845" algn="l"/>
                        </a:tabLs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2–13</a:t>
                      </a:r>
                      <a:endParaRPr lang="ru-RU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7845" algn="l"/>
                        </a:tabLs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Наблюдение за ростом грибов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7845" algn="l"/>
                        </a:tabLs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 мин. раз в два дня</a:t>
                      </a:r>
                      <a:endParaRPr lang="ru-RU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7845" algn="l"/>
                        </a:tabLs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7845" algn="l"/>
                        </a:tabLs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Завершение опыта</a:t>
                      </a:r>
                      <a:endParaRPr lang="ru-RU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7845" algn="l"/>
                        </a:tabLs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1–2 часа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0006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Таблица 2. Свойства выделенных грибов.</a:t>
            </a:r>
          </a:p>
          <a:p>
            <a:pPr>
              <a:buNone/>
            </a:pPr>
            <a:endParaRPr lang="ru-RU" sz="2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42910" y="1857364"/>
          <a:ext cx="7929618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4809"/>
                <a:gridCol w="3964809"/>
              </a:tblGrid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7845" algn="l"/>
                        </a:tabLs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Признаки колонии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7845" algn="l"/>
                        </a:tabLs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Полученные результаты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7845" algn="l"/>
                        </a:tabLs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Форма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7845" algn="l"/>
                        </a:tabLst>
                      </a:pPr>
                      <a:endParaRPr lang="ru-RU" sz="20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7845" algn="l"/>
                        </a:tabLs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Размер, мм</a:t>
                      </a:r>
                      <a:endParaRPr lang="ru-RU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7845" algn="l"/>
                        </a:tabLst>
                      </a:pPr>
                      <a:endParaRPr lang="ru-RU" sz="20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7845" algn="l"/>
                        </a:tabLs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Цвет</a:t>
                      </a:r>
                      <a:endParaRPr lang="ru-RU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7845" algn="l"/>
                        </a:tabLst>
                      </a:pPr>
                      <a:endParaRPr lang="ru-RU" sz="20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7845" algn="l"/>
                        </a:tabLs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Блеск</a:t>
                      </a:r>
                      <a:endParaRPr lang="ru-RU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7845" algn="l"/>
                        </a:tabLst>
                      </a:pPr>
                      <a:endParaRPr lang="ru-RU" sz="20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7845" algn="l"/>
                        </a:tabLs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Поверхность</a:t>
                      </a:r>
                      <a:endParaRPr lang="ru-RU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7845" algn="l"/>
                        </a:tabLst>
                      </a:pPr>
                      <a:endParaRPr lang="ru-RU" sz="20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7845" algn="l"/>
                        </a:tabLs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Прозрачность</a:t>
                      </a:r>
                      <a:endParaRPr lang="ru-RU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7845" algn="l"/>
                        </a:tabLst>
                      </a:pPr>
                      <a:endParaRPr lang="ru-RU" sz="20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7845" algn="l"/>
                        </a:tabLs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Морфология клеток</a:t>
                      </a:r>
                      <a:endParaRPr lang="ru-RU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7845" algn="l"/>
                        </a:tabLst>
                      </a:pPr>
                      <a:endParaRPr lang="ru-RU" sz="20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7845" algn="l"/>
                        </a:tabLs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Форма и расположение клеток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7845" algn="l"/>
                        </a:tabLst>
                      </a:pPr>
                      <a:endParaRPr lang="ru-RU" sz="20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7845" algn="l"/>
                        </a:tabLs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Окраска по Граму</a:t>
                      </a:r>
                      <a:endParaRPr lang="ru-RU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7845" algn="l"/>
                        </a:tabLst>
                      </a:pPr>
                      <a:endParaRPr lang="ru-RU" sz="20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28596" y="1500174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Эксперимент 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5648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Таблица 3. Частота встречаемости грибов разных видов</a:t>
            </a:r>
          </a:p>
          <a:p>
            <a:pPr indent="0">
              <a:buNone/>
            </a:pPr>
            <a:endParaRPr lang="ru-RU" sz="24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714346" y="2714620"/>
          <a:ext cx="7858182" cy="2786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9697"/>
                <a:gridCol w="1309697"/>
                <a:gridCol w="1309697"/>
                <a:gridCol w="1309697"/>
                <a:gridCol w="1309697"/>
                <a:gridCol w="1309697"/>
              </a:tblGrid>
              <a:tr h="928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7845" algn="l"/>
                        </a:tabLs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Вид гриба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7845" algn="l"/>
                        </a:tabLs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7845" algn="l"/>
                        </a:tabLs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7845" algn="l"/>
                        </a:tabLs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7845" algn="l"/>
                        </a:tabLs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7845" algn="l"/>
                        </a:tabLs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43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7845" algn="l"/>
                        </a:tabLst>
                      </a:pPr>
                      <a:endParaRPr lang="ru-RU" sz="2400" b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7845" algn="l"/>
                        </a:tabLst>
                      </a:pPr>
                      <a:endParaRPr lang="ru-RU" sz="2400" b="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7845" algn="l"/>
                        </a:tabLst>
                      </a:pPr>
                      <a:endParaRPr lang="ru-RU" sz="2400" b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7845" algn="l"/>
                        </a:tabLst>
                      </a:pPr>
                      <a:endParaRPr lang="ru-RU" sz="2400" b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7845" algn="l"/>
                        </a:tabLst>
                      </a:pPr>
                      <a:endParaRPr lang="ru-RU" sz="2400" b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7845" algn="l"/>
                        </a:tabLst>
                      </a:pPr>
                      <a:endParaRPr lang="ru-RU" sz="2400" b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43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7845" algn="l"/>
                        </a:tabLst>
                      </a:pPr>
                      <a:endParaRPr lang="ru-RU" sz="2400" b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7845" algn="l"/>
                        </a:tabLst>
                      </a:pPr>
                      <a:endParaRPr lang="ru-RU" sz="2400" b="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7845" algn="l"/>
                        </a:tabLst>
                      </a:pPr>
                      <a:endParaRPr lang="ru-RU" sz="2400" b="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7845" algn="l"/>
                        </a:tabLst>
                      </a:pPr>
                      <a:endParaRPr lang="ru-RU" sz="2400" b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7845" algn="l"/>
                        </a:tabLst>
                      </a:pPr>
                      <a:endParaRPr lang="ru-RU" sz="2400" b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7845" algn="l"/>
                        </a:tabLst>
                      </a:pPr>
                      <a:endParaRPr lang="ru-RU" sz="2400" b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43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7845" algn="l"/>
                        </a:tabLst>
                      </a:pPr>
                      <a:endParaRPr lang="ru-RU" sz="2400" b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7845" algn="l"/>
                        </a:tabLst>
                      </a:pPr>
                      <a:endParaRPr lang="ru-RU" sz="2400" b="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7845" algn="l"/>
                        </a:tabLst>
                      </a:pPr>
                      <a:endParaRPr lang="ru-RU" sz="2400" b="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7845" algn="l"/>
                        </a:tabLst>
                      </a:pPr>
                      <a:endParaRPr lang="ru-RU" sz="2400" b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7845" algn="l"/>
                        </a:tabLst>
                      </a:pPr>
                      <a:endParaRPr lang="ru-RU" sz="2400" b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7845" algn="l"/>
                        </a:tabLst>
                      </a:pPr>
                      <a:endParaRPr lang="ru-RU" sz="2400" b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43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7845" algn="l"/>
                        </a:tabLst>
                      </a:pPr>
                      <a:endParaRPr lang="ru-RU" sz="2400" b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7845" algn="l"/>
                        </a:tabLst>
                      </a:pPr>
                      <a:endParaRPr lang="ru-RU" sz="2400" b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7845" algn="l"/>
                        </a:tabLst>
                      </a:pPr>
                      <a:endParaRPr lang="ru-RU" sz="2400" b="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7845" algn="l"/>
                        </a:tabLst>
                      </a:pPr>
                      <a:endParaRPr lang="ru-RU" sz="2400" b="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7845" algn="l"/>
                        </a:tabLst>
                      </a:pPr>
                      <a:endParaRPr lang="ru-RU" sz="2400" b="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7845" algn="l"/>
                        </a:tabLst>
                      </a:pPr>
                      <a:endParaRPr lang="ru-RU" sz="2400" b="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/>
          <p:nvPr/>
        </p:nvGraphicFramePr>
        <p:xfrm>
          <a:off x="500034" y="1142984"/>
          <a:ext cx="7929618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0006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Таблица 4. Свойства выделенных бактерий.</a:t>
            </a:r>
          </a:p>
          <a:p>
            <a:pPr>
              <a:buNone/>
            </a:pPr>
            <a:endParaRPr lang="ru-RU" sz="2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42910" y="1857364"/>
          <a:ext cx="7929618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4809"/>
                <a:gridCol w="3964809"/>
              </a:tblGrid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7845" algn="l"/>
                        </a:tabLs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Признаки колонии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7845" algn="l"/>
                        </a:tabLs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Полученные результаты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7845" algn="l"/>
                        </a:tabLs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Форма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7845" algn="l"/>
                        </a:tabLst>
                      </a:pPr>
                      <a:endParaRPr lang="ru-RU" sz="20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7845" algn="l"/>
                        </a:tabLs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Размер, мм</a:t>
                      </a:r>
                      <a:endParaRPr lang="ru-RU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7845" algn="l"/>
                        </a:tabLst>
                      </a:pPr>
                      <a:endParaRPr lang="ru-RU" sz="20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7845" algn="l"/>
                        </a:tabLs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Цвет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7845" algn="l"/>
                        </a:tabLst>
                      </a:pPr>
                      <a:endParaRPr lang="ru-RU" sz="20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7845" algn="l"/>
                        </a:tabLs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Блеск</a:t>
                      </a:r>
                      <a:endParaRPr lang="ru-RU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7845" algn="l"/>
                        </a:tabLst>
                      </a:pPr>
                      <a:endParaRPr lang="ru-RU" sz="20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7845" algn="l"/>
                        </a:tabLs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Поверхность</a:t>
                      </a:r>
                      <a:endParaRPr lang="ru-RU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7845" algn="l"/>
                        </a:tabLst>
                      </a:pPr>
                      <a:endParaRPr lang="ru-RU" sz="20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7845" algn="l"/>
                        </a:tabLs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Прозрачность</a:t>
                      </a:r>
                      <a:endParaRPr lang="ru-RU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7845" algn="l"/>
                        </a:tabLst>
                      </a:pPr>
                      <a:endParaRPr lang="ru-RU" sz="20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7845" algn="l"/>
                        </a:tabLs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Морфология клеток</a:t>
                      </a:r>
                      <a:endParaRPr lang="ru-RU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7845" algn="l"/>
                        </a:tabLst>
                      </a:pPr>
                      <a:endParaRPr lang="ru-RU" sz="20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7845" algn="l"/>
                        </a:tabLs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Форма и расположение клеток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7845" algn="l"/>
                        </a:tabLst>
                      </a:pPr>
                      <a:endParaRPr lang="ru-RU" sz="20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7845" algn="l"/>
                        </a:tabLs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Окраска по Граму</a:t>
                      </a:r>
                      <a:endParaRPr lang="ru-RU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7845" algn="l"/>
                        </a:tabLst>
                      </a:pPr>
                      <a:endParaRPr lang="ru-RU" sz="20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56482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400" dirty="0" smtClean="0"/>
              <a:t>Таблица 5. Частота встречаемости бактерий разных видов</a:t>
            </a:r>
          </a:p>
          <a:p>
            <a:pPr indent="0">
              <a:buNone/>
            </a:pPr>
            <a:endParaRPr lang="ru-RU" sz="24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714346" y="2714620"/>
          <a:ext cx="7858182" cy="2786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2"/>
                <a:gridCol w="1285884"/>
                <a:gridCol w="1285884"/>
                <a:gridCol w="1285884"/>
                <a:gridCol w="1357322"/>
                <a:gridCol w="1214446"/>
              </a:tblGrid>
              <a:tr h="928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7845" algn="l"/>
                        </a:tabLs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Вид 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бактерий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7845" algn="l"/>
                        </a:tabLs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7845" algn="l"/>
                        </a:tabLs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7845" algn="l"/>
                        </a:tabLs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7845" algn="l"/>
                        </a:tabLs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7845" algn="l"/>
                        </a:tabLs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43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7845" algn="l"/>
                        </a:tabLst>
                      </a:pPr>
                      <a:endParaRPr lang="ru-RU" sz="2400" b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7845" algn="l"/>
                        </a:tabLst>
                      </a:pPr>
                      <a:endParaRPr lang="ru-RU" sz="2400" b="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7845" algn="l"/>
                        </a:tabLst>
                      </a:pPr>
                      <a:endParaRPr lang="ru-RU" sz="2400" b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7845" algn="l"/>
                        </a:tabLst>
                      </a:pPr>
                      <a:endParaRPr lang="ru-RU" sz="2400" b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7845" algn="l"/>
                        </a:tabLst>
                      </a:pPr>
                      <a:endParaRPr lang="ru-RU" sz="2400" b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7845" algn="l"/>
                        </a:tabLst>
                      </a:pPr>
                      <a:endParaRPr lang="ru-RU" sz="2400" b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43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7845" algn="l"/>
                        </a:tabLst>
                      </a:pPr>
                      <a:endParaRPr lang="ru-RU" sz="2400" b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7845" algn="l"/>
                        </a:tabLst>
                      </a:pPr>
                      <a:endParaRPr lang="ru-RU" sz="2400" b="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7845" algn="l"/>
                        </a:tabLst>
                      </a:pPr>
                      <a:endParaRPr lang="ru-RU" sz="2400" b="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7845" algn="l"/>
                        </a:tabLst>
                      </a:pPr>
                      <a:endParaRPr lang="ru-RU" sz="2400" b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7845" algn="l"/>
                        </a:tabLst>
                      </a:pPr>
                      <a:endParaRPr lang="ru-RU" sz="2400" b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7845" algn="l"/>
                        </a:tabLst>
                      </a:pPr>
                      <a:endParaRPr lang="ru-RU" sz="2400" b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43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7845" algn="l"/>
                        </a:tabLst>
                      </a:pPr>
                      <a:endParaRPr lang="ru-RU" sz="2400" b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7845" algn="l"/>
                        </a:tabLst>
                      </a:pPr>
                      <a:endParaRPr lang="ru-RU" sz="2400" b="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7845" algn="l"/>
                        </a:tabLst>
                      </a:pPr>
                      <a:endParaRPr lang="ru-RU" sz="2400" b="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7845" algn="l"/>
                        </a:tabLst>
                      </a:pPr>
                      <a:endParaRPr lang="ru-RU" sz="2400" b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7845" algn="l"/>
                        </a:tabLst>
                      </a:pPr>
                      <a:endParaRPr lang="ru-RU" sz="2400" b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7845" algn="l"/>
                        </a:tabLst>
                      </a:pPr>
                      <a:endParaRPr lang="ru-RU" sz="2400" b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43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7845" algn="l"/>
                        </a:tabLst>
                      </a:pPr>
                      <a:endParaRPr lang="ru-RU" sz="2400" b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7845" algn="l"/>
                        </a:tabLst>
                      </a:pPr>
                      <a:endParaRPr lang="ru-RU" sz="2400" b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7845" algn="l"/>
                        </a:tabLst>
                      </a:pPr>
                      <a:endParaRPr lang="ru-RU" sz="2400" b="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7845" algn="l"/>
                        </a:tabLst>
                      </a:pPr>
                      <a:endParaRPr lang="ru-RU" sz="2400" b="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7845" algn="l"/>
                        </a:tabLst>
                      </a:pPr>
                      <a:endParaRPr lang="ru-RU" sz="2400" b="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7845" algn="l"/>
                        </a:tabLst>
                      </a:pPr>
                      <a:endParaRPr lang="ru-RU" sz="2400" b="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/>
        </p:nvGraphicFramePr>
        <p:xfrm>
          <a:off x="642910" y="1071546"/>
          <a:ext cx="7786742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Выводы: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2006918"/>
            <a:ext cx="8229600" cy="3922412"/>
          </a:xfrm>
        </p:spPr>
        <p:txBody>
          <a:bodyPr/>
          <a:lstStyle/>
          <a:p>
            <a:pPr lvl="0"/>
            <a:r>
              <a:rPr lang="ru-RU" dirty="0" smtClean="0"/>
              <a:t>Деятельность человека, связанная с уборкой листвы на газонах и в скверах, отрицательно влияет на экологическое состояние городских почв.</a:t>
            </a:r>
          </a:p>
          <a:p>
            <a:pPr lvl="0"/>
            <a:r>
              <a:rPr lang="ru-RU" dirty="0" smtClean="0"/>
              <a:t>Необходимо прекратить уборку листвы с газонов</a:t>
            </a:r>
            <a:r>
              <a:rPr lang="ru-RU" dirty="0" smtClean="0"/>
              <a:t>,</a:t>
            </a:r>
          </a:p>
          <a:p>
            <a:pPr lvl="0" indent="0">
              <a:buNone/>
            </a:pPr>
            <a:r>
              <a:rPr lang="ru-RU" dirty="0" smtClean="0"/>
              <a:t>т</a:t>
            </a:r>
            <a:r>
              <a:rPr lang="ru-RU" dirty="0" smtClean="0"/>
              <a:t>. к. она приводит к «голоданию» растений и их деградации.</a:t>
            </a:r>
          </a:p>
          <a:p>
            <a:pPr lvl="0"/>
            <a:r>
              <a:rPr lang="ru-RU" dirty="0" smtClean="0"/>
              <a:t>Требуется периодическое внесение органических удобрений в почву скверов и парков.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Оборудование и реактивы: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sz="2400" dirty="0" smtClean="0"/>
              <a:t>образцы почв из разных мест;</a:t>
            </a:r>
          </a:p>
          <a:p>
            <a:pPr lvl="0"/>
            <a:r>
              <a:rPr lang="en-US" sz="2400" dirty="0" smtClean="0"/>
              <a:t>GPS </a:t>
            </a:r>
            <a:r>
              <a:rPr lang="ru-RU" sz="2400" dirty="0" smtClean="0"/>
              <a:t>компас;</a:t>
            </a:r>
          </a:p>
          <a:p>
            <a:pPr lvl="0"/>
            <a:r>
              <a:rPr lang="ru-RU" sz="2400" dirty="0" smtClean="0"/>
              <a:t>электронная карта почв Москвы;</a:t>
            </a:r>
          </a:p>
          <a:p>
            <a:pPr lvl="0"/>
            <a:r>
              <a:rPr lang="ru-RU" sz="2400" dirty="0" err="1" smtClean="0"/>
              <a:t>мини-экспресс-лаборатории</a:t>
            </a:r>
            <a:r>
              <a:rPr lang="ru-RU" sz="2400" dirty="0" smtClean="0"/>
              <a:t> «</a:t>
            </a:r>
            <a:r>
              <a:rPr lang="ru-RU" sz="2400" dirty="0" err="1" smtClean="0"/>
              <a:t>Пчёлка-У</a:t>
            </a:r>
            <a:r>
              <a:rPr lang="ru-RU" sz="2400" dirty="0" smtClean="0"/>
              <a:t>/почва», «</a:t>
            </a:r>
            <a:r>
              <a:rPr lang="ru-RU" sz="2400" dirty="0" err="1" smtClean="0"/>
              <a:t>Пчёлка-У</a:t>
            </a:r>
            <a:r>
              <a:rPr lang="ru-RU" sz="2400" dirty="0" smtClean="0"/>
              <a:t>/</a:t>
            </a:r>
            <a:r>
              <a:rPr lang="ru-RU" sz="2400" dirty="0" err="1" smtClean="0"/>
              <a:t>хим</a:t>
            </a:r>
            <a:r>
              <a:rPr lang="ru-RU" sz="2400" dirty="0" smtClean="0"/>
              <a:t>»;</a:t>
            </a:r>
          </a:p>
          <a:p>
            <a:pPr lvl="0"/>
            <a:r>
              <a:rPr lang="ru-RU" sz="2400" dirty="0" smtClean="0"/>
              <a:t>набор «Тайны микробиологии — мир грибов»;</a:t>
            </a:r>
          </a:p>
          <a:p>
            <a:pPr lvl="0"/>
            <a:r>
              <a:rPr lang="ru-RU" sz="2400" dirty="0" smtClean="0"/>
              <a:t>лабораторные стаканы объёмом 1л, вода чистая, линейка, ложка;</a:t>
            </a:r>
          </a:p>
          <a:p>
            <a:pPr lvl="0"/>
            <a:r>
              <a:rPr lang="ru-RU" sz="2400" dirty="0" smtClean="0"/>
              <a:t>набор для проведения микробиологических исследований «Научные развлечения»;</a:t>
            </a:r>
          </a:p>
          <a:p>
            <a:pPr lvl="0"/>
            <a:r>
              <a:rPr lang="ru-RU" sz="2400" dirty="0" smtClean="0"/>
              <a:t>набор для выращивания бактерий;</a:t>
            </a:r>
          </a:p>
          <a:p>
            <a:pPr lvl="0"/>
            <a:r>
              <a:rPr lang="ru-RU" sz="2400" dirty="0" smtClean="0"/>
              <a:t>микроскоп «Мир Левенгука».</a:t>
            </a:r>
          </a:p>
          <a:p>
            <a:pPr indent="0">
              <a:buNone/>
            </a:pP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Основные этапы работы: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493784"/>
          </a:xfrm>
        </p:spPr>
        <p:txBody>
          <a:bodyPr>
            <a:noAutofit/>
          </a:bodyPr>
          <a:lstStyle/>
          <a:p>
            <a:pPr marL="457200" indent="-457200">
              <a:lnSpc>
                <a:spcPct val="90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2400" dirty="0" smtClean="0"/>
              <a:t>обоснование темы;</a:t>
            </a:r>
          </a:p>
          <a:p>
            <a:pPr marL="457200" indent="-457200">
              <a:lnSpc>
                <a:spcPct val="90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2400" dirty="0" smtClean="0"/>
              <a:t>постановка цели и задач;</a:t>
            </a:r>
          </a:p>
          <a:p>
            <a:pPr marL="457200" indent="-457200">
              <a:lnSpc>
                <a:spcPct val="90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2400" dirty="0" smtClean="0"/>
              <a:t>составление обзора литературы и </a:t>
            </a:r>
            <a:r>
              <a:rPr lang="ru-RU" sz="2400" dirty="0" err="1" smtClean="0"/>
              <a:t>интернет-источников</a:t>
            </a:r>
            <a:r>
              <a:rPr lang="ru-RU" sz="2400" dirty="0" smtClean="0"/>
              <a:t>;</a:t>
            </a:r>
          </a:p>
          <a:p>
            <a:pPr marL="457200" indent="-457200">
              <a:lnSpc>
                <a:spcPct val="90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2400" dirty="0" smtClean="0"/>
              <a:t>изучение карты исследуемой территории;</a:t>
            </a:r>
          </a:p>
          <a:p>
            <a:pPr marL="457200" indent="-457200">
              <a:lnSpc>
                <a:spcPct val="90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2400" dirty="0" smtClean="0"/>
              <a:t>определение мест отбора образцов почвы, их координат и высоты;</a:t>
            </a:r>
          </a:p>
          <a:p>
            <a:pPr marL="457200" indent="-457200">
              <a:lnSpc>
                <a:spcPct val="90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2400" dirty="0" smtClean="0"/>
              <a:t>отбор образцов почвы;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279470"/>
          </a:xfrm>
        </p:spPr>
        <p:txBody>
          <a:bodyPr>
            <a:normAutofit/>
          </a:bodyPr>
          <a:lstStyle/>
          <a:p>
            <a:pPr marL="457200" lvl="0" indent="-457200">
              <a:lnSpc>
                <a:spcPct val="90000"/>
              </a:lnSpc>
              <a:buFont typeface="+mj-lt"/>
              <a:buAutoNum type="arabicParenR" startAt="7"/>
            </a:pPr>
            <a:r>
              <a:rPr lang="ru-RU" sz="2400" dirty="0" smtClean="0"/>
              <a:t>проведение измерений физико-химических параметров;</a:t>
            </a:r>
          </a:p>
          <a:p>
            <a:pPr marL="457200" lvl="0" indent="-457200">
              <a:lnSpc>
                <a:spcPct val="90000"/>
              </a:lnSpc>
              <a:buFont typeface="+mj-lt"/>
              <a:buAutoNum type="arabicParenR" startAt="7"/>
            </a:pPr>
            <a:r>
              <a:rPr lang="ru-RU" sz="2400" dirty="0" smtClean="0"/>
              <a:t>сбор биологического материала;</a:t>
            </a:r>
          </a:p>
          <a:p>
            <a:pPr marL="457200" lvl="0" indent="-457200">
              <a:lnSpc>
                <a:spcPct val="90000"/>
              </a:lnSpc>
              <a:buFont typeface="+mj-lt"/>
              <a:buAutoNum type="arabicParenR" startAt="7"/>
            </a:pPr>
            <a:r>
              <a:rPr lang="ru-RU" sz="2400" dirty="0" smtClean="0"/>
              <a:t>проведение лабораторных экспериментов;</a:t>
            </a:r>
          </a:p>
          <a:p>
            <a:pPr marL="457200" lvl="0" indent="-457200">
              <a:lnSpc>
                <a:spcPct val="90000"/>
              </a:lnSpc>
              <a:buFont typeface="+mj-lt"/>
              <a:buAutoNum type="arabicParenR" startAt="7"/>
            </a:pPr>
            <a:r>
              <a:rPr lang="ru-RU" sz="2400" dirty="0" smtClean="0"/>
              <a:t>определение видового состава микроорганизмов, грибов;</a:t>
            </a:r>
          </a:p>
          <a:p>
            <a:pPr marL="457200" lvl="0" indent="-457200">
              <a:lnSpc>
                <a:spcPct val="90000"/>
              </a:lnSpc>
              <a:buFont typeface="+mj-lt"/>
              <a:buAutoNum type="arabicParenR" startAt="7"/>
            </a:pPr>
            <a:r>
              <a:rPr lang="ru-RU" sz="2400" dirty="0" smtClean="0"/>
              <a:t>анализ полученных данных;</a:t>
            </a:r>
          </a:p>
          <a:p>
            <a:pPr marL="457200" lvl="0" indent="-457200">
              <a:lnSpc>
                <a:spcPct val="90000"/>
              </a:lnSpc>
              <a:buFont typeface="+mj-lt"/>
              <a:buAutoNum type="arabicParenR" startAt="7"/>
            </a:pPr>
            <a:r>
              <a:rPr lang="ru-RU" sz="2400" dirty="0" smtClean="0"/>
              <a:t>выводы.</a:t>
            </a:r>
          </a:p>
          <a:p>
            <a:pPr marL="514350" indent="-514350">
              <a:buFont typeface="+mj-lt"/>
              <a:buAutoNum type="arabicParenR" startAt="7"/>
            </a:pPr>
            <a:endParaRPr lang="ru-RU" sz="2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8356"/>
            <a:ext cx="8229600" cy="2207900"/>
          </a:xfrm>
        </p:spPr>
        <p:txBody>
          <a:bodyPr/>
          <a:lstStyle/>
          <a:p>
            <a:pPr lvl="0"/>
            <a:r>
              <a:rPr lang="ru-RU" dirty="0" smtClean="0"/>
              <a:t>данные о влиянии листового </a:t>
            </a:r>
            <a:r>
              <a:rPr lang="ru-RU" dirty="0" err="1" smtClean="0"/>
              <a:t>опада</a:t>
            </a:r>
            <a:r>
              <a:rPr lang="ru-RU" dirty="0" smtClean="0"/>
              <a:t> на  почву;</a:t>
            </a:r>
          </a:p>
          <a:p>
            <a:pPr lvl="0"/>
            <a:r>
              <a:rPr lang="ru-RU" dirty="0" smtClean="0"/>
              <a:t>рекомендации;</a:t>
            </a:r>
          </a:p>
          <a:p>
            <a:pPr lvl="0"/>
            <a:r>
              <a:rPr lang="ru-RU" dirty="0" smtClean="0"/>
              <a:t>составление карты;</a:t>
            </a:r>
          </a:p>
          <a:p>
            <a:r>
              <a:rPr lang="ru-RU" dirty="0" smtClean="0"/>
              <a:t>презентация.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Объекты исследования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922412"/>
          </a:xfrm>
        </p:spPr>
        <p:txBody>
          <a:bodyPr>
            <a:normAutofit fontScale="92500"/>
          </a:bodyPr>
          <a:lstStyle/>
          <a:p>
            <a:pPr lvl="0"/>
            <a:r>
              <a:rPr lang="ru-RU" dirty="0" smtClean="0"/>
              <a:t>Территории </a:t>
            </a:r>
            <a:r>
              <a:rPr lang="ru-RU" dirty="0" err="1" smtClean="0"/>
              <a:t>Битцевского</a:t>
            </a:r>
            <a:r>
              <a:rPr lang="ru-RU" dirty="0" smtClean="0"/>
              <a:t> лесопарка, примыкающие к городской жилой застройке. Здесь под смешанным лесом развиты дерново-подзолистые почвы на моренных и покровных суглинках. Участок в глубине леса и поляна на опушке.</a:t>
            </a:r>
          </a:p>
          <a:p>
            <a:pPr lvl="0">
              <a:spcAft>
                <a:spcPts val="1800"/>
              </a:spcAft>
            </a:pPr>
            <a:r>
              <a:rPr lang="ru-RU" dirty="0" smtClean="0"/>
              <a:t>Территория городского сквера вблизи жилого дома.</a:t>
            </a:r>
          </a:p>
          <a:p>
            <a:pPr indent="0">
              <a:buNone/>
            </a:pPr>
            <a:r>
              <a:rPr lang="ru-RU" dirty="0" smtClean="0"/>
              <a:t>Рельеф всех исследуемых участков — полого-увалистая равнина с абсолютными высотами 190–220 м. 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389120"/>
          </a:xfrm>
        </p:spPr>
        <p:txBody>
          <a:bodyPr>
            <a:normAutofit fontScale="92500"/>
          </a:bodyPr>
          <a:lstStyle/>
          <a:p>
            <a:pPr indent="0">
              <a:buNone/>
            </a:pPr>
            <a:r>
              <a:rPr lang="ru-RU" dirty="0" smtClean="0"/>
              <a:t>На 3 участках с различным уровнем антропогенного воздействия, в корнеобитаемом слое проводился забор образцов почв для определения почвенных свойств.</a:t>
            </a:r>
          </a:p>
          <a:p>
            <a:pPr indent="0">
              <a:buNone/>
            </a:pPr>
            <a:r>
              <a:rPr lang="ru-RU" dirty="0" smtClean="0"/>
              <a:t>Участки были выбраны с использованием интерактивной почвенной карты Москвы.</a:t>
            </a:r>
          </a:p>
          <a:p>
            <a:pPr indent="0">
              <a:buNone/>
            </a:pPr>
            <a:r>
              <a:rPr lang="en-US" dirty="0" smtClean="0"/>
              <a:t>GPS</a:t>
            </a:r>
            <a:r>
              <a:rPr lang="ru-RU" dirty="0" smtClean="0"/>
              <a:t> компас использовался для определения координат точек и их высот на местности.</a:t>
            </a:r>
          </a:p>
          <a:p>
            <a:pPr indent="0">
              <a:buNone/>
            </a:pPr>
            <a:r>
              <a:rPr lang="ru-RU" dirty="0" smtClean="0"/>
              <a:t>При подготовке образцов к анализу тщательно были отобраны корешки и все видимые органические остатки, чтобы исключить органические вещества не гумусовой природы.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Условные обозначения к почвенной карте.jpg"/>
          <p:cNvPicPr>
            <a:picLocks noChangeAspect="1"/>
          </p:cNvPicPr>
          <p:nvPr/>
        </p:nvPicPr>
        <p:blipFill>
          <a:blip r:embed="rId2">
            <a:lum bright="-10000" contrast="20000"/>
          </a:blip>
          <a:stretch>
            <a:fillRect/>
          </a:stretch>
        </p:blipFill>
        <p:spPr>
          <a:xfrm>
            <a:off x="0" y="1269518"/>
            <a:ext cx="9144000" cy="558850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251</TotalTime>
  <Words>619</Words>
  <PresentationFormat>Экран (4:3)</PresentationFormat>
  <Paragraphs>138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Поток</vt:lpstr>
      <vt:lpstr>Влияние листового опада на состав и биотоп почвы </vt:lpstr>
      <vt:lpstr>Цель и задачи</vt:lpstr>
      <vt:lpstr>Оборудование и реактивы:</vt:lpstr>
      <vt:lpstr>Основные этапы работы:</vt:lpstr>
      <vt:lpstr>Слайд 5</vt:lpstr>
      <vt:lpstr>Результаты работы</vt:lpstr>
      <vt:lpstr>Объекты исследования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Эксперимент 1</vt:lpstr>
      <vt:lpstr>Эксперимент 2</vt:lpstr>
      <vt:lpstr>Слайд 21</vt:lpstr>
      <vt:lpstr>Слайд 22</vt:lpstr>
      <vt:lpstr>Эксперимент 3</vt:lpstr>
      <vt:lpstr>Слайд 24</vt:lpstr>
      <vt:lpstr>Слайд 25</vt:lpstr>
      <vt:lpstr>Слайд 26</vt:lpstr>
      <vt:lpstr>Слайд 27</vt:lpstr>
      <vt:lpstr>Выводы: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листового опада на состав и биотоп почвы </dc:title>
  <cp:lastModifiedBy>Сопка</cp:lastModifiedBy>
  <cp:revision>29</cp:revision>
  <dcterms:modified xsi:type="dcterms:W3CDTF">2014-12-15T19:49:28Z</dcterms:modified>
</cp:coreProperties>
</file>