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4" r:id="rId4"/>
    <p:sldId id="265" r:id="rId5"/>
    <p:sldId id="260" r:id="rId6"/>
    <p:sldId id="261" r:id="rId7"/>
    <p:sldId id="257" r:id="rId8"/>
    <p:sldId id="258" r:id="rId9"/>
    <p:sldId id="262" r:id="rId10"/>
    <p:sldId id="263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17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EE4A-EB98-49E3-80BA-BBED34594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DB1F1-0986-4DC7-85F3-A5555A089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E071-6446-45E2-8D8E-C789B205A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A63EE-3CA2-4F2B-A7D8-81CDB5611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D17F7-72DC-4559-9038-253AAFE93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30624-4306-4FE9-835D-BC1876A7D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20E83-22A3-46F4-A79F-FD4C2B7CF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CFDE3-BACF-44EE-B139-30D8A8480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ACAC9-A6B6-47E5-AC0C-ABAECDB08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B11F-3815-49D7-808B-9ECFBB871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78D9D-BED5-4EEE-8093-EF9DC30D2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F322E39-407C-48EA-BD4E-6FE1E5DD8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-edu.ru/logo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060848"/>
            <a:ext cx="81369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i="1" dirty="0" smtClean="0"/>
              <a:t>Мочалова М.В. </a:t>
            </a:r>
            <a:r>
              <a:rPr lang="ru-RU" dirty="0" smtClean="0"/>
              <a:t>учитель информатики лицея 144 г.Санкт-Петербург</a:t>
            </a:r>
          </a:p>
          <a:p>
            <a:pPr algn="l"/>
            <a:endParaRPr lang="ru-RU" sz="800" dirty="0" smtClean="0"/>
          </a:p>
          <a:p>
            <a:pPr algn="l"/>
            <a:r>
              <a:rPr lang="ru-RU" i="1" dirty="0" smtClean="0"/>
              <a:t>Фомина И.О. </a:t>
            </a:r>
            <a:r>
              <a:rPr lang="ru-RU" dirty="0" smtClean="0"/>
              <a:t>учитель математики лицея 144 г.Санкт-Петербург</a:t>
            </a:r>
          </a:p>
          <a:p>
            <a:pPr algn="l"/>
            <a:endParaRPr lang="ru-RU" dirty="0" smtClean="0"/>
          </a:p>
          <a:p>
            <a:r>
              <a:rPr lang="ru-RU" dirty="0" smtClean="0"/>
              <a:t>Интегрированный урок </a:t>
            </a:r>
            <a:r>
              <a:rPr lang="ru-RU" i="1" dirty="0" smtClean="0"/>
              <a:t>«</a:t>
            </a:r>
            <a:r>
              <a:rPr lang="ru-RU" i="1" dirty="0" err="1" smtClean="0"/>
              <a:t>Информатика+математика</a:t>
            </a:r>
            <a:r>
              <a:rPr lang="ru-RU" i="1" dirty="0" smtClean="0"/>
              <a:t>»</a:t>
            </a:r>
          </a:p>
          <a:p>
            <a:endParaRPr lang="ru-RU" dirty="0" smtClean="0"/>
          </a:p>
          <a:p>
            <a:r>
              <a:rPr lang="ru-RU" dirty="0" smtClean="0"/>
              <a:t>Тема урока «</a:t>
            </a:r>
            <a:r>
              <a:rPr lang="ru-RU" i="1" dirty="0" smtClean="0"/>
              <a:t>Исследование окружности в среде ЛОГО</a:t>
            </a:r>
            <a:r>
              <a:rPr lang="ru-RU" dirty="0" smtClean="0"/>
              <a:t>» (6 класс)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827088" y="1268413"/>
            <a:ext cx="7705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Домашнее задание: написать процедуру рисования пропеллера со стороной 40 шагов</a:t>
            </a: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2492375"/>
            <a:ext cx="284321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140200" y="30686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40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7158" y="214290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Тема урока: исследование </a:t>
            </a:r>
            <a:r>
              <a:rPr lang="ru-RU" sz="3200" dirty="0" smtClean="0">
                <a:latin typeface="Times New Roman" pitchFamily="18" charset="0"/>
              </a:rPr>
              <a:t>окружности в ЛОГО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857488" y="1071546"/>
            <a:ext cx="2828916" cy="868346"/>
          </a:xfrm>
        </p:spPr>
        <p:txBody>
          <a:bodyPr/>
          <a:lstStyle/>
          <a:p>
            <a:r>
              <a:rPr lang="ru-RU" dirty="0" smtClean="0"/>
              <a:t>Итог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714348" y="2500306"/>
            <a:ext cx="3328982" cy="1328734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Рефлексия 1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Рефлексия 2</a:t>
            </a:r>
            <a:endParaRPr lang="ru-RU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7158" y="214290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Тема урока: исследование </a:t>
            </a:r>
            <a:r>
              <a:rPr lang="ru-RU" sz="3200" dirty="0" smtClean="0">
                <a:latin typeface="Times New Roman" pitchFamily="18" charset="0"/>
              </a:rPr>
              <a:t>окружности в ЛОГО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1071546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Рефлексия 1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7158" y="214290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Тема урока: исследование </a:t>
            </a:r>
            <a:r>
              <a:rPr lang="ru-RU" sz="3200" dirty="0" smtClean="0">
                <a:latin typeface="Times New Roman" pitchFamily="18" charset="0"/>
              </a:rPr>
              <a:t>окружности в ЛОГО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214554"/>
            <a:ext cx="521497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 Сегодня я узнал(а)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 Было интересно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 Я понял(а), что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 Я научился(ась)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 У меня получилось	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 Меня удивило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 Мне захотелось</a:t>
            </a:r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 flipV="1">
            <a:off x="4286248" y="2564904"/>
            <a:ext cx="4174184" cy="6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 bwMode="auto">
          <a:xfrm flipV="1">
            <a:off x="3857620" y="3068960"/>
            <a:ext cx="4674820" cy="28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3714744" y="3571876"/>
            <a:ext cx="4817696" cy="11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3923928" y="4149080"/>
            <a:ext cx="460851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4429124" y="4572008"/>
            <a:ext cx="4103316" cy="912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3500430" y="5072074"/>
            <a:ext cx="5032010" cy="131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3786182" y="5643578"/>
            <a:ext cx="4746258" cy="1767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7158" y="214290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Тема урока: исследование </a:t>
            </a:r>
            <a:r>
              <a:rPr lang="ru-RU" sz="3200" dirty="0" smtClean="0">
                <a:latin typeface="Times New Roman" pitchFamily="18" charset="0"/>
              </a:rPr>
              <a:t>окружности в ЛОГО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1071546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Рефлексия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2357430"/>
            <a:ext cx="54292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 smtClean="0"/>
              <a:t>Формула длины окружности</a:t>
            </a:r>
          </a:p>
          <a:p>
            <a:pPr algn="l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928662" y="3357562"/>
            <a:ext cx="607223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14348" y="3857628"/>
            <a:ext cx="54292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 smtClean="0"/>
              <a:t>Отношение длины окружности к ее диаметру</a:t>
            </a:r>
          </a:p>
          <a:p>
            <a:pPr algn="l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857224" y="5357826"/>
            <a:ext cx="6215106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060848"/>
            <a:ext cx="81369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i="1" dirty="0" smtClean="0"/>
              <a:t>Мочалова М.В. </a:t>
            </a:r>
            <a:r>
              <a:rPr lang="ru-RU" dirty="0" smtClean="0"/>
              <a:t>учитель информатики лицея 144 г.Санкт-Петербург</a:t>
            </a:r>
          </a:p>
          <a:p>
            <a:pPr algn="l"/>
            <a:endParaRPr lang="ru-RU" sz="800" dirty="0" smtClean="0"/>
          </a:p>
          <a:p>
            <a:pPr algn="l"/>
            <a:r>
              <a:rPr lang="ru-RU" i="1" dirty="0" smtClean="0"/>
              <a:t>Фомина И.О. </a:t>
            </a:r>
            <a:r>
              <a:rPr lang="ru-RU" dirty="0" smtClean="0"/>
              <a:t>учитель математики лицея 144 г.Санкт-Петербург</a:t>
            </a:r>
          </a:p>
          <a:p>
            <a:pPr algn="l"/>
            <a:endParaRPr lang="ru-RU" dirty="0" smtClean="0"/>
          </a:p>
          <a:p>
            <a:r>
              <a:rPr lang="ru-RU" dirty="0" smtClean="0"/>
              <a:t>Интегрированный урок </a:t>
            </a:r>
            <a:r>
              <a:rPr lang="ru-RU" i="1" dirty="0" smtClean="0"/>
              <a:t>«</a:t>
            </a:r>
            <a:r>
              <a:rPr lang="ru-RU" i="1" dirty="0" err="1" smtClean="0"/>
              <a:t>Информатика+математика</a:t>
            </a:r>
            <a:r>
              <a:rPr lang="ru-RU" i="1" dirty="0" smtClean="0"/>
              <a:t>»</a:t>
            </a:r>
          </a:p>
          <a:p>
            <a:endParaRPr lang="ru-RU" dirty="0" smtClean="0"/>
          </a:p>
          <a:p>
            <a:r>
              <a:rPr lang="ru-RU" dirty="0" smtClean="0"/>
              <a:t>Тема урока «</a:t>
            </a:r>
            <a:r>
              <a:rPr lang="ru-RU" i="1" dirty="0" smtClean="0"/>
              <a:t>Исследование окружности в среде ЛОГО</a:t>
            </a:r>
            <a:r>
              <a:rPr lang="ru-RU" dirty="0" smtClean="0"/>
              <a:t>» (6 класс)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4509120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Список</a:t>
            </a:r>
            <a:r>
              <a:rPr lang="en-US" dirty="0" smtClean="0"/>
              <a:t> </a:t>
            </a:r>
            <a:r>
              <a:rPr lang="en-US" dirty="0" err="1" smtClean="0"/>
              <a:t>ис</a:t>
            </a:r>
            <a:r>
              <a:rPr lang="ru-RU" dirty="0" err="1" smtClean="0"/>
              <a:t>точников</a:t>
            </a:r>
            <a:r>
              <a:rPr lang="ru-RU" dirty="0" smtClean="0"/>
              <a:t> информации:</a:t>
            </a:r>
          </a:p>
          <a:p>
            <a:pPr lvl="0" algn="l"/>
            <a:r>
              <a:rPr lang="en-US" dirty="0" smtClean="0"/>
              <a:t>- </a:t>
            </a:r>
            <a:r>
              <a:rPr lang="ru-RU" dirty="0" smtClean="0"/>
              <a:t>Белова </a:t>
            </a:r>
            <a:r>
              <a:rPr lang="ru-RU" dirty="0" smtClean="0"/>
              <a:t>Г.В. Программирование в среде ЛОГО. М. Салон-Пресс 2006</a:t>
            </a:r>
          </a:p>
          <a:p>
            <a:pPr lvl="0" algn="l"/>
            <a:r>
              <a:rPr lang="en-US" dirty="0" smtClean="0"/>
              <a:t>- </a:t>
            </a:r>
            <a:r>
              <a:rPr lang="ru-RU" dirty="0" smtClean="0"/>
              <a:t>Макарова </a:t>
            </a:r>
            <a:r>
              <a:rPr lang="ru-RU" dirty="0" smtClean="0"/>
              <a:t>Н.В. Информатика и ИКТ 5-6. Питер 2008</a:t>
            </a:r>
          </a:p>
          <a:p>
            <a:pPr lvl="0" algn="l"/>
            <a:r>
              <a:rPr lang="en-US" dirty="0" smtClean="0">
                <a:hlinkClick r:id="rId2"/>
              </a:rPr>
              <a:t>- </a:t>
            </a:r>
            <a:r>
              <a:rPr lang="ru-RU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://ru.wikipedia.org</a:t>
            </a:r>
            <a:endParaRPr lang="ru-RU" dirty="0" smtClean="0"/>
          </a:p>
          <a:p>
            <a:pPr lvl="0" algn="l"/>
            <a:r>
              <a:rPr lang="en-US" dirty="0" smtClean="0">
                <a:hlinkClick r:id="rId3"/>
              </a:rPr>
              <a:t>- </a:t>
            </a:r>
            <a:r>
              <a:rPr lang="ru-RU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://www.int-edu.ru/logo</a:t>
            </a: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1187450" y="765175"/>
            <a:ext cx="6840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Rectangle 1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Формула" r:id="rId3" imgW="0" imgH="0" progId="Equation.3">
              <p:embed/>
            </p:oleObj>
          </a:graphicData>
        </a:graphic>
      </p:graphicFrame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42910" y="857232"/>
            <a:ext cx="83518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</a:rPr>
              <a:t>Какие из данных многоугольников являются правильными</a:t>
            </a:r>
            <a:r>
              <a:rPr lang="ru-RU" sz="2800" dirty="0" smtClean="0">
                <a:latin typeface="Times New Roman" pitchFamily="18" charset="0"/>
              </a:rPr>
              <a:t>?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Почему?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1031" name="Text Box 25"/>
          <p:cNvSpPr txBox="1">
            <a:spLocks noChangeArrowheads="1"/>
          </p:cNvSpPr>
          <p:nvPr/>
        </p:nvSpPr>
        <p:spPr bwMode="auto">
          <a:xfrm>
            <a:off x="468313" y="188913"/>
            <a:ext cx="83518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800">
                <a:latin typeface="Times New Roman" pitchFamily="18" charset="0"/>
              </a:rPr>
              <a:t>Тема урока: исследование окружности</a:t>
            </a:r>
          </a:p>
        </p:txBody>
      </p:sp>
      <p:sp>
        <p:nvSpPr>
          <p:cNvPr id="14" name="Ромб 13"/>
          <p:cNvSpPr>
            <a:spLocks noChangeArrowheads="1"/>
          </p:cNvSpPr>
          <p:nvPr/>
        </p:nvSpPr>
        <p:spPr bwMode="auto">
          <a:xfrm>
            <a:off x="1000100" y="1857364"/>
            <a:ext cx="1714500" cy="1714500"/>
          </a:xfrm>
          <a:prstGeom prst="diamond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786182" y="1928802"/>
            <a:ext cx="1357313" cy="1357313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5-конечная звезда 15"/>
          <p:cNvSpPr/>
          <p:nvPr/>
        </p:nvSpPr>
        <p:spPr bwMode="auto">
          <a:xfrm>
            <a:off x="1714480" y="3429000"/>
            <a:ext cx="2071688" cy="2071687"/>
          </a:xfrm>
          <a:prstGeom prst="star5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Правильный пятиугольник 16"/>
          <p:cNvSpPr>
            <a:spLocks noChangeArrowheads="1"/>
          </p:cNvSpPr>
          <p:nvPr/>
        </p:nvSpPr>
        <p:spPr bwMode="auto">
          <a:xfrm>
            <a:off x="5286380" y="3643314"/>
            <a:ext cx="1714500" cy="1633538"/>
          </a:xfrm>
          <a:prstGeom prst="pentagon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Равнобедренный треугольник 17"/>
          <p:cNvSpPr>
            <a:spLocks noChangeArrowheads="1"/>
          </p:cNvSpPr>
          <p:nvPr/>
        </p:nvSpPr>
        <p:spPr bwMode="auto">
          <a:xfrm>
            <a:off x="7072330" y="1928802"/>
            <a:ext cx="1408113" cy="121443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214678" y="3143248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85786" y="3214686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1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29388" y="2857496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3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86314" y="4786322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5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28728" y="4857760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4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428596" y="5572140"/>
            <a:ext cx="83518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</a:rPr>
              <a:t>Правильным называется многоугольник, у которого все стороны равны и все углы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87450" y="765175"/>
            <a:ext cx="6840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Rectangle 1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Формула" r:id="rId3" imgW="0" imgH="0" progId="Equation.3">
              <p:embed/>
            </p:oleObj>
          </a:graphicData>
        </a:graphic>
      </p:graphicFrame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85720" y="3355140"/>
            <a:ext cx="8280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600" i="1" dirty="0">
                <a:latin typeface="Times New Roman" pitchFamily="18" charset="0"/>
              </a:rPr>
              <a:t>Окружность – это множество точек, равноудаленных от ее центра.</a:t>
            </a:r>
            <a:r>
              <a:rPr lang="ru-RU" sz="2600" i="1" dirty="0"/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85720" y="4426705"/>
            <a:ext cx="8640762" cy="2431295"/>
            <a:chOff x="209" y="1590"/>
            <a:chExt cx="5216" cy="2658"/>
          </a:xfrm>
        </p:grpSpPr>
        <p:sp>
          <p:nvSpPr>
            <p:cNvPr id="2059" name="Text Box 23"/>
            <p:cNvSpPr txBox="1">
              <a:spLocks noChangeArrowheads="1"/>
            </p:cNvSpPr>
            <p:nvPr/>
          </p:nvSpPr>
          <p:spPr bwMode="auto">
            <a:xfrm>
              <a:off x="209" y="1590"/>
              <a:ext cx="5216" cy="2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800" dirty="0">
                  <a:latin typeface="Times New Roman" pitchFamily="18" charset="0"/>
                </a:rPr>
                <a:t>Величина угла поворота Черепашки </a:t>
              </a:r>
              <a:r>
                <a:rPr lang="ru-RU" sz="2800" i="1" dirty="0">
                  <a:latin typeface="Times New Roman" pitchFamily="18" charset="0"/>
                  <a:sym typeface="Symbol" pitchFamily="18" charset="2"/>
                </a:rPr>
                <a:t></a:t>
              </a:r>
              <a:r>
                <a:rPr lang="en-US" sz="2800" i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ru-RU" sz="2800" dirty="0">
                  <a:latin typeface="Times New Roman" pitchFamily="18" charset="0"/>
                </a:rPr>
                <a:t>при построении правильного </a:t>
              </a:r>
              <a:r>
                <a:rPr lang="en-US" sz="2800" dirty="0">
                  <a:latin typeface="Times New Roman" pitchFamily="18" charset="0"/>
                </a:rPr>
                <a:t>N</a:t>
              </a:r>
              <a:r>
                <a:rPr lang="ru-RU" sz="2800" dirty="0">
                  <a:latin typeface="Times New Roman" pitchFamily="18" charset="0"/>
                </a:rPr>
                <a:t>-угольника вычисляется по формуле </a:t>
              </a:r>
            </a:p>
            <a:p>
              <a:pPr algn="l">
                <a:spcBef>
                  <a:spcPct val="50000"/>
                </a:spcBef>
              </a:pPr>
              <a:endParaRPr lang="ru-RU" sz="2800" dirty="0">
                <a:latin typeface="Times New Roman" pitchFamily="18" charset="0"/>
              </a:endParaRPr>
            </a:p>
            <a:p>
              <a:pPr algn="l">
                <a:spcBef>
                  <a:spcPct val="50000"/>
                </a:spcBef>
              </a:pPr>
              <a:endParaRPr lang="ru-RU" dirty="0"/>
            </a:p>
            <a:p>
              <a:pPr algn="l">
                <a:spcBef>
                  <a:spcPct val="50000"/>
                </a:spcBef>
              </a:pPr>
              <a:endParaRPr lang="ru-RU" dirty="0"/>
            </a:p>
          </p:txBody>
        </p:sp>
        <p:graphicFrame>
          <p:nvGraphicFramePr>
            <p:cNvPr id="2051" name="Object 24"/>
            <p:cNvGraphicFramePr>
              <a:graphicFrameLocks noChangeAspect="1"/>
            </p:cNvGraphicFramePr>
            <p:nvPr/>
          </p:nvGraphicFramePr>
          <p:xfrm>
            <a:off x="2365" y="2762"/>
            <a:ext cx="818" cy="731"/>
          </p:xfrm>
          <a:graphic>
            <a:graphicData uri="http://schemas.openxmlformats.org/presentationml/2006/ole">
              <p:oleObj spid="_x0000_s2051" name="Формула" r:id="rId4" imgW="799920" imgH="431640" progId="Equation.3">
                <p:embed/>
              </p:oleObj>
            </a:graphicData>
          </a:graphic>
        </p:graphicFrame>
      </p:grp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357158" y="214290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Тема урока: исследование </a:t>
            </a:r>
            <a:r>
              <a:rPr lang="ru-RU" sz="3200" dirty="0" smtClean="0">
                <a:latin typeface="Times New Roman" pitchFamily="18" charset="0"/>
              </a:rPr>
              <a:t>окружности в ЛОГО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285720" y="1069124"/>
            <a:ext cx="828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</a:rPr>
              <a:t>Если у правильного многоугольника постепенно увеличивать количество вершин, на какую фигуру он становится похож?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85720" y="2640760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</a:rPr>
              <a:t>Как бы вы определили, что такое «окружность»? 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992" y="1928802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</a:rPr>
              <a:t>на</a:t>
            </a:r>
            <a:r>
              <a:rPr lang="ru-RU" sz="2800" i="1" dirty="0" smtClean="0"/>
              <a:t> </a:t>
            </a:r>
            <a:r>
              <a:rPr lang="ru-RU" sz="2800" i="1" dirty="0" smtClean="0">
                <a:latin typeface="Times New Roman" pitchFamily="18" charset="0"/>
              </a:rPr>
              <a:t>окружность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500042"/>
          </a:xfrm>
        </p:spPr>
        <p:txBody>
          <a:bodyPr/>
          <a:lstStyle/>
          <a:p>
            <a:r>
              <a:rPr lang="ru-RU" sz="3200" dirty="0" smtClean="0"/>
              <a:t>Что такое окружность?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dirty="0" smtClean="0"/>
              <a:t>Помнить каждому нужно, 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Что такое окружность.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Это множество точек,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Расположенных точно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На одном расстоянии,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Обратите внимание,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От одной только точки. 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Помни смысл этой строчки.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Эта общая точка, по-дружески,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Называется центром окружности.</a:t>
            </a:r>
          </a:p>
        </p:txBody>
      </p:sp>
      <p:sp>
        <p:nvSpPr>
          <p:cNvPr id="4" name="Овал 3"/>
          <p:cNvSpPr/>
          <p:nvPr/>
        </p:nvSpPr>
        <p:spPr>
          <a:xfrm>
            <a:off x="5286375" y="1857375"/>
            <a:ext cx="3571875" cy="35004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072313" y="3571875"/>
            <a:ext cx="71437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7158" y="214290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Тема урока: исследование </a:t>
            </a:r>
            <a:r>
              <a:rPr lang="ru-RU" sz="3200" dirty="0" smtClean="0">
                <a:latin typeface="Times New Roman" pitchFamily="18" charset="0"/>
              </a:rPr>
              <a:t>окружности в ЛОГО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Rectangle 9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Формула" r:id="rId3" imgW="0" imgH="0" progId="Equation.3">
              <p:embed/>
            </p:oleObj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95288" y="3644900"/>
            <a:ext cx="8640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а) повтори 18 [вп 18 пр 20] или повтори</a:t>
            </a:r>
            <a:r>
              <a:rPr lang="en-US" sz="2400">
                <a:latin typeface="Times New Roman" pitchFamily="18" charset="0"/>
              </a:rPr>
              <a:t> </a:t>
            </a:r>
            <a:r>
              <a:rPr lang="ru-RU" sz="2400">
                <a:latin typeface="Times New Roman" pitchFamily="18" charset="0"/>
              </a:rPr>
              <a:t>18</a:t>
            </a:r>
            <a:r>
              <a:rPr lang="en-US" sz="2400">
                <a:latin typeface="Times New Roman" pitchFamily="18" charset="0"/>
              </a:rPr>
              <a:t> </a:t>
            </a:r>
            <a:r>
              <a:rPr lang="ru-RU" sz="2400">
                <a:latin typeface="Times New Roman" pitchFamily="18" charset="0"/>
              </a:rPr>
              <a:t>[вп 20 пр 20]? 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95288" y="5084763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б) повтори 18 [вп 20 пр 20] или повтори 20 [вп 18 пр 18]? 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4643438" y="4149725"/>
            <a:ext cx="3241675" cy="0"/>
          </a:xfrm>
          <a:prstGeom prst="line">
            <a:avLst/>
          </a:prstGeom>
          <a:noFill/>
          <a:ln w="38100">
            <a:solidFill>
              <a:srgbClr val="D7170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23850" y="6165850"/>
            <a:ext cx="86407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>
                <a:latin typeface="Times New Roman" pitchFamily="18" charset="0"/>
              </a:rPr>
              <a:t>L</a:t>
            </a:r>
            <a:r>
              <a:rPr lang="en-US" sz="2200" baseline="-25000">
                <a:latin typeface="Times New Roman" pitchFamily="18" charset="0"/>
              </a:rPr>
              <a:t>1</a:t>
            </a:r>
            <a:r>
              <a:rPr lang="en-US" sz="2200">
                <a:latin typeface="Times New Roman" pitchFamily="18" charset="0"/>
              </a:rPr>
              <a:t> = </a:t>
            </a:r>
            <a:r>
              <a:rPr lang="ru-RU" sz="2200">
                <a:latin typeface="Times New Roman" pitchFamily="18" charset="0"/>
              </a:rPr>
              <a:t>20</a:t>
            </a:r>
            <a:r>
              <a:rPr lang="en-US" sz="2200">
                <a:latin typeface="Times New Roman" pitchFamily="18" charset="0"/>
              </a:rPr>
              <a:t> </a:t>
            </a:r>
            <a:r>
              <a:rPr lang="ru-RU" sz="2200">
                <a:latin typeface="Times New Roman" pitchFamily="18" charset="0"/>
              </a:rPr>
              <a:t>шагов</a:t>
            </a:r>
            <a:r>
              <a:rPr lang="en-US" sz="2200">
                <a:latin typeface="Times New Roman" pitchFamily="18" charset="0"/>
              </a:rPr>
              <a:t> * 18 = </a:t>
            </a:r>
            <a:r>
              <a:rPr lang="ru-RU" sz="2200">
                <a:latin typeface="Times New Roman" pitchFamily="18" charset="0"/>
              </a:rPr>
              <a:t>360</a:t>
            </a:r>
            <a:r>
              <a:rPr lang="en-US" sz="2200">
                <a:latin typeface="Times New Roman" pitchFamily="18" charset="0"/>
              </a:rPr>
              <a:t>  </a:t>
            </a:r>
            <a:r>
              <a:rPr lang="ru-RU" sz="2200">
                <a:latin typeface="Times New Roman" pitchFamily="18" charset="0"/>
              </a:rPr>
              <a:t>шагов     </a:t>
            </a:r>
            <a:r>
              <a:rPr lang="en-US" sz="2200">
                <a:latin typeface="Times New Roman" pitchFamily="18" charset="0"/>
              </a:rPr>
              <a:t>L</a:t>
            </a:r>
            <a:r>
              <a:rPr lang="en-US" sz="2200" baseline="-25000">
                <a:latin typeface="Times New Roman" pitchFamily="18" charset="0"/>
              </a:rPr>
              <a:t>2</a:t>
            </a:r>
            <a:r>
              <a:rPr lang="en-US" sz="2200">
                <a:latin typeface="Times New Roman" pitchFamily="18" charset="0"/>
              </a:rPr>
              <a:t> = </a:t>
            </a:r>
            <a:r>
              <a:rPr lang="ru-RU" sz="2200">
                <a:latin typeface="Times New Roman" pitchFamily="18" charset="0"/>
              </a:rPr>
              <a:t>18</a:t>
            </a:r>
            <a:r>
              <a:rPr lang="en-US" sz="2200">
                <a:latin typeface="Times New Roman" pitchFamily="18" charset="0"/>
              </a:rPr>
              <a:t> </a:t>
            </a:r>
            <a:r>
              <a:rPr lang="ru-RU" sz="2200">
                <a:latin typeface="Times New Roman" pitchFamily="18" charset="0"/>
              </a:rPr>
              <a:t>шагов * 20 = 360 шагов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563938" y="5516563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одинаковы</a:t>
            </a: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539750" y="1052513"/>
            <a:ext cx="8424863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ru-RU" sz="2400">
                <a:latin typeface="Times New Roman" pitchFamily="18" charset="0"/>
              </a:rPr>
              <a:t>Путь, который пройдет Черепашка при построении окружности, вычисляется по формуле: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   </a:t>
            </a:r>
            <a:r>
              <a:rPr lang="en-US" sz="2800" b="1">
                <a:latin typeface="Times New Roman" pitchFamily="18" charset="0"/>
              </a:rPr>
              <a:t>L = N * m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pPr algn="l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N – </a:t>
            </a:r>
            <a:r>
              <a:rPr lang="ru-RU" sz="2400">
                <a:latin typeface="Times New Roman" pitchFamily="18" charset="0"/>
              </a:rPr>
              <a:t>количество сторон правильного многоугольника </a:t>
            </a:r>
          </a:p>
          <a:p>
            <a:pPr algn="l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m –</a:t>
            </a:r>
            <a:r>
              <a:rPr lang="ru-RU" sz="2400">
                <a:latin typeface="Times New Roman" pitchFamily="18" charset="0"/>
              </a:rPr>
              <a:t> длина одной стороны многоугольника (в шагах)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95288" y="4365625"/>
            <a:ext cx="8640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 = 18 </a:t>
            </a:r>
            <a:r>
              <a:rPr lang="ru-RU" sz="2400">
                <a:latin typeface="Times New Roman" pitchFamily="18" charset="0"/>
              </a:rPr>
              <a:t>шагов</a:t>
            </a:r>
            <a:r>
              <a:rPr lang="en-US" sz="2400">
                <a:latin typeface="Times New Roman" pitchFamily="18" charset="0"/>
              </a:rPr>
              <a:t> * 18 = </a:t>
            </a:r>
            <a:r>
              <a:rPr lang="ru-RU" sz="2400">
                <a:latin typeface="Times New Roman" pitchFamily="18" charset="0"/>
              </a:rPr>
              <a:t>324</a:t>
            </a:r>
            <a:r>
              <a:rPr lang="en-US" sz="2400">
                <a:latin typeface="Times New Roman" pitchFamily="18" charset="0"/>
              </a:rPr>
              <a:t>  </a:t>
            </a:r>
            <a:r>
              <a:rPr lang="ru-RU" sz="2400">
                <a:latin typeface="Times New Roman" pitchFamily="18" charset="0"/>
              </a:rPr>
              <a:t>шага    </a:t>
            </a:r>
            <a:r>
              <a:rPr lang="en-US" sz="2400">
                <a:latin typeface="Times New Roman" pitchFamily="18" charset="0"/>
              </a:rPr>
              <a:t>L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= 20 </a:t>
            </a:r>
            <a:r>
              <a:rPr lang="ru-RU" sz="2400">
                <a:latin typeface="Times New Roman" pitchFamily="18" charset="0"/>
              </a:rPr>
              <a:t>шагов * 18 = 360 шагов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95288" y="3068638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Какая</a:t>
            </a:r>
            <a:r>
              <a:rPr lang="en-US" sz="2400">
                <a:latin typeface="Times New Roman" pitchFamily="18" charset="0"/>
              </a:rPr>
              <a:t> </a:t>
            </a:r>
            <a:r>
              <a:rPr lang="ru-RU" sz="2400">
                <a:latin typeface="Times New Roman" pitchFamily="18" charset="0"/>
              </a:rPr>
              <a:t>окружность</a:t>
            </a:r>
            <a:r>
              <a:rPr lang="en-US" sz="2400">
                <a:latin typeface="Times New Roman" pitchFamily="18" charset="0"/>
              </a:rPr>
              <a:t> </a:t>
            </a:r>
            <a:r>
              <a:rPr lang="ru-RU" sz="2400">
                <a:latin typeface="Times New Roman" pitchFamily="18" charset="0"/>
              </a:rPr>
              <a:t>будет</a:t>
            </a:r>
            <a:r>
              <a:rPr lang="en-US" sz="2400">
                <a:latin typeface="Times New Roman" pitchFamily="18" charset="0"/>
              </a:rPr>
              <a:t> </a:t>
            </a:r>
            <a:r>
              <a:rPr lang="ru-RU" sz="2400">
                <a:latin typeface="Times New Roman" pitchFamily="18" charset="0"/>
              </a:rPr>
              <a:t>большего размера и почему?  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57158" y="214290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Тема урока: исследование </a:t>
            </a:r>
            <a:r>
              <a:rPr lang="ru-RU" sz="3200" dirty="0" smtClean="0">
                <a:latin typeface="Times New Roman" pitchFamily="18" charset="0"/>
              </a:rPr>
              <a:t>окружности в ЛОГО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 animBg="1"/>
      <p:bldP spid="7181" grpId="0"/>
      <p:bldP spid="7182" grpId="0"/>
      <p:bldP spid="7184" grpId="0"/>
      <p:bldP spid="71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23850" y="836613"/>
            <a:ext cx="7920038" cy="5400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altLang="ja-JP" sz="2400" dirty="0">
                <a:latin typeface="Times New Roman" pitchFamily="18" charset="0"/>
                <a:ea typeface="MS Mincho" pitchFamily="49" charset="-128"/>
              </a:rPr>
              <a:t>I</a:t>
            </a:r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. </a:t>
            </a:r>
            <a:r>
              <a:rPr lang="en-US" altLang="ja-JP" sz="2400" dirty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ru-RU" altLang="ja-JP" sz="2400" dirty="0" smtClean="0">
                <a:latin typeface="Times New Roman" pitchFamily="18" charset="0"/>
                <a:ea typeface="MS Mincho" pitchFamily="49" charset="-128"/>
              </a:rPr>
              <a:t>Для рисования правильного 10-угольника </a:t>
            </a:r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со стороной 20 шагов, нужно дать команду</a:t>
            </a:r>
          </a:p>
          <a:p>
            <a:pPr lvl="1" algn="l"/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			1. повтори 20 [</a:t>
            </a:r>
            <a:r>
              <a:rPr lang="ru-RU" altLang="ja-JP" sz="2400" dirty="0" err="1">
                <a:latin typeface="Times New Roman" pitchFamily="18" charset="0"/>
                <a:ea typeface="MS Mincho" pitchFamily="49" charset="-128"/>
              </a:rPr>
              <a:t>вп</a:t>
            </a:r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 10 </a:t>
            </a:r>
            <a:r>
              <a:rPr lang="ru-RU" altLang="ja-JP" sz="2400" dirty="0" err="1">
                <a:latin typeface="Times New Roman" pitchFamily="18" charset="0"/>
                <a:ea typeface="MS Mincho" pitchFamily="49" charset="-128"/>
              </a:rPr>
              <a:t>пр</a:t>
            </a:r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 18]</a:t>
            </a:r>
          </a:p>
          <a:p>
            <a:pPr lvl="1" algn="l"/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			2. повтори 10 [</a:t>
            </a:r>
            <a:r>
              <a:rPr lang="ru-RU" altLang="ja-JP" sz="2400" dirty="0" err="1">
                <a:latin typeface="Times New Roman" pitchFamily="18" charset="0"/>
                <a:ea typeface="MS Mincho" pitchFamily="49" charset="-128"/>
              </a:rPr>
              <a:t>вп</a:t>
            </a:r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 20 </a:t>
            </a:r>
            <a:r>
              <a:rPr lang="ru-RU" altLang="ja-JP" sz="2400" dirty="0" err="1">
                <a:latin typeface="Times New Roman" pitchFamily="18" charset="0"/>
                <a:ea typeface="MS Mincho" pitchFamily="49" charset="-128"/>
              </a:rPr>
              <a:t>пр</a:t>
            </a:r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 36]</a:t>
            </a:r>
          </a:p>
          <a:p>
            <a:pPr algn="l"/>
            <a:endParaRPr lang="ru-RU" altLang="ja-JP" sz="2400" dirty="0">
              <a:latin typeface="Times New Roman" pitchFamily="18" charset="0"/>
              <a:ea typeface="MS Mincho" pitchFamily="49" charset="-128"/>
            </a:endParaRPr>
          </a:p>
          <a:p>
            <a:pPr algn="l"/>
            <a:r>
              <a:rPr lang="en-US" altLang="ja-JP" sz="2400" dirty="0">
                <a:latin typeface="Times New Roman" pitchFamily="18" charset="0"/>
                <a:ea typeface="MS Mincho" pitchFamily="49" charset="-128"/>
              </a:rPr>
              <a:t>II</a:t>
            </a:r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.</a:t>
            </a:r>
          </a:p>
          <a:p>
            <a:pPr algn="l"/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		</a:t>
            </a:r>
          </a:p>
          <a:p>
            <a:pPr algn="l"/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	</a:t>
            </a:r>
          </a:p>
          <a:p>
            <a:pPr algn="l"/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		</a:t>
            </a:r>
          </a:p>
          <a:p>
            <a:pPr algn="l"/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	</a:t>
            </a:r>
            <a:r>
              <a:rPr lang="en-US" altLang="ja-JP" sz="2400" dirty="0">
                <a:latin typeface="Times New Roman" pitchFamily="18" charset="0"/>
                <a:ea typeface="MS Mincho" pitchFamily="49" charset="-128"/>
              </a:rPr>
              <a:t>                               </a:t>
            </a:r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	</a:t>
            </a:r>
          </a:p>
          <a:p>
            <a:pPr algn="l"/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		</a:t>
            </a:r>
          </a:p>
          <a:p>
            <a:pPr algn="l"/>
            <a:endParaRPr lang="ru-RU" altLang="ja-JP" sz="2400" dirty="0">
              <a:latin typeface="Times New Roman" pitchFamily="18" charset="0"/>
            </a:endParaRPr>
          </a:p>
          <a:p>
            <a:pPr algn="l"/>
            <a:endParaRPr lang="ru-RU" altLang="ja-JP" sz="1000" dirty="0">
              <a:latin typeface="Times New Roman" pitchFamily="18" charset="0"/>
            </a:endParaRPr>
          </a:p>
          <a:p>
            <a:pPr algn="l"/>
            <a:r>
              <a:rPr lang="en-US" altLang="ja-JP" sz="2400" dirty="0">
                <a:latin typeface="Times New Roman" pitchFamily="18" charset="0"/>
                <a:ea typeface="MS Mincho" pitchFamily="49" charset="-128"/>
              </a:rPr>
              <a:t>III</a:t>
            </a:r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.                                </a:t>
            </a:r>
          </a:p>
          <a:p>
            <a:pPr algn="l"/>
            <a:r>
              <a:rPr lang="ru-RU" altLang="ja-JP" sz="2400" dirty="0">
                <a:latin typeface="Times New Roman" pitchFamily="18" charset="0"/>
                <a:ea typeface="MS Mincho" pitchFamily="49" charset="-128"/>
              </a:rPr>
              <a:t>                          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8234" name="Group 42"/>
          <p:cNvGraphicFramePr>
            <a:graphicFrameLocks noGrp="1"/>
          </p:cNvGraphicFramePr>
          <p:nvPr/>
        </p:nvGraphicFramePr>
        <p:xfrm>
          <a:off x="684213" y="2636838"/>
          <a:ext cx="8027987" cy="2465389"/>
        </p:xfrm>
        <a:graphic>
          <a:graphicData uri="http://schemas.openxmlformats.org/drawingml/2006/table">
            <a:tbl>
              <a:tblPr/>
              <a:tblGrid>
                <a:gridCol w="4014787"/>
                <a:gridCol w="4013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Угол одного поворота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правильный 36-угольник</a:t>
                      </a:r>
                      <a:r>
                        <a:rPr kumimoji="0" lang="ru-RU" altLang="ja-JP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	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правильный 12-угольник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правильный 9-угольник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правильный 18-угольник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8" name="Line 43"/>
          <p:cNvSpPr>
            <a:spLocks noChangeShapeType="1"/>
          </p:cNvSpPr>
          <p:nvPr/>
        </p:nvSpPr>
        <p:spPr bwMode="auto">
          <a:xfrm>
            <a:off x="3059113" y="2349500"/>
            <a:ext cx="3600450" cy="0"/>
          </a:xfrm>
          <a:prstGeom prst="line">
            <a:avLst/>
          </a:prstGeom>
          <a:noFill/>
          <a:ln w="38100">
            <a:solidFill>
              <a:srgbClr val="D7170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69" name="Picture 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5805488"/>
            <a:ext cx="9334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0" name="Text Box 45"/>
          <p:cNvSpPr txBox="1">
            <a:spLocks noChangeArrowheads="1"/>
          </p:cNvSpPr>
          <p:nvPr/>
        </p:nvSpPr>
        <p:spPr bwMode="auto">
          <a:xfrm>
            <a:off x="1400175" y="54451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/>
              <a:t>15</a:t>
            </a:r>
          </a:p>
        </p:txBody>
      </p:sp>
      <p:sp>
        <p:nvSpPr>
          <p:cNvPr id="6171" name="Text Box 46"/>
          <p:cNvSpPr txBox="1">
            <a:spLocks noChangeArrowheads="1"/>
          </p:cNvSpPr>
          <p:nvPr/>
        </p:nvSpPr>
        <p:spPr bwMode="auto">
          <a:xfrm>
            <a:off x="2771775" y="580548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повтори 6 </a:t>
            </a:r>
            <a:r>
              <a:rPr lang="en-US" sz="2400">
                <a:latin typeface="Times New Roman" pitchFamily="18" charset="0"/>
              </a:rPr>
              <a:t>[</a:t>
            </a:r>
            <a:r>
              <a:rPr lang="ru-RU" sz="2400">
                <a:latin typeface="Times New Roman" pitchFamily="18" charset="0"/>
              </a:rPr>
              <a:t> вп 15 пр 60</a:t>
            </a:r>
            <a:r>
              <a:rPr lang="en-US" sz="2400">
                <a:latin typeface="Times New Roman" pitchFamily="18" charset="0"/>
              </a:rPr>
              <a:t>]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57158" y="214290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Тема урока: исследование </a:t>
            </a:r>
            <a:r>
              <a:rPr lang="ru-RU" sz="3200" dirty="0" smtClean="0">
                <a:latin typeface="Times New Roman" pitchFamily="18" charset="0"/>
              </a:rPr>
              <a:t>окружности в ЛОГО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549275"/>
            <a:ext cx="6034087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Oval 7"/>
          <p:cNvSpPr>
            <a:spLocks noChangeArrowheads="1"/>
          </p:cNvSpPr>
          <p:nvPr/>
        </p:nvSpPr>
        <p:spPr bwMode="auto">
          <a:xfrm>
            <a:off x="2339975" y="2924175"/>
            <a:ext cx="358775" cy="3603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Oval 8"/>
          <p:cNvSpPr>
            <a:spLocks noChangeArrowheads="1"/>
          </p:cNvSpPr>
          <p:nvPr/>
        </p:nvSpPr>
        <p:spPr bwMode="auto">
          <a:xfrm>
            <a:off x="3419475" y="1844675"/>
            <a:ext cx="214313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7158" y="214290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Тема урока: исследование </a:t>
            </a:r>
            <a:r>
              <a:rPr lang="ru-RU" sz="3200" dirty="0" smtClean="0">
                <a:latin typeface="Times New Roman" pitchFamily="18" charset="0"/>
              </a:rPr>
              <a:t>окружности в ЛОГО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4005263"/>
            <a:ext cx="7704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/>
              <a:t>- </a:t>
            </a:r>
            <a:r>
              <a:rPr lang="ru-RU" sz="2800">
                <a:latin typeface="Times New Roman" pitchFamily="18" charset="0"/>
              </a:rPr>
              <a:t>нарисовать линию до начальной точки;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132138" y="1916113"/>
            <a:ext cx="4105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/>
              <a:t>- </a:t>
            </a:r>
            <a:r>
              <a:rPr lang="ru-RU" sz="2800">
                <a:latin typeface="Times New Roman" pitchFamily="18" charset="0"/>
              </a:rPr>
              <a:t>из ИП нарисовать половинку окружности;</a:t>
            </a:r>
            <a:r>
              <a:rPr lang="ru-RU" sz="2800"/>
              <a:t>                                        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132138" y="2997200"/>
            <a:ext cx="540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/>
              <a:t>- </a:t>
            </a:r>
            <a:r>
              <a:rPr lang="ru-RU" sz="2800">
                <a:latin typeface="Times New Roman" pitchFamily="18" charset="0"/>
              </a:rPr>
              <a:t>повернуть голову Черепашки в направлении ИП;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68313" y="4724400"/>
            <a:ext cx="83169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/>
              <a:t>- </a:t>
            </a:r>
            <a:r>
              <a:rPr lang="ru-RU" sz="2800">
                <a:latin typeface="Times New Roman" pitchFamily="18" charset="0"/>
              </a:rPr>
              <a:t>нарисовать половину окружности с поворотом головы Черепашки направо, затем вторую половинку с поворотом головы налево;</a:t>
            </a:r>
          </a:p>
        </p:txBody>
      </p: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765175"/>
            <a:ext cx="26336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2268538" y="1393825"/>
            <a:ext cx="215900" cy="482600"/>
          </a:xfrm>
          <a:prstGeom prst="triangle">
            <a:avLst>
              <a:gd name="adj" fmla="val 50000"/>
            </a:avLst>
          </a:prstGeom>
          <a:solidFill>
            <a:srgbClr val="D71703"/>
          </a:solidFill>
          <a:ln w="9525">
            <a:solidFill>
              <a:srgbClr val="D7170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Text Box 13"/>
          <p:cNvSpPr txBox="1">
            <a:spLocks noChangeArrowheads="1"/>
          </p:cNvSpPr>
          <p:nvPr/>
        </p:nvSpPr>
        <p:spPr bwMode="auto">
          <a:xfrm>
            <a:off x="3132138" y="981075"/>
            <a:ext cx="5111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Алгоритм рисования мыши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68313" y="6092825"/>
            <a:ext cx="755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/>
              <a:t>- </a:t>
            </a:r>
            <a:r>
              <a:rPr lang="ru-RU" sz="2800">
                <a:latin typeface="Times New Roman" pitchFamily="18" charset="0"/>
              </a:rPr>
              <a:t>закрасить тело мышки серым цветом.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57158" y="214290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Тема урока: исследование </a:t>
            </a:r>
            <a:r>
              <a:rPr lang="ru-RU" sz="3200" dirty="0" smtClean="0">
                <a:latin typeface="Times New Roman" pitchFamily="18" charset="0"/>
              </a:rPr>
              <a:t>окружности в ЛОГО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30" grpId="0"/>
      <p:bldP spid="5131" grpId="0" animBg="1"/>
      <p:bldP spid="51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39750" y="836613"/>
            <a:ext cx="7993063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>
                <a:latin typeface="Times New Roman" pitchFamily="18" charset="0"/>
              </a:rPr>
              <a:t>Выводы: </a:t>
            </a:r>
          </a:p>
          <a:p>
            <a:pPr algn="l">
              <a:spcBef>
                <a:spcPct val="25000"/>
              </a:spcBef>
            </a:pPr>
            <a:r>
              <a:rPr lang="ru-RU" sz="2400">
                <a:latin typeface="Times New Roman" pitchFamily="18" charset="0"/>
              </a:rPr>
              <a:t>- для Черепашки окружностью является многоугольник с количеством сторон 36 и более;</a:t>
            </a:r>
          </a:p>
          <a:p>
            <a:pPr algn="l">
              <a:spcBef>
                <a:spcPct val="25000"/>
              </a:spcBef>
            </a:pPr>
            <a:r>
              <a:rPr lang="ru-RU" sz="2400">
                <a:latin typeface="Times New Roman" pitchFamily="18" charset="0"/>
              </a:rPr>
              <a:t>- величина одного угла поворота головы Черепашки </a:t>
            </a:r>
            <a:r>
              <a:rPr lang="ru-RU" sz="24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ru-RU" sz="2400">
                <a:latin typeface="Times New Roman" pitchFamily="18" charset="0"/>
              </a:rPr>
              <a:t> при построении правильного </a:t>
            </a:r>
            <a:r>
              <a:rPr lang="en-US" sz="2400">
                <a:latin typeface="Times New Roman" pitchFamily="18" charset="0"/>
              </a:rPr>
              <a:t>n</a:t>
            </a:r>
            <a:r>
              <a:rPr lang="ru-RU" sz="2400">
                <a:latin typeface="Times New Roman" pitchFamily="18" charset="0"/>
              </a:rPr>
              <a:t>-угольника вычисляется по формуле </a:t>
            </a:r>
          </a:p>
          <a:p>
            <a:pPr algn="l">
              <a:spcBef>
                <a:spcPct val="25000"/>
              </a:spcBef>
            </a:pPr>
            <a:endParaRPr lang="ru-RU" sz="2400">
              <a:latin typeface="Times New Roman" pitchFamily="18" charset="0"/>
            </a:endParaRPr>
          </a:p>
          <a:p>
            <a:pPr algn="l">
              <a:spcBef>
                <a:spcPct val="25000"/>
              </a:spcBef>
            </a:pPr>
            <a:r>
              <a:rPr lang="ru-RU" sz="2400">
                <a:latin typeface="Times New Roman" pitchFamily="18" charset="0"/>
              </a:rPr>
              <a:t>- диаметр окружности – это отрезок, соединяющий 2 точки окружности и проходящий через ее центр;</a:t>
            </a:r>
          </a:p>
          <a:p>
            <a:pPr algn="l">
              <a:spcBef>
                <a:spcPct val="25000"/>
              </a:spcBef>
            </a:pPr>
            <a:r>
              <a:rPr lang="ru-RU" sz="2400">
                <a:latin typeface="Times New Roman" pitchFamily="18" charset="0"/>
              </a:rPr>
              <a:t>- радиус окружности – это отрезок, соединяющий любую точку окружности с ее центром;</a:t>
            </a:r>
          </a:p>
          <a:p>
            <a:pPr algn="l">
              <a:spcBef>
                <a:spcPct val="25000"/>
              </a:spcBef>
            </a:pPr>
            <a:r>
              <a:rPr lang="ru-RU" sz="2400">
                <a:latin typeface="Times New Roman" pitchFamily="18" charset="0"/>
              </a:rPr>
              <a:t>- радиус окружности равен половине диаметра;</a:t>
            </a:r>
          </a:p>
          <a:p>
            <a:pPr algn="l">
              <a:spcBef>
                <a:spcPct val="25000"/>
              </a:spcBef>
            </a:pPr>
            <a:r>
              <a:rPr lang="ru-RU" sz="2400">
                <a:latin typeface="Times New Roman" pitchFamily="18" charset="0"/>
              </a:rPr>
              <a:t>- отношение длины окружности к ее диаметру есть величина постоянная, обозначается знаком 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</a:t>
            </a:r>
            <a:r>
              <a:rPr lang="ru-RU" sz="2400">
                <a:latin typeface="Times New Roman" pitchFamily="18" charset="0"/>
              </a:rPr>
              <a:t> и равна 3,14. 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2051050" y="2852738"/>
          <a:ext cx="1368425" cy="936625"/>
        </p:xfrm>
        <a:graphic>
          <a:graphicData uri="http://schemas.openxmlformats.org/presentationml/2006/ole">
            <p:oleObj spid="_x0000_s4098" name="Формула" r:id="rId3" imgW="723586" imgH="495085" progId="Equation.3">
              <p:embed/>
            </p:oleObj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7158" y="214290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Тема урока: исследование </a:t>
            </a:r>
            <a:r>
              <a:rPr lang="ru-RU" sz="3200" dirty="0" smtClean="0">
                <a:latin typeface="Times New Roman" pitchFamily="18" charset="0"/>
              </a:rPr>
              <a:t>окружности в ЛОГО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616</Words>
  <Application>Microsoft Office PowerPoint</Application>
  <PresentationFormat>Экран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Оформление по умолчанию</vt:lpstr>
      <vt:lpstr>Формула</vt:lpstr>
      <vt:lpstr>Слайд 1</vt:lpstr>
      <vt:lpstr>Слайд 2</vt:lpstr>
      <vt:lpstr>Слайд 3</vt:lpstr>
      <vt:lpstr>Что такое окружность?</vt:lpstr>
      <vt:lpstr>Слайд 5</vt:lpstr>
      <vt:lpstr>Слайд 6</vt:lpstr>
      <vt:lpstr>Слайд 7</vt:lpstr>
      <vt:lpstr>Слайд 8</vt:lpstr>
      <vt:lpstr>Слайд 9</vt:lpstr>
      <vt:lpstr>Слайд 10</vt:lpstr>
      <vt:lpstr>Итог</vt:lpstr>
      <vt:lpstr>Слайд 12</vt:lpstr>
      <vt:lpstr>Слайд 13</vt:lpstr>
      <vt:lpstr>Слайд 14</vt:lpstr>
    </vt:vector>
  </TitlesOfParts>
  <Company>smth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All</dc:creator>
  <cp:lastModifiedBy>MS</cp:lastModifiedBy>
  <cp:revision>39</cp:revision>
  <dcterms:created xsi:type="dcterms:W3CDTF">2009-08-22T05:24:24Z</dcterms:created>
  <dcterms:modified xsi:type="dcterms:W3CDTF">2012-04-25T17:56:20Z</dcterms:modified>
</cp:coreProperties>
</file>