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  <p:sldId id="268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5" autoAdjust="0"/>
    <p:restoredTop sz="94660"/>
  </p:normalViewPr>
  <p:slideViewPr>
    <p:cSldViewPr snapToGrid="0">
      <p:cViewPr>
        <p:scale>
          <a:sx n="100" d="100"/>
          <a:sy n="100" d="100"/>
        </p:scale>
        <p:origin x="-32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40BE-E6A2-4AA4-85D0-ACCE302E0A7C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7F8F6-9D55-497E-9B48-46B85BDF8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BF843-762A-4340-9C60-3A5880D1901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8BB0B-B758-4712-A5A9-5F7A107557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93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8BB0B-B758-4712-A5A9-5F7A107557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8BB0B-B758-4712-A5A9-5F7A1075572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090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6011-B745-470A-A270-AF9A8B20FA47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40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A68-9051-4829-85A0-B3DB3E8D1E59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07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FFD2-5FCF-40EF-8218-666391D1807D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945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E1AD-67E5-4FDF-83E1-20EFAA86F4D6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319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DC4D-BF20-4767-91FA-D9732980E703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582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4DB5-C92F-411D-BE86-9F3879F3CD69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546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E456-0421-48E9-86BF-ED4F008B3C33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384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952-9B4A-4623-9E1C-A147D089B775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09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14D-D07A-4B9F-A089-415263F86389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039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7C51-A1D4-45AA-9FD2-9DCD292EAE72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174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2670-3713-40FE-A44D-A9FB1E78F45A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720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5F15-4129-41D0-AAEB-07AD0DF70ABB}" type="datetime1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591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vr-format.ru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bibliotek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toshops.org/" TargetMode="External"/><Relationship Id="rId5" Type="http://schemas.openxmlformats.org/officeDocument/2006/relationships/hyperlink" Target="http://kartinki-risunki.ru/gif" TargetMode="External"/><Relationship Id="rId4" Type="http://schemas.openxmlformats.org/officeDocument/2006/relationships/hyperlink" Target="http://bigpicture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586" y="5262529"/>
            <a:ext cx="1793786" cy="17399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9714" y="857267"/>
            <a:ext cx="693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chemeClr val="bg1"/>
                </a:solidFill>
              </a:rPr>
              <a:t>Аббревиатура и сокращения слов в деловом письме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3531" y="4023109"/>
            <a:ext cx="8150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solidFill>
                  <a:schemeClr val="bg1"/>
                </a:solidFill>
              </a:rPr>
              <a:t>Учитель информатики Иванова Вита Николаевна</a:t>
            </a:r>
          </a:p>
          <a:p>
            <a:pPr algn="r"/>
            <a:r>
              <a:rPr lang="ru-RU" sz="2800" i="1" dirty="0" err="1" smtClean="0">
                <a:solidFill>
                  <a:schemeClr val="bg1"/>
                </a:solidFill>
              </a:rPr>
              <a:t>Земцовская</a:t>
            </a:r>
            <a:r>
              <a:rPr lang="ru-RU" sz="2800" i="1" dirty="0" smtClean="0">
                <a:solidFill>
                  <a:schemeClr val="bg1"/>
                </a:solidFill>
              </a:rPr>
              <a:t> школа</a:t>
            </a:r>
            <a:endParaRPr lang="ru-RU" sz="2800" i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31" name="Picture 7" descr="C:\Users\Компуша\Pictures\ножниц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4913" y="4981575"/>
            <a:ext cx="2352675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70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168" y="243713"/>
            <a:ext cx="8622792" cy="3907663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</a:rPr>
              <a:t>Можно использовать сокращения, принятые в конкретном данном документе. При этом в скобках указывается принятый вариант сокращения или аббревиатуры непосредственно после первого упоминания полного написания сокращаемого далее слова или словосочетания. Однако сокращать одно и то же слово или словосочетание по-разному или писать их в одном месте полностью, а в другом сокращенно </a:t>
            </a:r>
            <a:r>
              <a:rPr lang="ru-RU" sz="3600" b="1" u="sng" dirty="0" smtClean="0">
                <a:solidFill>
                  <a:schemeClr val="bg1"/>
                </a:solidFill>
              </a:rPr>
              <a:t>не допускается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016" y="316865"/>
            <a:ext cx="8851392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</a:t>
            </a:r>
            <a:r>
              <a:rPr lang="ru-RU" sz="3600" b="1" u="sng" dirty="0" smtClean="0">
                <a:solidFill>
                  <a:schemeClr val="bg1"/>
                </a:solidFill>
              </a:rPr>
              <a:t>Не допускаются  (УСТАРЕЛИ) </a:t>
            </a:r>
            <a:r>
              <a:rPr lang="ru-RU" sz="3600" b="1" dirty="0" smtClean="0">
                <a:solidFill>
                  <a:schemeClr val="bg1"/>
                </a:solidFill>
              </a:rPr>
              <a:t>следующие сокращения: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ед. </a:t>
            </a:r>
            <a:r>
              <a:rPr lang="ru-RU" sz="3600" b="1" dirty="0" err="1" smtClean="0">
                <a:solidFill>
                  <a:schemeClr val="bg1"/>
                </a:solidFill>
              </a:rPr>
              <a:t>изм</a:t>
            </a:r>
            <a:r>
              <a:rPr lang="ru-RU" sz="3600" b="1" dirty="0" smtClean="0">
                <a:solidFill>
                  <a:schemeClr val="bg1"/>
                </a:solidFill>
              </a:rPr>
              <a:t>. — единица измерения,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напр. — например, </a:t>
            </a:r>
          </a:p>
          <a:p>
            <a:pPr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п</a:t>
            </a:r>
            <a:r>
              <a:rPr lang="ru-RU" sz="3600" b="1" dirty="0" smtClean="0">
                <a:solidFill>
                  <a:schemeClr val="bg1"/>
                </a:solidFill>
              </a:rPr>
              <a:t>/упр. — под управлением,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т. г. —текущего года,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с. г. — сего года,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т. н. — так называемый,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т. о. — таким образом.</a:t>
            </a:r>
          </a:p>
          <a:p>
            <a:pPr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018" y="179705"/>
            <a:ext cx="8807958" cy="4351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Официально узаконено множество сокращенных наименований учреждений, организаций. Некоторые из них: </a:t>
            </a:r>
          </a:p>
          <a:p>
            <a:pPr marL="514350" indent="-514350" algn="just">
              <a:buAutoNum type="arabicParenR"/>
            </a:pPr>
            <a:r>
              <a:rPr lang="ru-RU" b="1" u="sng" dirty="0" smtClean="0">
                <a:solidFill>
                  <a:schemeClr val="bg1"/>
                </a:solidFill>
              </a:rPr>
              <a:t>по первым буквам </a:t>
            </a:r>
            <a:r>
              <a:rPr lang="ru-RU" b="1" dirty="0" smtClean="0">
                <a:solidFill>
                  <a:schemeClr val="bg1"/>
                </a:solidFill>
              </a:rPr>
              <a:t>полного наименования (буквенные аббревиатуры), например МГУ (Московский государственный университет); </a:t>
            </a:r>
          </a:p>
          <a:p>
            <a:pPr marL="514350" indent="-514350" algn="just">
              <a:buAutoNum type="arabicParenR"/>
            </a:pPr>
            <a:r>
              <a:rPr lang="ru-RU" b="1" u="sng" dirty="0" smtClean="0">
                <a:solidFill>
                  <a:schemeClr val="bg1"/>
                </a:solidFill>
              </a:rPr>
              <a:t>по слоговому принципу</a:t>
            </a:r>
            <a:r>
              <a:rPr lang="ru-RU" b="1" dirty="0" smtClean="0">
                <a:solidFill>
                  <a:schemeClr val="bg1"/>
                </a:solidFill>
              </a:rPr>
              <a:t>, например Минздрав (Министерство здравоохранения); </a:t>
            </a:r>
          </a:p>
          <a:p>
            <a:pPr marL="514350" indent="-514350" algn="just">
              <a:buAutoNum type="arabicParenR"/>
            </a:pPr>
            <a:r>
              <a:rPr lang="ru-RU" b="1" u="sng" dirty="0" smtClean="0">
                <a:solidFill>
                  <a:schemeClr val="bg1"/>
                </a:solidFill>
              </a:rPr>
              <a:t>по смешанному принципу</a:t>
            </a:r>
            <a:r>
              <a:rPr lang="ru-RU" b="1" dirty="0" smtClean="0">
                <a:solidFill>
                  <a:schemeClr val="bg1"/>
                </a:solidFill>
              </a:rPr>
              <a:t>, например </a:t>
            </a:r>
            <a:r>
              <a:rPr lang="ru-RU" b="1" dirty="0" err="1" smtClean="0">
                <a:solidFill>
                  <a:schemeClr val="bg1"/>
                </a:solidFill>
              </a:rPr>
              <a:t>Гипрохолод</a:t>
            </a:r>
            <a:r>
              <a:rPr lang="ru-RU" b="1" dirty="0" smtClean="0">
                <a:solidFill>
                  <a:schemeClr val="bg1"/>
                </a:solidFill>
              </a:rPr>
              <a:t> (Государственный институт по проектированию холодильников, фабрик мороженного, заводов сухого и водного льда и жидкой углекислоты). </a:t>
            </a:r>
          </a:p>
          <a:p>
            <a:pPr marL="514350" indent="-51435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При этом буквенные аббревиатуры, читаемые по слогам, склоняются как обычные слова. Исключение составляют слово ГЭС и подобные, которые не склоняются (АЭС, ОАО, ФСБ).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591056" y="496824"/>
            <a:ext cx="58674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Физкультминутка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2286000"/>
            <a:ext cx="7010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 –согнуться, разогнуться,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Два – нагнуться, повернуться,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Три - в ладоши три хлопка,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Головою три кивка.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На четыре – руки шире,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Пять, шесть -  тихо сесть,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Семь, восемь – лень отбросим.</a:t>
            </a:r>
          </a:p>
          <a:p>
            <a:endParaRPr lang="ru-RU" sz="3600" b="1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21" name="Picture 1" descr="E:\ИНОТ\ШКОЛА\ИЗОБРАЖЕНИЯ\люди\Saturda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7876" y="3838766"/>
            <a:ext cx="1905000" cy="1685925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168" y="265176"/>
            <a:ext cx="86593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Сокращенная запись слов полностью отвечает стремлению уместить максимальное количество информации в минимальном объеме текста. Но сокращенные написания должны быть понятны читающему, например, сокращения «бук.», «бух.» известны только специалистам («бук.» — буксир, «бух.» — бухта). Однако документ, в котором употреблено слово в сокращенном виде, может быть предназначен для очень широкого круга лиц. В этом случае сокращение должно быть заменено полным написанием. Необходимо учитывать и то, что насыщенность текста сокращениями снижает официальный тон документа.</a:t>
            </a:r>
          </a:p>
          <a:p>
            <a:pPr algn="just"/>
            <a:endParaRPr lang="ru-RU" sz="2800" b="1" dirty="0" smtClean="0">
              <a:solidFill>
                <a:schemeClr val="bg1"/>
              </a:solidFill>
            </a:endParaRPr>
          </a:p>
          <a:p>
            <a:pPr algn="just"/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080" y="212979"/>
            <a:ext cx="5847969" cy="580205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		Написание сокращений должно быть унифицировано. Недопустимо, например, в одном тексте сокращать слово «район» и «р.», и «р-н». Нельзя сокращать обозначения единиц физических величин, если они употребляются без цифр. Исключение составляют единицы физических величин в таблицах и в расшифровках буквенных обозначений, входящих в формулы.</a:t>
            </a:r>
          </a:p>
          <a:p>
            <a:pPr algn="just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6" name="Рисунок 5" descr="блокно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363" y="1809750"/>
            <a:ext cx="2493046" cy="329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6032" y="435737"/>
            <a:ext cx="8613648" cy="4351338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</a:rPr>
              <a:t>В официальных текстах не должно быть разнобоя в написании имен, географических названий, терминов, должностей, учреждений и т.д. Так, если однажды фамилия написана с двумя инициалами, например, «Иванов В.В.» или «В.В. Иванов», она и в дальнейшем должна писаться так же.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0748" y="717165"/>
            <a:ext cx="6723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ПРАКТИЧЕСКАЯ ЧАСТЬ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249" y="2343476"/>
            <a:ext cx="84721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Внимательно прочтите текст раздаточного материала.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Создайте документ в текстовом редакторе </a:t>
            </a:r>
            <a:r>
              <a:rPr lang="en-US" sz="2400" b="1" dirty="0" smtClean="0">
                <a:solidFill>
                  <a:schemeClr val="bg1"/>
                </a:solidFill>
              </a:rPr>
              <a:t>Word2007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В документе рассортируйте сокращенные и полные наименование объектов в виде таблицы из двух колонок: первая – сокращенные названия, вторая – полные названия.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Сохраните документ  на Рабочем столе, указав в имени файла свою фамилию и тему урока (аббревиатура и сокращения слов).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9" name="Рисунок 8" descr="Безымя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55" y="378151"/>
            <a:ext cx="1776970" cy="1931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712" y="2419027"/>
            <a:ext cx="7959012" cy="23414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Что нового узнали на уроке?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Актуальна ли изученная тема?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Какие вопросы остались для вас неясными?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" name="Рисунок 3" descr="блокно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13" y="142875"/>
            <a:ext cx="1412245" cy="1866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65047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Скачать у учителя презентацию урока и выучить изложенный в ней </a:t>
            </a:r>
            <a:r>
              <a:rPr lang="ru-RU" b="1" dirty="0" smtClean="0">
                <a:solidFill>
                  <a:schemeClr val="bg1"/>
                </a:solidFill>
              </a:rPr>
              <a:t>материал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702" y="5408223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70" name="Picture 2" descr="G:\фото выреза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3745" y="3172968"/>
            <a:ext cx="1799027" cy="2223326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2450" y="185055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АББРЕВИАТУРА -</a:t>
            </a:r>
            <a:endParaRPr lang="ru-RU" sz="5400" i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598714" y="1164766"/>
            <a:ext cx="8240486" cy="544286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52450" y="1765433"/>
            <a:ext cx="811606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сложносокращённое слово, образованное из начальных букв (</a:t>
            </a:r>
            <a:r>
              <a:rPr lang="ru-RU" sz="4000" b="1" i="1" dirty="0" smtClean="0">
                <a:solidFill>
                  <a:schemeClr val="bg1"/>
                </a:solidFill>
              </a:rPr>
              <a:t>например: РФ</a:t>
            </a:r>
            <a:r>
              <a:rPr lang="ru-RU" sz="4000" b="1" dirty="0" smtClean="0">
                <a:solidFill>
                  <a:schemeClr val="bg1"/>
                </a:solidFill>
              </a:rPr>
              <a:t>), звуков (</a:t>
            </a:r>
            <a:r>
              <a:rPr lang="ru-RU" sz="4000" b="1" i="1" dirty="0" smtClean="0">
                <a:solidFill>
                  <a:schemeClr val="bg1"/>
                </a:solidFill>
              </a:rPr>
              <a:t>например: вуз</a:t>
            </a:r>
            <a:r>
              <a:rPr lang="ru-RU" sz="4000" b="1" dirty="0" smtClean="0">
                <a:solidFill>
                  <a:schemeClr val="bg1"/>
                </a:solidFill>
              </a:rPr>
              <a:t>) словосочетания или его начальных элементов (морфем) (</a:t>
            </a:r>
            <a:r>
              <a:rPr lang="ru-RU" sz="4000" b="1" i="1" dirty="0" smtClean="0">
                <a:solidFill>
                  <a:schemeClr val="bg1"/>
                </a:solidFill>
              </a:rPr>
              <a:t>например: универсам, сельмаг)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>
              <a:solidFill>
                <a:schemeClr val="bg1"/>
              </a:solidFill>
            </a:endParaRP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5845" name="Picture 5" descr="http://kartinki-risunki.ru/sites/kartinki-risunki.ru/files/imagecache/th1/images/57/klaviat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9150" y="5457824"/>
            <a:ext cx="1524000" cy="1143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595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786" y="145671"/>
            <a:ext cx="7886700" cy="942466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178" y="993520"/>
            <a:ext cx="8597646" cy="535241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Кузнецова А.Н. Методика преподавания машинописи и делопроизводства. М. Издательство ДОСААФ. 1999</a:t>
            </a:r>
          </a:p>
          <a:p>
            <a:r>
              <a:rPr lang="ru-RU" dirty="0" smtClean="0"/>
              <a:t>Кузнецова Т.В.Секретарское дело. Изд. 3-е, исправленное.  ЗАО "Бизнес-школа "Интел-Синтез", специальный выпуск журнала «Секретарское дело», 1999</a:t>
            </a:r>
            <a:endParaRPr lang="en-US" dirty="0" smtClean="0"/>
          </a:p>
          <a:p>
            <a:r>
              <a:rPr lang="ru-RU" dirty="0" smtClean="0"/>
              <a:t>Делопроизводство. Учебник для вузов. Кузнецова Т.В., Санкина Л.В., Быкова Т.А. и др.</a:t>
            </a:r>
          </a:p>
          <a:p>
            <a:r>
              <a:rPr lang="en-US" dirty="0" smtClean="0">
                <a:hlinkClick r:id="rId2"/>
              </a:rPr>
              <a:t>www.biblioteka.ru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ru-RU" dirty="0" smtClean="0"/>
              <a:t>Изображения: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канцелярские папки -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://vr-format.ru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ножницы, клавиатура  - </a:t>
            </a:r>
            <a:r>
              <a:rPr lang="en-US" dirty="0" smtClean="0">
                <a:hlinkClick r:id="rId4"/>
              </a:rPr>
              <a:t>http://bigpicture.ru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мел – </a:t>
            </a:r>
            <a:r>
              <a:rPr lang="en-US" dirty="0" smtClean="0">
                <a:hlinkClick r:id="rId5"/>
              </a:rPr>
              <a:t>http://kartinki-risunki.ru/gif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школьная доска, губка, танцующие человечки, блокнот – </a:t>
            </a:r>
            <a:r>
              <a:rPr lang="en-US" dirty="0" smtClean="0">
                <a:hlinkClick r:id="rId6"/>
              </a:rPr>
              <a:t>http://fotoshops.org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" y="0"/>
            <a:ext cx="8814816" cy="132556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	В документах допускаются общепринятые сокращения слов, а также сокращения, оговоренные нормативными документами.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	Приведем примеры для наиболее распространенных случаев.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76401"/>
            <a:ext cx="91440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Слова при географических названиях: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город — г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село— с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поселок— п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поселок городского типа— </a:t>
            </a:r>
            <a:r>
              <a:rPr lang="ru-RU" sz="3200" b="1" dirty="0" err="1" smtClean="0">
                <a:solidFill>
                  <a:schemeClr val="bg1"/>
                </a:solidFill>
              </a:rPr>
              <a:t>пгт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Перед указанием городов Москва и Санкт-Петербург буква "г." не ставится. Буква "г." также не ставится перед городами, в названиях которых имеется слово "город" (Новгород, Волгоград и др.).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Picture 4" descr="http://go2.imgsmail.ru/imgpreview?key=http%3A//vr-format.ru/00000000459.jpg&amp;mb=imgdb_preview_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9487" y="1849247"/>
            <a:ext cx="22193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8830"/>
            <a:ext cx="9034272" cy="1325563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Слова при фамилиях: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товарищ — т. (в начале предложения — Тов.),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господин — г-н,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профессор — проф</a:t>
            </a:r>
            <a:r>
              <a:rPr lang="ru-RU" b="1" dirty="0" smtClean="0">
                <a:solidFill>
                  <a:schemeClr val="bg1"/>
                </a:solidFill>
              </a:rPr>
              <a:t>.,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доцент — доц.,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начальник — </a:t>
            </a:r>
            <a:r>
              <a:rPr lang="ru-RU" b="1" dirty="0" err="1" smtClean="0">
                <a:solidFill>
                  <a:schemeClr val="bg1"/>
                </a:solidFill>
              </a:rPr>
              <a:t>нач</a:t>
            </a:r>
            <a:r>
              <a:rPr lang="ru-RU" b="1" dirty="0" smtClean="0">
                <a:solidFill>
                  <a:schemeClr val="bg1"/>
                </a:solidFill>
              </a:rPr>
              <a:t>., и так далее.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" name="Picture 7" descr="C:\Users\Компуша\Pictures\ножни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1763" y="2190750"/>
            <a:ext cx="235267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6938" y="207137"/>
            <a:ext cx="7886700" cy="4351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  Слова, употребляемые при цифрах: </a:t>
            </a:r>
          </a:p>
          <a:p>
            <a:pPr algn="just"/>
            <a:r>
              <a:rPr lang="ru-RU" sz="4800" b="1" dirty="0" smtClean="0">
                <a:solidFill>
                  <a:schemeClr val="bg1"/>
                </a:solidFill>
              </a:rPr>
              <a:t>пункт 3 — п. 3., </a:t>
            </a:r>
          </a:p>
          <a:p>
            <a:pPr algn="just"/>
            <a:r>
              <a:rPr lang="ru-RU" sz="4800" b="1" dirty="0" smtClean="0">
                <a:solidFill>
                  <a:schemeClr val="bg1"/>
                </a:solidFill>
              </a:rPr>
              <a:t>подпункт 1.1. — </a:t>
            </a:r>
            <a:r>
              <a:rPr lang="ru-RU" sz="4800" b="1" dirty="0" err="1" smtClean="0">
                <a:solidFill>
                  <a:schemeClr val="bg1"/>
                </a:solidFill>
              </a:rPr>
              <a:t>подп</a:t>
            </a:r>
            <a:r>
              <a:rPr lang="ru-RU" sz="4800" b="1" dirty="0" smtClean="0">
                <a:solidFill>
                  <a:schemeClr val="bg1"/>
                </a:solidFill>
              </a:rPr>
              <a:t>. 1.1.,</a:t>
            </a:r>
          </a:p>
          <a:p>
            <a:pPr algn="just"/>
            <a:r>
              <a:rPr lang="ru-RU" sz="4800" b="1" dirty="0" smtClean="0">
                <a:solidFill>
                  <a:schemeClr val="bg1"/>
                </a:solidFill>
              </a:rPr>
              <a:t>рисунок 5— рис. 5.,</a:t>
            </a:r>
          </a:p>
          <a:p>
            <a:pPr algn="just"/>
            <a:r>
              <a:rPr lang="ru-RU" sz="4800" b="1" dirty="0" smtClean="0">
                <a:solidFill>
                  <a:schemeClr val="bg1"/>
                </a:solidFill>
              </a:rPr>
              <a:t>раздел 2 — разд. 2.</a:t>
            </a:r>
          </a:p>
          <a:p>
            <a:pPr algn="just"/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429375" y="6375401"/>
            <a:ext cx="2057400" cy="365125"/>
          </a:xfrm>
        </p:spPr>
        <p:txBody>
          <a:bodyPr/>
          <a:lstStyle/>
          <a:p>
            <a:fld id="{318661BC-EEA1-47FB-B8ED-5CC55A99702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1746" name="AutoShape 2" descr="http://go2.imgsmail.ru/imgpreview?key=http%3A//korsar-r.ru/shop/img%5Flarge/44500.jpg%3F1&amp;mb=imgdb_preview_1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243964" y="5469465"/>
            <a:ext cx="1630025" cy="93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794" y="271145"/>
            <a:ext cx="7886700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Слова при указании денежных единиц: </a:t>
            </a:r>
          </a:p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рубль — р., </a:t>
            </a:r>
            <a:r>
              <a:rPr lang="ru-RU" sz="4000" b="1" dirty="0" smtClean="0">
                <a:solidFill>
                  <a:schemeClr val="bg1"/>
                </a:solidFill>
              </a:rPr>
              <a:t>руб.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тысяча рублей — тыс. р</a:t>
            </a:r>
            <a:r>
              <a:rPr lang="ru-RU" sz="4000" b="1" dirty="0" smtClean="0">
                <a:solidFill>
                  <a:schemeClr val="bg1"/>
                </a:solidFill>
              </a:rPr>
              <a:t>., тыс.руб.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миллион рублей — млн. р</a:t>
            </a:r>
            <a:r>
              <a:rPr lang="ru-RU" sz="4000" b="1" dirty="0" smtClean="0">
                <a:solidFill>
                  <a:schemeClr val="bg1"/>
                </a:solidFill>
              </a:rPr>
              <a:t>.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миллиард рублей — млрд. р.</a:t>
            </a:r>
          </a:p>
          <a:p>
            <a:pPr algn="just"/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430870" y="5755213"/>
            <a:ext cx="1630025" cy="93413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" name="Picture 7" descr="C:\Users\Компуша\Pictures\ножниц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138" y="4752975"/>
            <a:ext cx="235267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6938" y="252857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Сокращенно записываются название единиц измерения (при цифрах):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метр — м       	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миллиметр — мм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килограмм — кг       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грамм — г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центнер — </a:t>
            </a:r>
            <a:r>
              <a:rPr lang="ru-RU" sz="3200" b="1" dirty="0" err="1" smtClean="0">
                <a:solidFill>
                  <a:schemeClr val="bg1"/>
                </a:solidFill>
              </a:rPr>
              <a:t>ц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тонна — т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гектар — га   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атмосфера — </a:t>
            </a:r>
            <a:r>
              <a:rPr lang="ru-RU" sz="3200" b="1" dirty="0" err="1" smtClean="0">
                <a:solidFill>
                  <a:schemeClr val="bg1"/>
                </a:solidFill>
              </a:rPr>
              <a:t>атм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ампер — А    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секунда — с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Рисунок 6" descr="ljcr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662" y="2295256"/>
            <a:ext cx="2910625" cy="1867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5498" y="216281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Слова, сокращение которых пишется через дефис: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министерство — </a:t>
            </a:r>
            <a:r>
              <a:rPr lang="ru-RU" sz="4000" b="1" dirty="0" err="1" smtClean="0">
                <a:solidFill>
                  <a:schemeClr val="bg1"/>
                </a:solidFill>
              </a:rPr>
              <a:t>м-во</a:t>
            </a:r>
            <a:r>
              <a:rPr lang="ru-RU" sz="4000" b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завод — </a:t>
            </a:r>
            <a:r>
              <a:rPr lang="ru-RU" sz="4000" b="1" dirty="0" err="1" smtClean="0">
                <a:solidFill>
                  <a:schemeClr val="bg1"/>
                </a:solidFill>
              </a:rPr>
              <a:t>з-д</a:t>
            </a:r>
            <a:r>
              <a:rPr lang="ru-RU" sz="4000" b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производство — пр-во,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район — р-н,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хозяйство — </a:t>
            </a:r>
            <a:r>
              <a:rPr lang="ru-RU" sz="4000" b="1" dirty="0" err="1" smtClean="0">
                <a:solidFill>
                  <a:schemeClr val="bg1"/>
                </a:solidFill>
              </a:rPr>
              <a:t>хоз-во</a:t>
            </a:r>
            <a:r>
              <a:rPr lang="ru-RU" sz="4000" b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количество — кол-во,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человеко-час — </a:t>
            </a:r>
            <a:r>
              <a:rPr lang="ru-RU" sz="4000" b="1" dirty="0" err="1" smtClean="0">
                <a:solidFill>
                  <a:schemeClr val="bg1"/>
                </a:solidFill>
              </a:rPr>
              <a:t>чел.-час</a:t>
            </a:r>
            <a:r>
              <a:rPr lang="ru-RU" sz="4000" b="1" dirty="0" smtClean="0">
                <a:solidFill>
                  <a:schemeClr val="bg1"/>
                </a:solidFill>
              </a:rPr>
              <a:t>., и т. п.</a:t>
            </a:r>
          </a:p>
          <a:p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6082" y="197993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Широкое применение в качестве сокращений находят буквенные аббревиатуры. Например: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РФ — Российская Федерация,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ПК — персональный компьютер,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НИИ — научно-исследовательский институт,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АО — акционерное общество,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ЕЭС — Европейское экономическое сообщество, и др.</a:t>
            </a:r>
          </a:p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5bcf3944871a652614e69494c0aa9be8541cb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855</Words>
  <Application>Microsoft Office PowerPoint</Application>
  <PresentationFormat>Экран (4:3)</PresentationFormat>
  <Paragraphs>118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 В документах допускаются общепринятые сокращения слов, а также сокращения, оговоренные нормативными документами.  Приведем примеры для наиболее распространенных случаев.</vt:lpstr>
      <vt:lpstr>Слова при фамилиях:  товарищ — т. (в начале предложения — Тов.),  господин — г-н,  профессор — проф.,  доцент — доц.,  начальник — нач., и так далее.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Что нового узнали на уроке? Актуальна ли изученная тема? Какие вопросы остались для вас неясными?</vt:lpstr>
      <vt:lpstr>Домашнее задание:</vt:lpstr>
      <vt:lpstr>Источники: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Иванова;учитель информатики</dc:creator>
  <cp:lastModifiedBy>Компуша</cp:lastModifiedBy>
  <cp:revision>21</cp:revision>
  <dcterms:created xsi:type="dcterms:W3CDTF">2013-02-18T09:49:30Z</dcterms:created>
  <dcterms:modified xsi:type="dcterms:W3CDTF">2013-04-24T18:26:00Z</dcterms:modified>
</cp:coreProperties>
</file>