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77" r:id="rId2"/>
    <p:sldId id="270" r:id="rId3"/>
    <p:sldId id="271" r:id="rId4"/>
    <p:sldId id="256" r:id="rId5"/>
    <p:sldId id="278" r:id="rId6"/>
    <p:sldId id="273" r:id="rId7"/>
    <p:sldId id="274" r:id="rId8"/>
    <p:sldId id="280" r:id="rId9"/>
    <p:sldId id="258" r:id="rId10"/>
    <p:sldId id="267" r:id="rId11"/>
    <p:sldId id="279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0000"/>
    <a:srgbClr val="FF00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EBFCC7-62F9-412B-82FC-0505429EDD2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44B440-EE1B-46F8-BAD4-B8BECD1266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37A45D-4BDA-4CAB-8758-64D3A3B401B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3DA775-4C34-4A1A-9381-56F8D0B4750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5669E8-B250-4698-8FA0-99CE2E3D05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75BF33-85EC-45E5-8769-8A3EDD77073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232C53-4B46-485F-8955-DFE867BFCD4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149921-F116-4DA5-A0A4-EA9244D98C3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563D20-D400-472F-8A25-C0EED958AC4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298CB9-8851-48F6-B4C8-7D3C5BD4C5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D35CF3FE-E206-470E-B549-9C7F96A6C9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DE6E185D-F12C-413D-92FB-1B4E51DC8DE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WordArt 4"/>
          <p:cNvSpPr>
            <a:spLocks noChangeArrowheads="1" noChangeShapeType="1" noTextEdit="1"/>
          </p:cNvSpPr>
          <p:nvPr/>
        </p:nvSpPr>
        <p:spPr bwMode="auto">
          <a:xfrm>
            <a:off x="285720" y="928670"/>
            <a:ext cx="8643998" cy="523717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3">
                    <a:lumMod val="75000"/>
                  </a:schemeClr>
                </a:solidFill>
                <a:latin typeface="Monotype Corsiva"/>
              </a:rPr>
              <a:t>Растровая и векторная </a:t>
            </a:r>
            <a:br>
              <a:rPr lang="ru-RU" sz="48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3">
                    <a:lumMod val="75000"/>
                  </a:schemeClr>
                </a:solidFill>
                <a:latin typeface="Monotype Corsiva"/>
              </a:rPr>
            </a:br>
            <a:r>
              <a:rPr lang="ru-RU" sz="48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3">
                    <a:lumMod val="75000"/>
                  </a:schemeClr>
                </a:solidFill>
                <a:latin typeface="Monotype Corsiva"/>
              </a:rPr>
              <a:t>графика. </a:t>
            </a:r>
            <a:br>
              <a:rPr lang="ru-RU" sz="48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3">
                    <a:lumMod val="75000"/>
                  </a:schemeClr>
                </a:solidFill>
                <a:latin typeface="Monotype Corsiva"/>
              </a:rPr>
            </a:br>
            <a:r>
              <a:rPr lang="ru-RU" sz="48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3">
                    <a:lumMod val="75000"/>
                  </a:schemeClr>
                </a:solidFill>
                <a:latin typeface="Monotype Corsiva"/>
              </a:rPr>
              <a:t>Форматы графических файлов</a:t>
            </a:r>
            <a:endParaRPr lang="ru-RU" sz="48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accent3">
                  <a:lumMod val="75000"/>
                </a:schemeClr>
              </a:solidFill>
              <a:latin typeface="Monotype Corsiv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8"/>
          <p:cNvSpPr txBox="1">
            <a:spLocks/>
          </p:cNvSpPr>
          <p:nvPr/>
        </p:nvSpPr>
        <p:spPr>
          <a:xfrm>
            <a:off x="442664" y="485800"/>
            <a:ext cx="83058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Рефлексия</a:t>
            </a:r>
            <a:endParaRPr kumimoji="0" lang="ru-RU" sz="5000" b="1" i="1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214282" y="1643050"/>
            <a:ext cx="842968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каком редакторе нарисовать цветок было легче?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каком редакторе вам работалось быстрее?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каком редакторе получился более качественный цветок?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28"/>
          <p:cNvSpPr txBox="1">
            <a:spLocks/>
          </p:cNvSpPr>
          <p:nvPr/>
        </p:nvSpPr>
        <p:spPr>
          <a:xfrm>
            <a:off x="395536" y="2996952"/>
            <a:ext cx="83058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Оценивание</a:t>
            </a:r>
            <a:endParaRPr kumimoji="0" lang="ru-RU" sz="5000" b="1" i="1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51520" y="4077072"/>
            <a:ext cx="864399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Посчитайте сумму своих баллов и выставите себе оценку за урок: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«5» - от 16 до 18 баллов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«4» - от 13 до 15 баллов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«3» - от 10 до 12 баллов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19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28"/>
          <p:cNvSpPr txBox="1">
            <a:spLocks/>
          </p:cNvSpPr>
          <p:nvPr/>
        </p:nvSpPr>
        <p:spPr>
          <a:xfrm>
            <a:off x="442664" y="485800"/>
            <a:ext cx="83058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Домашнее задание</a:t>
            </a:r>
            <a:endParaRPr kumimoji="0" lang="ru-RU" sz="5000" b="1" i="1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51520" y="1556792"/>
            <a:ext cx="8643998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§ 1.2</a:t>
            </a:r>
          </a:p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Творческое задание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: выяснить происхождение слов «РАСТР» и «ПИКСЕЛЬ», ответ оформить в виде буклета. Обязательно указать источники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4581128"/>
            <a:ext cx="624664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>
                    <a:lumMod val="75000"/>
                  </a:schemeClr>
                </a:solidFill>
                <a:effectLst/>
                <a:latin typeface="+mn-lt"/>
              </a:rPr>
              <a:t>Спасибо за урок! </a:t>
            </a:r>
            <a:br>
              <a:rPr lang="ru-RU" sz="5400" b="1" cap="none" spc="0" dirty="0" smtClean="0">
                <a:ln/>
                <a:solidFill>
                  <a:schemeClr val="accent3">
                    <a:lumMod val="75000"/>
                  </a:schemeClr>
                </a:solidFill>
                <a:effectLst/>
                <a:latin typeface="+mn-lt"/>
              </a:rPr>
            </a:br>
            <a:r>
              <a:rPr lang="ru-RU" sz="5400" b="1" cap="none" spc="0" dirty="0" smtClean="0">
                <a:ln/>
                <a:solidFill>
                  <a:schemeClr val="accent3">
                    <a:lumMod val="75000"/>
                  </a:schemeClr>
                </a:solidFill>
                <a:effectLst/>
                <a:latin typeface="+mn-lt"/>
              </a:rPr>
              <a:t>До встречи!</a:t>
            </a:r>
            <a:endParaRPr lang="ru-RU" sz="5400" b="1" cap="none" spc="0" dirty="0">
              <a:ln/>
              <a:solidFill>
                <a:schemeClr val="accent3">
                  <a:lumMod val="75000"/>
                </a:schemeClr>
              </a:solidFill>
              <a:effectLst/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97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442664" y="197768"/>
            <a:ext cx="8305800" cy="1143000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Домашнее задание</a:t>
            </a:r>
            <a:endParaRPr lang="ru-RU" b="1" i="1" dirty="0">
              <a:solidFill>
                <a:schemeClr val="accent3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00100" y="2214554"/>
            <a:ext cx="307183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+mn-lt"/>
              </a:rPr>
              <a:t>Дано </a:t>
            </a:r>
          </a:p>
          <a:p>
            <a:r>
              <a:rPr lang="en-US" sz="3200" dirty="0" smtClean="0">
                <a:latin typeface="+mn-lt"/>
              </a:rPr>
              <a:t>N = 256</a:t>
            </a:r>
          </a:p>
          <a:p>
            <a:r>
              <a:rPr lang="en-US" sz="3200" dirty="0" err="1" smtClean="0">
                <a:latin typeface="+mn-lt"/>
              </a:rPr>
              <a:t>x∙y</a:t>
            </a:r>
            <a:r>
              <a:rPr lang="en-US" sz="3200" dirty="0" smtClean="0">
                <a:latin typeface="+mn-lt"/>
              </a:rPr>
              <a:t> = 1024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smtClean="0">
                <a:latin typeface="+mn-lt"/>
              </a:rPr>
              <a:t>∙768</a:t>
            </a:r>
          </a:p>
          <a:p>
            <a:endParaRPr lang="en-US" sz="3200" dirty="0" smtClean="0">
              <a:latin typeface="+mn-lt"/>
            </a:endParaRPr>
          </a:p>
          <a:p>
            <a:pPr algn="ctr"/>
            <a:r>
              <a:rPr lang="en-US" sz="3200" dirty="0" smtClean="0">
                <a:latin typeface="+mn-lt"/>
              </a:rPr>
              <a:t>I</a:t>
            </a:r>
            <a:r>
              <a:rPr lang="ru-RU" sz="3200" dirty="0" err="1" smtClean="0">
                <a:latin typeface="+mn-lt"/>
              </a:rPr>
              <a:t>п</a:t>
            </a:r>
            <a:r>
              <a:rPr lang="ru-RU" sz="3200" dirty="0" smtClean="0">
                <a:latin typeface="+mn-lt"/>
              </a:rPr>
              <a:t> - ?</a:t>
            </a:r>
            <a:endParaRPr lang="ru-RU" sz="3200" dirty="0">
              <a:latin typeface="+mn-lt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5400000">
            <a:off x="2714612" y="3500438"/>
            <a:ext cx="2714644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928662" y="3929066"/>
            <a:ext cx="314327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071934" y="2214554"/>
            <a:ext cx="507206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+mn-lt"/>
              </a:rPr>
              <a:t>Решение</a:t>
            </a:r>
            <a:r>
              <a:rPr lang="ru-RU" sz="3200" dirty="0" smtClean="0">
                <a:latin typeface="+mn-lt"/>
              </a:rPr>
              <a:t> </a:t>
            </a:r>
          </a:p>
          <a:p>
            <a:r>
              <a:rPr lang="en-US" sz="3200" dirty="0" smtClean="0">
                <a:latin typeface="+mn-lt"/>
              </a:rPr>
              <a:t>N = </a:t>
            </a:r>
            <a:r>
              <a:rPr lang="ru-RU" sz="3200" dirty="0" smtClean="0">
                <a:latin typeface="+mn-lt"/>
              </a:rPr>
              <a:t>2</a:t>
            </a:r>
            <a:r>
              <a:rPr lang="en-US" sz="3200" baseline="30000" dirty="0" err="1" smtClean="0">
                <a:latin typeface="+mn-lt"/>
              </a:rPr>
              <a:t>i</a:t>
            </a:r>
            <a:endParaRPr lang="ru-RU" sz="3200" baseline="30000" dirty="0" smtClean="0">
              <a:latin typeface="+mn-lt"/>
            </a:endParaRPr>
          </a:p>
          <a:p>
            <a:r>
              <a:rPr lang="ru-RU" sz="3200" dirty="0" smtClean="0">
                <a:latin typeface="+mn-lt"/>
              </a:rPr>
              <a:t>2</a:t>
            </a:r>
            <a:r>
              <a:rPr lang="en-US" sz="3200" baseline="30000" dirty="0" err="1" smtClean="0">
                <a:latin typeface="+mn-lt"/>
              </a:rPr>
              <a:t>i</a:t>
            </a:r>
            <a:r>
              <a:rPr lang="ru-RU" sz="3200" baseline="30000" dirty="0" smtClean="0">
                <a:latin typeface="+mn-lt"/>
              </a:rPr>
              <a:t> </a:t>
            </a:r>
            <a:r>
              <a:rPr lang="ru-RU" sz="3200" dirty="0" smtClean="0">
                <a:latin typeface="+mn-lt"/>
              </a:rPr>
              <a:t>= 256</a:t>
            </a:r>
          </a:p>
          <a:p>
            <a:r>
              <a:rPr lang="en-US" sz="3200" dirty="0" err="1" smtClean="0">
                <a:latin typeface="+mn-lt"/>
              </a:rPr>
              <a:t>i</a:t>
            </a:r>
            <a:r>
              <a:rPr lang="en-US" sz="3200" dirty="0" smtClean="0">
                <a:latin typeface="+mn-lt"/>
              </a:rPr>
              <a:t> = </a:t>
            </a:r>
            <a:r>
              <a:rPr lang="ru-RU" sz="3200" dirty="0" smtClean="0">
                <a:latin typeface="+mn-lt"/>
              </a:rPr>
              <a:t>8 бит</a:t>
            </a:r>
            <a:endParaRPr lang="en-US" sz="3200" dirty="0" smtClean="0">
              <a:latin typeface="+mn-lt"/>
            </a:endParaRPr>
          </a:p>
          <a:p>
            <a:endParaRPr lang="ru-RU" sz="3200" dirty="0" smtClean="0">
              <a:latin typeface="+mn-lt"/>
            </a:endParaRPr>
          </a:p>
          <a:p>
            <a:r>
              <a:rPr lang="en-US" sz="3200" dirty="0" smtClean="0">
                <a:latin typeface="+mn-lt"/>
              </a:rPr>
              <a:t>I</a:t>
            </a:r>
            <a:r>
              <a:rPr lang="ru-RU" sz="3200" dirty="0" err="1" smtClean="0">
                <a:latin typeface="+mn-lt"/>
              </a:rPr>
              <a:t>п</a:t>
            </a:r>
            <a:r>
              <a:rPr lang="ru-RU" sz="3200" dirty="0" smtClean="0">
                <a:latin typeface="+mn-lt"/>
              </a:rPr>
              <a:t> =                          = 768Кб  </a:t>
            </a:r>
            <a:endParaRPr lang="ru-RU" sz="3200" dirty="0">
              <a:latin typeface="+mn-lt"/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5000628" y="5000636"/>
            <a:ext cx="2357454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929190" y="4500570"/>
            <a:ext cx="2571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+mn-lt"/>
              </a:rPr>
              <a:t>8 </a:t>
            </a:r>
            <a:r>
              <a:rPr lang="en-US" sz="3200" dirty="0" smtClean="0"/>
              <a:t>∙</a:t>
            </a:r>
            <a:r>
              <a:rPr lang="ru-RU" sz="3200" dirty="0" smtClean="0"/>
              <a:t> </a:t>
            </a:r>
            <a:r>
              <a:rPr lang="ru-RU" sz="3200" dirty="0" smtClean="0">
                <a:latin typeface="+mn-lt"/>
              </a:rPr>
              <a:t>1024 </a:t>
            </a:r>
            <a:r>
              <a:rPr lang="en-US" sz="3200" dirty="0" smtClean="0">
                <a:latin typeface="+mn-lt"/>
              </a:rPr>
              <a:t>∙</a:t>
            </a:r>
            <a:r>
              <a:rPr lang="ru-RU" sz="3200" dirty="0" smtClean="0">
                <a:latin typeface="+mn-lt"/>
              </a:rPr>
              <a:t> 768</a:t>
            </a:r>
            <a:endParaRPr lang="ru-RU" sz="3200" dirty="0">
              <a:latin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000628" y="5072074"/>
            <a:ext cx="2571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+mn-lt"/>
              </a:rPr>
              <a:t>8 </a:t>
            </a:r>
            <a:r>
              <a:rPr lang="en-US" sz="3200" dirty="0" smtClean="0"/>
              <a:t>∙</a:t>
            </a:r>
            <a:r>
              <a:rPr lang="ru-RU" sz="3200" dirty="0" smtClean="0"/>
              <a:t> </a:t>
            </a:r>
            <a:r>
              <a:rPr lang="ru-RU" sz="3200" dirty="0" smtClean="0">
                <a:latin typeface="+mn-lt"/>
              </a:rPr>
              <a:t>1024</a:t>
            </a:r>
            <a:endParaRPr lang="ru-RU" sz="3200" dirty="0">
              <a:latin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000232" y="5929330"/>
            <a:ext cx="55007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+mn-lt"/>
              </a:rPr>
              <a:t>Ответ: </a:t>
            </a:r>
            <a:r>
              <a:rPr lang="ru-RU" sz="3200" dirty="0" smtClean="0">
                <a:latin typeface="+mn-lt"/>
              </a:rPr>
              <a:t>768 Кб</a:t>
            </a:r>
            <a:endParaRPr lang="ru-RU" sz="32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8"/>
          <p:cNvSpPr txBox="1">
            <a:spLocks/>
          </p:cNvSpPr>
          <p:nvPr/>
        </p:nvSpPr>
        <p:spPr>
          <a:xfrm>
            <a:off x="442664" y="485800"/>
            <a:ext cx="83058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Найдите отличия:</a:t>
            </a:r>
            <a:endParaRPr kumimoji="0" lang="ru-RU" sz="5000" b="1" i="1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pic>
        <p:nvPicPr>
          <p:cNvPr id="8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204864"/>
            <a:ext cx="4711237" cy="3261544"/>
          </a:xfrm>
          <a:prstGeom prst="rect">
            <a:avLst/>
          </a:prstGeom>
          <a:noFill/>
        </p:spPr>
      </p:pic>
      <p:pic>
        <p:nvPicPr>
          <p:cNvPr id="27650" name="Picture 2" descr="E:\картинки\WMF\BUILDING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2060848"/>
            <a:ext cx="2827337" cy="34972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23528" y="1340768"/>
            <a:ext cx="842968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Познакомится с видами компьютерной графики;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Познакомиться с основными характеристиками растровой и векторной графики и сравнить их;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Выполнить практическое задание.</a:t>
            </a:r>
          </a:p>
        </p:txBody>
      </p:sp>
      <p:sp>
        <p:nvSpPr>
          <p:cNvPr id="4" name="Заголовок 28"/>
          <p:cNvSpPr txBox="1">
            <a:spLocks/>
          </p:cNvSpPr>
          <p:nvPr/>
        </p:nvSpPr>
        <p:spPr>
          <a:xfrm>
            <a:off x="442664" y="485800"/>
            <a:ext cx="83058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Цель:</a:t>
            </a:r>
            <a:endParaRPr kumimoji="0" lang="ru-RU" sz="5000" b="1" i="1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00034" y="1643050"/>
          <a:ext cx="8208912" cy="475656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736304"/>
                <a:gridCol w="2736304"/>
                <a:gridCol w="2736304"/>
              </a:tblGrid>
              <a:tr h="54906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Растровая графика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Векторная графика</a:t>
                      </a:r>
                      <a:endParaRPr lang="ru-RU" dirty="0"/>
                    </a:p>
                  </a:txBody>
                  <a:tcPr/>
                </a:tc>
              </a:tr>
              <a:tr h="549061">
                <a:tc>
                  <a:txBody>
                    <a:bodyPr/>
                    <a:lstStyle/>
                    <a:p>
                      <a:r>
                        <a:rPr lang="ru-RU" dirty="0" smtClean="0"/>
                        <a:t>1. Формирование изображения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9061">
                <a:tc>
                  <a:txBody>
                    <a:bodyPr/>
                    <a:lstStyle/>
                    <a:p>
                      <a:r>
                        <a:rPr lang="ru-RU" dirty="0" smtClean="0"/>
                        <a:t>2. Масштабирование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9061">
                <a:tc>
                  <a:txBody>
                    <a:bodyPr/>
                    <a:lstStyle/>
                    <a:p>
                      <a:r>
                        <a:rPr lang="ru-RU" dirty="0" smtClean="0"/>
                        <a:t>3. Окрашивание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9061">
                <a:tc>
                  <a:txBody>
                    <a:bodyPr/>
                    <a:lstStyle/>
                    <a:p>
                      <a:r>
                        <a:rPr lang="ru-RU" dirty="0" smtClean="0"/>
                        <a:t>4. Хранение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9061">
                <a:tc>
                  <a:txBody>
                    <a:bodyPr/>
                    <a:lstStyle/>
                    <a:p>
                      <a:r>
                        <a:rPr lang="ru-RU" dirty="0" smtClean="0"/>
                        <a:t>5. Качество изображения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9061">
                <a:tc>
                  <a:txBody>
                    <a:bodyPr/>
                    <a:lstStyle/>
                    <a:p>
                      <a:r>
                        <a:rPr lang="ru-RU" dirty="0" smtClean="0"/>
                        <a:t>6. Форматы графических файлов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9061">
                <a:tc>
                  <a:txBody>
                    <a:bodyPr/>
                    <a:lstStyle/>
                    <a:p>
                      <a:r>
                        <a:rPr lang="ru-RU" dirty="0" smtClean="0"/>
                        <a:t>7. Графические редакторы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8"/>
          <p:cNvSpPr txBox="1">
            <a:spLocks/>
          </p:cNvSpPr>
          <p:nvPr/>
        </p:nvSpPr>
        <p:spPr>
          <a:xfrm>
            <a:off x="428596" y="500042"/>
            <a:ext cx="83058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Сравнительная таблица</a:t>
            </a:r>
            <a:endParaRPr kumimoji="0" lang="ru-RU" sz="5000" b="1" i="1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28"/>
          <p:cNvSpPr txBox="1">
            <a:spLocks/>
          </p:cNvSpPr>
          <p:nvPr/>
        </p:nvSpPr>
        <p:spPr>
          <a:xfrm>
            <a:off x="442664" y="485800"/>
            <a:ext cx="83058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Растровая графика</a:t>
            </a:r>
            <a:endParaRPr kumimoji="0" lang="ru-RU" sz="5000" b="1" i="1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pic>
        <p:nvPicPr>
          <p:cNvPr id="4" name="Picture 12" descr="C:\Documents and Settings\All Users\Документы\Мои рисунки\Образцы рисунков\Водяные лили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428736"/>
            <a:ext cx="3051820" cy="2288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3"/>
          <p:cNvPicPr>
            <a:picLocks noChangeAspect="1" noChangeArrowheads="1"/>
          </p:cNvPicPr>
          <p:nvPr/>
        </p:nvPicPr>
        <p:blipFill>
          <a:blip r:embed="rId3" cstate="print"/>
          <a:srcRect l="26367" t="46780" r="20166" b="16016"/>
          <a:stretch>
            <a:fillRect/>
          </a:stretch>
        </p:blipFill>
        <p:spPr bwMode="auto">
          <a:xfrm>
            <a:off x="4214810" y="1428736"/>
            <a:ext cx="4399640" cy="2295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57158" y="3857628"/>
            <a:ext cx="850112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+mn-lt"/>
              </a:rPr>
              <a:t>Растровое изображение </a:t>
            </a:r>
            <a:r>
              <a:rPr lang="ru-RU" sz="2400" dirty="0" smtClean="0">
                <a:latin typeface="+mn-lt"/>
              </a:rPr>
              <a:t>формируется из точек различного цвета (пикселей), которые образуют строки и столбцы. Закрашивается каждый пиксель.</a:t>
            </a:r>
          </a:p>
          <a:p>
            <a:r>
              <a:rPr lang="ru-RU" sz="2400" b="1" i="1" dirty="0" smtClean="0">
                <a:solidFill>
                  <a:srgbClr val="C00000"/>
                </a:solidFill>
                <a:latin typeface="+mn-lt"/>
              </a:rPr>
              <a:t>Достоинства: </a:t>
            </a:r>
            <a:r>
              <a:rPr lang="ru-RU" sz="2400" dirty="0" smtClean="0">
                <a:latin typeface="+mn-lt"/>
              </a:rPr>
              <a:t>высокая точность передачи цветов и полутонов, хорошая печать</a:t>
            </a:r>
          </a:p>
          <a:p>
            <a:r>
              <a:rPr lang="ru-RU" sz="2400" b="1" i="1" dirty="0" smtClean="0">
                <a:solidFill>
                  <a:srgbClr val="C00000"/>
                </a:solidFill>
                <a:latin typeface="+mn-lt"/>
              </a:rPr>
              <a:t>Недостатки:</a:t>
            </a:r>
            <a:r>
              <a:rPr lang="ru-RU" sz="2400" dirty="0" smtClean="0">
                <a:latin typeface="+mn-lt"/>
              </a:rPr>
              <a:t> большой информационный объем, чувствительны к масштабированию</a:t>
            </a:r>
            <a:endParaRPr lang="ru-RU" sz="24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28"/>
          <p:cNvSpPr txBox="1">
            <a:spLocks/>
          </p:cNvSpPr>
          <p:nvPr/>
        </p:nvSpPr>
        <p:spPr>
          <a:xfrm>
            <a:off x="442664" y="485800"/>
            <a:ext cx="83058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Векторная графика</a:t>
            </a:r>
            <a:endParaRPr kumimoji="0" lang="ru-RU" sz="5000" b="1" i="1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pic>
        <p:nvPicPr>
          <p:cNvPr id="4" name="Picture 6" descr="FLOW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4643446"/>
            <a:ext cx="1192458" cy="1726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FLOWER"/>
          <p:cNvPicPr>
            <a:picLocks noChangeAspect="1" noChangeArrowheads="1"/>
          </p:cNvPicPr>
          <p:nvPr/>
        </p:nvPicPr>
        <p:blipFill>
          <a:blip r:embed="rId2" cstate="print"/>
          <a:srcRect b="55521"/>
          <a:stretch>
            <a:fillRect/>
          </a:stretch>
        </p:blipFill>
        <p:spPr bwMode="auto">
          <a:xfrm>
            <a:off x="-357222" y="1357298"/>
            <a:ext cx="4549915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571868" y="1571612"/>
            <a:ext cx="521497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+mn-lt"/>
              </a:rPr>
              <a:t>Векторное изображение </a:t>
            </a:r>
            <a:r>
              <a:rPr lang="ru-RU" sz="2400" dirty="0" smtClean="0">
                <a:latin typeface="+mn-lt"/>
              </a:rPr>
              <a:t>формируется из базовых графических объектов, для каждого из которых задаются координаты опорных точек, формулы рисования объекта, а также цвет, толщина и стиль линии его контура. Окрашивается весь объект.</a:t>
            </a:r>
          </a:p>
          <a:p>
            <a:r>
              <a:rPr lang="ru-RU" sz="2400" b="1" i="1" dirty="0" smtClean="0">
                <a:solidFill>
                  <a:srgbClr val="C00000"/>
                </a:solidFill>
                <a:latin typeface="+mn-lt"/>
              </a:rPr>
              <a:t>Достоинства: </a:t>
            </a:r>
            <a:r>
              <a:rPr lang="ru-RU" sz="2400" dirty="0" smtClean="0">
                <a:latin typeface="+mn-lt"/>
              </a:rPr>
              <a:t>небольшой </a:t>
            </a:r>
            <a:r>
              <a:rPr lang="ru-RU" sz="2400" dirty="0" smtClean="0">
                <a:latin typeface="+mn-lt"/>
              </a:rPr>
              <a:t>информационный объем, </a:t>
            </a:r>
            <a:r>
              <a:rPr lang="ru-RU" sz="2400" dirty="0" smtClean="0">
                <a:latin typeface="+mn-lt"/>
              </a:rPr>
              <a:t>хорошо масштабируются</a:t>
            </a:r>
          </a:p>
          <a:p>
            <a:r>
              <a:rPr lang="ru-RU" sz="2400" b="1" i="1" dirty="0" smtClean="0">
                <a:solidFill>
                  <a:srgbClr val="C00000"/>
                </a:solidFill>
                <a:latin typeface="+mn-lt"/>
              </a:rPr>
              <a:t>Недостатки:</a:t>
            </a:r>
            <a:r>
              <a:rPr lang="ru-RU" sz="2400" dirty="0" smtClean="0">
                <a:latin typeface="+mn-lt"/>
              </a:rPr>
              <a:t> невысокое качество, проблемы при печати</a:t>
            </a:r>
            <a:endParaRPr lang="ru-RU" sz="24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28"/>
          <p:cNvSpPr txBox="1">
            <a:spLocks/>
          </p:cNvSpPr>
          <p:nvPr/>
        </p:nvSpPr>
        <p:spPr>
          <a:xfrm>
            <a:off x="442664" y="485800"/>
            <a:ext cx="8305800" cy="165731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Форматы графических файлов</a:t>
            </a:r>
            <a:endParaRPr kumimoji="0" lang="ru-RU" sz="5000" b="1" i="1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85720" y="2143116"/>
          <a:ext cx="8643998" cy="4541520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4321999"/>
                <a:gridCol w="4321999"/>
              </a:tblGrid>
              <a:tr h="381003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Растровые форматы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Векторные форматы</a:t>
                      </a:r>
                      <a:endParaRPr lang="ru-RU" sz="3200" dirty="0"/>
                    </a:p>
                  </a:txBody>
                  <a:tcPr/>
                </a:tc>
              </a:tr>
              <a:tr h="381003">
                <a:tc>
                  <a:txBody>
                    <a:bodyPr/>
                    <a:lstStyle/>
                    <a:p>
                      <a:pPr algn="ctr"/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BMP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WMF</a:t>
                      </a:r>
                      <a:endParaRPr lang="ru-RU" sz="3200" dirty="0"/>
                    </a:p>
                  </a:txBody>
                  <a:tcPr/>
                </a:tc>
              </a:tr>
              <a:tr h="38100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GIF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ODG</a:t>
                      </a:r>
                      <a:endParaRPr lang="ru-RU" sz="3200" dirty="0"/>
                    </a:p>
                  </a:txBody>
                  <a:tcPr/>
                </a:tc>
              </a:tr>
              <a:tr h="381003">
                <a:tc>
                  <a:txBody>
                    <a:bodyPr/>
                    <a:lstStyle/>
                    <a:p>
                      <a:pPr algn="ctr"/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PNG 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CDR </a:t>
                      </a:r>
                      <a:endParaRPr lang="ru-RU" sz="3200" dirty="0"/>
                    </a:p>
                  </a:txBody>
                  <a:tcPr/>
                </a:tc>
              </a:tr>
              <a:tr h="38100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JPEG</a:t>
                      </a: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FLA</a:t>
                      </a:r>
                      <a:endParaRPr lang="ru-RU" sz="3200" dirty="0"/>
                    </a:p>
                  </a:txBody>
                  <a:tcPr/>
                </a:tc>
              </a:tr>
              <a:tr h="381003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TIFF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FRM</a:t>
                      </a: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3200" dirty="0"/>
                    </a:p>
                  </a:txBody>
                  <a:tcPr/>
                </a:tc>
              </a:tr>
              <a:tr h="381003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…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…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8"/>
          <p:cNvSpPr txBox="1">
            <a:spLocks/>
          </p:cNvSpPr>
          <p:nvPr/>
        </p:nvSpPr>
        <p:spPr>
          <a:xfrm>
            <a:off x="442664" y="485800"/>
            <a:ext cx="83058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Практическая работа</a:t>
            </a:r>
            <a:endParaRPr kumimoji="0" lang="ru-RU" sz="5000" b="1" i="1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pic>
        <p:nvPicPr>
          <p:cNvPr id="1026" name="Picture 2" descr="G:\конкурс_открытый урок\ваза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785926"/>
            <a:ext cx="2643206" cy="4414800"/>
          </a:xfrm>
          <a:prstGeom prst="rect">
            <a:avLst/>
          </a:prstGeom>
          <a:noFill/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928926" y="1643050"/>
            <a:ext cx="592935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latin typeface="+mn-lt"/>
                <a:ea typeface="Calibri" pitchFamily="34" charset="0"/>
                <a:cs typeface="Times New Roman" pitchFamily="18" charset="0"/>
              </a:rPr>
              <a:t>Задание.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Дана ваза в двух форматах: растровом (ваза1.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png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) и векторном (</a:t>
            </a:r>
            <a:r>
              <a:rPr kumimoji="0" lang="ru-RU" sz="20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ваза1.</a:t>
            </a:r>
            <a:r>
              <a:rPr kumimoji="0" lang="en-US" sz="2000" b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odg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). Дорисовать в ней цветок в растровом редакторе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Paint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 и в векторном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OpenOffice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org Draw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. 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000" dirty="0" smtClean="0">
              <a:latin typeface="+mn-lt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Критерии оценивания: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 объем выполненной работы: 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   2 рисунка – 2 балла, 1 рисунок – 1 балл;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 аккуратность – 1 балл;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 пропорциональность объектов – 1 балл;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 сочетание объектов по цветовой гамме – 1 балл.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865</TotalTime>
  <Words>362</Words>
  <Application>Microsoft Office PowerPoint</Application>
  <PresentationFormat>Экран (4:3)</PresentationFormat>
  <Paragraphs>76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Поток</vt:lpstr>
      <vt:lpstr>Слайд 1</vt:lpstr>
      <vt:lpstr>Домашнее задание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МОУ "Новоуральская СОШ"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Беляева Зоя Викторовна</dc:creator>
  <cp:lastModifiedBy>Пользователь</cp:lastModifiedBy>
  <cp:revision>51</cp:revision>
  <dcterms:created xsi:type="dcterms:W3CDTF">2008-03-18T03:21:34Z</dcterms:created>
  <dcterms:modified xsi:type="dcterms:W3CDTF">2013-09-09T11:30:08Z</dcterms:modified>
</cp:coreProperties>
</file>