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83" r:id="rId3"/>
    <p:sldId id="339" r:id="rId4"/>
    <p:sldId id="340" r:id="rId5"/>
    <p:sldId id="341" r:id="rId6"/>
    <p:sldId id="342" r:id="rId7"/>
    <p:sldId id="343" r:id="rId8"/>
    <p:sldId id="344" r:id="rId9"/>
    <p:sldId id="313" r:id="rId10"/>
    <p:sldId id="328" r:id="rId11"/>
    <p:sldId id="345" r:id="rId12"/>
    <p:sldId id="274" r:id="rId13"/>
    <p:sldId id="287" r:id="rId14"/>
    <p:sldId id="288" r:id="rId15"/>
    <p:sldId id="290" r:id="rId16"/>
    <p:sldId id="289" r:id="rId17"/>
    <p:sldId id="291" r:id="rId18"/>
    <p:sldId id="347" r:id="rId19"/>
    <p:sldId id="295" r:id="rId20"/>
    <p:sldId id="296" r:id="rId21"/>
    <p:sldId id="297" r:id="rId22"/>
    <p:sldId id="298" r:id="rId23"/>
    <p:sldId id="299" r:id="rId24"/>
    <p:sldId id="300" r:id="rId25"/>
    <p:sldId id="325" r:id="rId26"/>
    <p:sldId id="346" r:id="rId27"/>
    <p:sldId id="317" r:id="rId28"/>
    <p:sldId id="318" r:id="rId29"/>
    <p:sldId id="301" r:id="rId30"/>
    <p:sldId id="302" r:id="rId31"/>
    <p:sldId id="280" r:id="rId32"/>
    <p:sldId id="277" r:id="rId33"/>
    <p:sldId id="324" r:id="rId34"/>
    <p:sldId id="329" r:id="rId35"/>
    <p:sldId id="34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66"/>
    <a:srgbClr val="FF3300"/>
    <a:srgbClr val="009900"/>
    <a:srgbClr val="F8F8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E1F8-07BF-4C78-987A-157AECE455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E572F-7871-48AC-8A8F-90E5320AC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79E8-2286-4366-9ED8-B606964F28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74964-7C39-433D-8EC3-0AC0D2DDC0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A8C2-FFC4-4489-809F-FFA749E28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D371-839C-4FFD-8CDA-98BE7F63DE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288C-049A-409C-A59B-0ED856A89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0866-857B-4014-82F8-FDF7A3995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13B4-3EC1-4ED0-93EF-ADF5DEB15E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5098-B0DF-4911-8C7F-941D2FEBF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977DD-E159-4570-B735-BD52FD7EA3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0ED3-C454-41D4-9CF6-B8C062E3E0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5AC50E-FB36-4A0C-94EE-837D2F39B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adovnika.net/wp-content/uploads/2008/02/1-85-1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test.ukr-info.net/edit1/5035/polezn_files/promo10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1.nnm.ru/imagez/gallery/e/c/7/e/f/ec7ef9aca28d657b8e24cd8b00d9e368.jpg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ti.secna.ru/50years/i/photogalery/109_b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adovnika.net/wp-content/uploads/2008/02/1-85-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1152525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Кислотность почвы -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1484313"/>
            <a:ext cx="8064500" cy="29527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3600" smtClean="0"/>
              <a:t>это способность почвы проявлять свойства кислот, вызванная наличием ионов водорода (Н)</a:t>
            </a:r>
          </a:p>
        </p:txBody>
      </p:sp>
      <p:pic>
        <p:nvPicPr>
          <p:cNvPr id="38916" name="Picture 6" descr="Картинка 2 из 5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500438"/>
            <a:ext cx="6408737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147050" cy="2519362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Совокупность организационных, хозяйственных, технических мероприятий, направленных на коренное улучшение почв, повышение их продуктивности с целью увеличения урожая сельскохозяйственных культур и кормов для животноводства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147050" cy="2519362"/>
          </a:xfrm>
        </p:spPr>
        <p:txBody>
          <a:bodyPr/>
          <a:lstStyle/>
          <a:p>
            <a:r>
              <a:rPr lang="ru-RU" sz="8000" smtClean="0">
                <a:latin typeface="Times New Roman" pitchFamily="18" charset="0"/>
              </a:rPr>
              <a:t>мелиорация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0" name="Picture 4" descr="почв ре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Svetlana\Рабочий стол\Мои рисунки\Копия эроз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247775"/>
            <a:ext cx="9163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Svetlana\Рабочий стол\Мои рисунки\Копия Копия ветровая эр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Picture 2" descr="C:\Documents and Settings\Svetlana\Рабочий стол\Мои рисунки\Копия Копия ветровая эроз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5763" y="-457200"/>
            <a:ext cx="991552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 descr="C:\Documents and Settings\Svetlana\Рабочий стол\Мои рисунки\Копия Копия ветровая эроз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428625"/>
            <a:ext cx="991552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C:\Documents and Settings\Svetlana\Рабочий стол\Мои рисунки\Копия Копия ветровая эроз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63" y="-1143000"/>
            <a:ext cx="10572751" cy="95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5" name="Picture 2" descr="C:\Documents and Settings\Svetlana\Рабочий стол\Мои рисунки\Копия Копия ветроваяэр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0"/>
            <a:ext cx="933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9" name="Picture 2" descr="C:\Documents and Settings\Svetlana\Рабочий стол\Мои рисунки\Копия Копия водная эроз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8138"/>
            <a:ext cx="9144000" cy="75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80400" cy="3960812"/>
          </a:xfrm>
        </p:spPr>
        <p:txBody>
          <a:bodyPr/>
          <a:lstStyle/>
          <a:p>
            <a:r>
              <a:rPr lang="ru-RU" sz="6000" smtClean="0">
                <a:latin typeface="Times New Roman" pitchFamily="18" charset="0"/>
              </a:rPr>
              <a:t>Какие меры борьбы с эрозией вы можете предложить?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Svetlana\Рабочий стол\Мои рисунки\Копия терриконы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i?id=64547721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341438"/>
            <a:ext cx="21605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i?id=125231365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981075"/>
            <a:ext cx="18367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/>
            <a:r>
              <a:rPr lang="ru-RU" smtClean="0">
                <a:solidFill>
                  <a:srgbClr val="009900"/>
                </a:solidFill>
              </a:rPr>
              <a:t>Растения- индикаторы почвы</a:t>
            </a:r>
          </a:p>
        </p:txBody>
      </p:sp>
      <p:pic>
        <p:nvPicPr>
          <p:cNvPr id="39941" name="Picture 17" descr="Мак-самосейка, растение-индикатор щелочной почвы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859338" y="5157788"/>
            <a:ext cx="2376487" cy="1552575"/>
          </a:xfrm>
        </p:spPr>
      </p:pic>
      <p:sp>
        <p:nvSpPr>
          <p:cNvPr id="39942" name="Rectangle 19"/>
          <p:cNvSpPr>
            <a:spLocks noChangeArrowheads="1"/>
          </p:cNvSpPr>
          <p:nvPr/>
        </p:nvSpPr>
        <p:spPr bwMode="auto">
          <a:xfrm>
            <a:off x="395288" y="974725"/>
            <a:ext cx="3949700" cy="588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FF3300"/>
                </a:solidFill>
              </a:rPr>
              <a:t>Кислая почва:</a:t>
            </a:r>
          </a:p>
          <a:p>
            <a:r>
              <a:rPr lang="ru-RU" sz="2000" b="1"/>
              <a:t>хвощ, </a:t>
            </a:r>
          </a:p>
          <a:p>
            <a:r>
              <a:rPr lang="ru-RU" sz="2000" b="1"/>
              <a:t>мята, </a:t>
            </a:r>
          </a:p>
          <a:p>
            <a:r>
              <a:rPr lang="ru-RU" sz="2000" b="1"/>
              <a:t>подорожник, </a:t>
            </a:r>
          </a:p>
          <a:p>
            <a:r>
              <a:rPr lang="ru-RU" sz="2000" b="1"/>
              <a:t>иван-да-марья</a:t>
            </a:r>
          </a:p>
          <a:p>
            <a:r>
              <a:rPr lang="ru-RU" sz="2000">
                <a:solidFill>
                  <a:srgbClr val="CC9900"/>
                </a:solidFill>
              </a:rPr>
              <a:t>Нейтральная и слабокислая почва:</a:t>
            </a:r>
          </a:p>
          <a:p>
            <a:r>
              <a:rPr lang="ru-RU" sz="2000" b="1"/>
              <a:t>ромашка непахучая, </a:t>
            </a:r>
          </a:p>
          <a:p>
            <a:r>
              <a:rPr lang="ru-RU" sz="2000" b="1"/>
              <a:t>вьюнок полевой, </a:t>
            </a:r>
          </a:p>
          <a:p>
            <a:r>
              <a:rPr lang="ru-RU" sz="2000" b="1"/>
              <a:t>манжетка, </a:t>
            </a:r>
          </a:p>
          <a:p>
            <a:r>
              <a:rPr lang="ru-RU" sz="2000" b="1"/>
              <a:t>редька полевая, </a:t>
            </a:r>
          </a:p>
          <a:p>
            <a:r>
              <a:rPr lang="ru-RU" sz="2000" b="1"/>
              <a:t>мать-и-мачеха, </a:t>
            </a:r>
          </a:p>
          <a:p>
            <a:r>
              <a:rPr lang="ru-RU" sz="2000" b="1"/>
              <a:t>клевер</a:t>
            </a:r>
          </a:p>
          <a:p>
            <a:r>
              <a:rPr lang="ru-RU" sz="2000">
                <a:solidFill>
                  <a:schemeClr val="accent2"/>
                </a:solidFill>
              </a:rPr>
              <a:t>Щелочная почва:</a:t>
            </a:r>
          </a:p>
          <a:p>
            <a:r>
              <a:rPr lang="ru-RU" sz="2000" b="1"/>
              <a:t>мак-самосейка, </a:t>
            </a:r>
          </a:p>
          <a:p>
            <a:r>
              <a:rPr lang="ru-RU" sz="2000" b="1"/>
              <a:t>горчица полевая, </a:t>
            </a:r>
          </a:p>
          <a:p>
            <a:r>
              <a:rPr lang="ru-RU" sz="2000" b="1"/>
              <a:t>дрема белая, </a:t>
            </a:r>
          </a:p>
          <a:p>
            <a:r>
              <a:rPr lang="ru-RU" sz="2000" b="1"/>
              <a:t>живокость</a:t>
            </a:r>
          </a:p>
          <a:p>
            <a:pPr eaLnBrk="0" hangingPunct="0"/>
            <a:endParaRPr lang="ru-RU" sz="2000"/>
          </a:p>
        </p:txBody>
      </p:sp>
      <p:pic>
        <p:nvPicPr>
          <p:cNvPr id="39943" name="Picture 24" descr="Ромашка непахучая, растение-индикатор нейтральной и слабокислой почвы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156325" y="3284538"/>
            <a:ext cx="2592388" cy="163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1" name="Picture 2" descr="C:\Documents and Settings\Svetlana\Рабочий стол\Мои рисунки\Копия террико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2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5" name="Picture 2" descr="C:\Documents and Settings\Svetlana\Рабочий стол\Мои рисунки\Копия открытый спосо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963" y="0"/>
            <a:ext cx="10067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0419" name="Picture 2" descr="C:\Documents and Settings\Svetlana\Рабочий стол\Мои рисунки\Копия отва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263"/>
            <a:ext cx="9144000" cy="72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3" name="Picture 2" descr="C:\Documents and Settings\Svetlana\Рабочий стол\Мои рисунки\Копия карье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6238"/>
            <a:ext cx="9144000" cy="761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7" name="Picture 2" descr="C:\Documents and Settings\Svetlana\Рабочий стол\Мои рисунки\Копия гор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3413" y="0"/>
            <a:ext cx="1041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1" name="Picture 2" descr="D:\Мои документы\Мои рисунки\горо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429000"/>
            <a:ext cx="4725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D:\Мои документы\Мои рисунки\Копия карьер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0" y="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Рисунок 4" descr="Копия отвалы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Рисунок 5" descr="Копия терриконы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881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3889375"/>
          </a:xfrm>
        </p:spPr>
        <p:txBody>
          <a:bodyPr/>
          <a:lstStyle/>
          <a:p>
            <a:r>
              <a:rPr lang="ru-RU" sz="4000" smtClean="0"/>
              <a:t>Восстановление продуктивности земель, использованных под карьерами, отвалами пустой породы, после сведения лесов, строительства – называется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2214562"/>
          </a:xfrm>
        </p:spPr>
        <p:txBody>
          <a:bodyPr/>
          <a:lstStyle/>
          <a:p>
            <a:pPr eaLnBrk="1" hangingPunct="1"/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Рекультивацией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5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Какие меры рекультивации вы можете предложить?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7" name="Picture 2" descr="C:\Documents and Settings\Svetlana\Рабочий стол\Мои рисунки\Копия улучшение поч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5313" y="-80963"/>
            <a:ext cx="10334626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9900"/>
                </a:solidFill>
              </a:rPr>
              <a:t>Отношение растений к реакции почвы.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FF3300"/>
                </a:solidFill>
              </a:rPr>
              <a:t>                                     рН</a:t>
            </a:r>
            <a:r>
              <a:rPr lang="ru-RU" sz="2000" b="1" smtClean="0"/>
              <a:t> благоприятный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/>
              <a:t>                                                   </a:t>
            </a:r>
            <a:r>
              <a:rPr lang="ru-RU" sz="2000" b="1" smtClean="0"/>
              <a:t>для роста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</a:t>
            </a:r>
            <a:r>
              <a:rPr lang="ru-RU" sz="2000" smtClean="0"/>
              <a:t>7,0-7,4 </a:t>
            </a:r>
            <a:r>
              <a:rPr lang="ru-RU" sz="1800" smtClean="0"/>
              <a:t>                                                        </a:t>
            </a:r>
            <a:r>
              <a:rPr lang="ru-RU" sz="2000" smtClean="0"/>
              <a:t>6,4-7,5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6,4-7,5 </a:t>
            </a:r>
            <a:r>
              <a:rPr lang="ru-RU" sz="1800" smtClean="0"/>
              <a:t>                                                                                 </a:t>
            </a:r>
            <a:r>
              <a:rPr lang="ru-RU" sz="2000" smtClean="0"/>
              <a:t>5,0-8,0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                        5,0-7,0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                                                                                     4,5-6,3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</a:t>
            </a:r>
            <a:r>
              <a:rPr lang="ru-RU" sz="2000" smtClean="0"/>
              <a:t>5,6-7,0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                                                                     </a:t>
            </a:r>
            <a:r>
              <a:rPr lang="ru-RU" sz="2000" smtClean="0"/>
              <a:t>4,8-5,5</a:t>
            </a:r>
          </a:p>
        </p:txBody>
      </p:sp>
      <p:pic>
        <p:nvPicPr>
          <p:cNvPr id="40964" name="Picture 4" descr="i?id=198210780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17637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Картинка 24 из 41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797425"/>
            <a:ext cx="34925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?id=58767230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067050"/>
            <a:ext cx="187166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Картинка 272 из 55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950" y="4033838"/>
            <a:ext cx="20510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i?id=50774951&amp;tov=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1412875"/>
            <a:ext cx="1562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i?id=45174494&amp;tov=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4508500"/>
            <a:ext cx="15843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i?id=103652599&amp;tov=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3068638"/>
            <a:ext cx="20891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8611" name="Picture 2" descr="C:\Documents and Settings\Svetlana\Рабочий стол\Мои рисунки\Копия рекультив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0075" y="109538"/>
            <a:ext cx="1034415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6" name="Picture 4" descr="прак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60" name="Picture 4" descr="практик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759450"/>
          </a:xfrm>
        </p:spPr>
        <p:txBody>
          <a:bodyPr/>
          <a:lstStyle/>
          <a:p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На какие характеристики почвы вы будете обращать внимание при приобретении земельного участка в Ленинградской области? </a:t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Характеристика почвы земельного участка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Тип почвы – подзолистая, дерново-подзолистая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Механический состав – средний, легкий суглинок, супесь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Структура почвы – комковатая,ореховая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Химический состав  - хорошо и среднерастворимые соединения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Реакция среды – нейтральная или слабокислая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200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4525962"/>
          </a:xfrm>
        </p:spPr>
        <p:txBody>
          <a:bodyPr/>
          <a:lstStyle/>
          <a:p>
            <a:r>
              <a:rPr lang="ru-RU" sz="1400" smtClean="0"/>
              <a:t>Используемая литература:</a:t>
            </a:r>
          </a:p>
          <a:p>
            <a:r>
              <a:rPr lang="ru-RU" sz="1400" smtClean="0"/>
              <a:t>1.Учебник В.П.Дронов,И.Б.Баринова,В.Я.Ром,А.А.Лобджанидзе «География России 8-9, М « Дрофа» 2012г</a:t>
            </a:r>
          </a:p>
          <a:p>
            <a:r>
              <a:rPr lang="ru-RU" sz="1400" smtClean="0"/>
              <a:t>2.Мультимедиаучебник по географиидля учащихся 8 класс. Авторы В.П.Дронов,Л.Е.Савельева, В.Б.Пятунин, Е.А. Таможняя, Республиканский медиацентр, 2008г</a:t>
            </a:r>
          </a:p>
          <a:p>
            <a:r>
              <a:rPr lang="ru-RU" sz="1400" smtClean="0"/>
              <a:t>3.Учебник О.С.Габриелян « Химия 8 класс», М., «Дрофа», 2013г</a:t>
            </a:r>
          </a:p>
          <a:p>
            <a:r>
              <a:rPr lang="ru-RU" sz="1400" smtClean="0"/>
              <a:t>4. О.С.Габриелян, Т.В.Смирнова « Дидактическое пособие по химии»М., БЛИК и КО, 2009г</a:t>
            </a:r>
          </a:p>
          <a:p>
            <a:r>
              <a:rPr lang="ru-RU" sz="1400" smtClean="0"/>
              <a:t>Интернет- ресурсы:</a:t>
            </a:r>
          </a:p>
          <a:p>
            <a:r>
              <a:rPr lang="ru-RU" sz="1400" smtClean="0"/>
              <a:t>1</a:t>
            </a:r>
            <a:r>
              <a:rPr lang="en-US" sz="1400" smtClean="0"/>
              <a:t>ww</a:t>
            </a:r>
            <a:r>
              <a:rPr lang="ru-RU" sz="1400" smtClean="0"/>
              <a:t>w.google.ru/search?q=почвенные+слои&amp;newwindow=1&amp;rlz=1C1GIGM_ruRU540RU540&amp;espv=2&amp;biw=1440&amp;bih=775&amp;source=lnms&amp;tbm=isch&amp;sa=X&amp;ei=Gc27VMK</a:t>
            </a:r>
          </a:p>
          <a:p>
            <a:r>
              <a:rPr lang="ru-RU" sz="1400" smtClean="0"/>
              <a:t>2.</a:t>
            </a:r>
            <a:r>
              <a:rPr lang="en-US" sz="1400" smtClean="0"/>
              <a:t>www</a:t>
            </a:r>
            <a:r>
              <a:rPr lang="ru-RU" sz="1400" smtClean="0"/>
              <a:t>.</a:t>
            </a:r>
            <a:r>
              <a:rPr lang="en-US" sz="1400" smtClean="0"/>
              <a:t>google</a:t>
            </a:r>
            <a:r>
              <a:rPr lang="ru-RU" sz="1400" smtClean="0"/>
              <a:t>.</a:t>
            </a:r>
            <a:r>
              <a:rPr lang="en-US" sz="1400" smtClean="0"/>
              <a:t>ru</a:t>
            </a:r>
            <a:r>
              <a:rPr lang="ru-RU" sz="1400" smtClean="0"/>
              <a:t>/</a:t>
            </a:r>
            <a:r>
              <a:rPr lang="en-US" sz="1400" smtClean="0"/>
              <a:t>search</a:t>
            </a:r>
            <a:r>
              <a:rPr lang="ru-RU" sz="1400" smtClean="0"/>
              <a:t>?</a:t>
            </a:r>
            <a:r>
              <a:rPr lang="en-US" sz="1400" smtClean="0"/>
              <a:t>q</a:t>
            </a:r>
            <a:r>
              <a:rPr lang="ru-RU" sz="1400" smtClean="0"/>
              <a:t>=почва+и+человек&amp;</a:t>
            </a:r>
            <a:r>
              <a:rPr lang="en-US" sz="1400" smtClean="0"/>
              <a:t>newwindow</a:t>
            </a:r>
            <a:r>
              <a:rPr lang="ru-RU" sz="1400" smtClean="0"/>
              <a:t>=1&amp;</a:t>
            </a:r>
            <a:r>
              <a:rPr lang="en-US" sz="1400" smtClean="0"/>
              <a:t>rlz</a:t>
            </a:r>
            <a:r>
              <a:rPr lang="ru-RU" sz="1400" smtClean="0"/>
              <a:t>=1</a:t>
            </a:r>
            <a:r>
              <a:rPr lang="en-US" sz="1400" smtClean="0"/>
              <a:t>C</a:t>
            </a:r>
            <a:r>
              <a:rPr lang="ru-RU" sz="1400" smtClean="0"/>
              <a:t>1</a:t>
            </a:r>
            <a:r>
              <a:rPr lang="en-US" sz="1400" smtClean="0"/>
              <a:t>GIGM</a:t>
            </a:r>
            <a:r>
              <a:rPr lang="ru-RU" sz="1400" smtClean="0"/>
              <a:t>_</a:t>
            </a:r>
            <a:r>
              <a:rPr lang="en-US" sz="1400" smtClean="0"/>
              <a:t>ruRU</a:t>
            </a:r>
            <a:r>
              <a:rPr lang="ru-RU" sz="1400" smtClean="0"/>
              <a:t>540</a:t>
            </a:r>
            <a:r>
              <a:rPr lang="en-US" sz="1400" smtClean="0"/>
              <a:t>RU</a:t>
            </a:r>
            <a:r>
              <a:rPr lang="ru-RU" sz="1400" smtClean="0"/>
              <a:t>540&amp;</a:t>
            </a:r>
            <a:r>
              <a:rPr lang="en-US" sz="1400" smtClean="0"/>
              <a:t>espv</a:t>
            </a:r>
            <a:r>
              <a:rPr lang="ru-RU" sz="1400" smtClean="0"/>
              <a:t>=2&amp;</a:t>
            </a:r>
            <a:r>
              <a:rPr lang="en-US" sz="1400" smtClean="0"/>
              <a:t>biw</a:t>
            </a:r>
            <a:r>
              <a:rPr lang="ru-RU" sz="1400" smtClean="0"/>
              <a:t>=1440&amp;</a:t>
            </a:r>
            <a:r>
              <a:rPr lang="en-US" sz="1400" smtClean="0"/>
              <a:t>bih</a:t>
            </a:r>
            <a:r>
              <a:rPr lang="ru-RU" sz="1400" smtClean="0"/>
              <a:t>=775&amp;</a:t>
            </a:r>
            <a:r>
              <a:rPr lang="en-US" sz="1400" smtClean="0"/>
              <a:t>tbm</a:t>
            </a:r>
            <a:r>
              <a:rPr lang="ru-RU" sz="1400" smtClean="0"/>
              <a:t>=</a:t>
            </a:r>
            <a:r>
              <a:rPr lang="en-US" sz="1400" smtClean="0"/>
              <a:t>isch</a:t>
            </a:r>
            <a:r>
              <a:rPr lang="ru-RU" sz="1400" smtClean="0"/>
              <a:t>&amp;</a:t>
            </a:r>
            <a:r>
              <a:rPr lang="en-US" sz="1400" smtClean="0"/>
              <a:t>tbo</a:t>
            </a:r>
            <a:r>
              <a:rPr lang="ru-RU" sz="1400" smtClean="0"/>
              <a:t>=</a:t>
            </a:r>
            <a:r>
              <a:rPr lang="en-US" sz="1400" smtClean="0"/>
              <a:t>u</a:t>
            </a:r>
            <a:r>
              <a:rPr lang="ru-RU" sz="1400" smtClean="0"/>
              <a:t>&amp;</a:t>
            </a:r>
            <a:r>
              <a:rPr lang="en-US" sz="1400" smtClean="0"/>
              <a:t>source</a:t>
            </a:r>
            <a:r>
              <a:rPr lang="ru-RU" sz="1400" smtClean="0"/>
              <a:t>=</a:t>
            </a:r>
            <a:r>
              <a:rPr lang="en-US" sz="1400" smtClean="0"/>
              <a:t>univ</a:t>
            </a:r>
            <a:r>
              <a:rPr lang="ru-RU" sz="1400" smtClean="0"/>
              <a:t>&amp;</a:t>
            </a:r>
            <a:r>
              <a:rPr lang="en-US" sz="1400" smtClean="0"/>
              <a:t>sa</a:t>
            </a:r>
            <a:r>
              <a:rPr lang="ru-RU" sz="1400" smtClean="0"/>
              <a:t>=</a:t>
            </a:r>
            <a:r>
              <a:rPr lang="en-US" sz="1400" smtClean="0"/>
              <a:t>X</a:t>
            </a:r>
            <a:r>
              <a:rPr lang="ru-RU" sz="1400" smtClean="0"/>
              <a:t>&amp;</a:t>
            </a:r>
            <a:r>
              <a:rPr lang="en-US" sz="1400" smtClean="0"/>
              <a:t>ei</a:t>
            </a:r>
            <a:r>
              <a:rPr lang="ru-RU" sz="1400" smtClean="0"/>
              <a:t>=</a:t>
            </a:r>
          </a:p>
          <a:p>
            <a:r>
              <a:rPr lang="en-US" sz="1400" smtClean="0"/>
              <a:t>3.www.google.ru/search?q=эрозия+почвы+фото&amp;newwindow=1&amp;rlz=1C1GIGM_ruRU540RU540&amp;espv=2&amp;biw=1440&amp;bih=775&amp;tbm=isch&amp;tbo=u&amp;source=univ&amp;sa=X&amp;ei</a:t>
            </a:r>
            <a:endParaRPr lang="ru-RU" sz="1400" smtClean="0"/>
          </a:p>
          <a:p>
            <a:r>
              <a:rPr lang="en-US" sz="1400" smtClean="0"/>
              <a:t>4.www.google.ru/search?q=</a:t>
            </a:r>
            <a:r>
              <a:rPr lang="ru-RU" sz="1400" smtClean="0"/>
              <a:t>карьеры</a:t>
            </a:r>
            <a:r>
              <a:rPr lang="en-US" sz="1400" smtClean="0"/>
              <a:t>,+</a:t>
            </a:r>
            <a:r>
              <a:rPr lang="ru-RU" sz="1400" smtClean="0"/>
              <a:t>терриконы</a:t>
            </a:r>
            <a:r>
              <a:rPr lang="en-US" sz="1400" smtClean="0"/>
              <a:t>&amp;newwindow=1&amp;rlz=1C1GIGM_ruRU540RU540&amp;espv=2&amp;biw=1440&amp;bih=775&amp;source=lnms&amp;tbm=isch&amp;sa=X&amp;ei=aM-7V</a:t>
            </a:r>
            <a:endParaRPr lang="ru-RU" sz="1400" smtClean="0"/>
          </a:p>
          <a:p>
            <a:r>
              <a:rPr lang="en-US" sz="1400" smtClean="0"/>
              <a:t>5.www.google.ru/search?q=</a:t>
            </a:r>
            <a:r>
              <a:rPr lang="ru-RU" sz="1400" smtClean="0"/>
              <a:t>рекультивация</a:t>
            </a:r>
            <a:r>
              <a:rPr lang="en-US" sz="1400" smtClean="0"/>
              <a:t>+</a:t>
            </a:r>
            <a:r>
              <a:rPr lang="ru-RU" sz="1400" smtClean="0"/>
              <a:t>почвы</a:t>
            </a:r>
            <a:r>
              <a:rPr lang="en-US" sz="1400" smtClean="0"/>
              <a:t>&amp;newwindow=1&amp;rlz=1C1GIGM_ruRU540RU540&amp;espv=2&amp;biw=1440&amp;bih=775&amp;source=lnms&amp;tbm=isch&amp;sa=X&amp;ei=6s-7</a:t>
            </a:r>
            <a:endParaRPr lang="ru-RU" sz="1400" smtClean="0"/>
          </a:p>
          <a:p>
            <a:endParaRPr lang="ru-RU" sz="1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008000"/>
                </a:solidFill>
              </a:rPr>
              <a:t>Практическая работа </a:t>
            </a:r>
            <a:br>
              <a:rPr lang="ru-RU" sz="4800" smtClean="0">
                <a:solidFill>
                  <a:srgbClr val="008000"/>
                </a:solidFill>
              </a:rPr>
            </a:br>
            <a:r>
              <a:rPr lang="ru-RU" sz="4800" smtClean="0">
                <a:solidFill>
                  <a:srgbClr val="008000"/>
                </a:solidFill>
              </a:rPr>
              <a:t>«Анализ почвы»</a:t>
            </a:r>
          </a:p>
        </p:txBody>
      </p:sp>
      <p:pic>
        <p:nvPicPr>
          <p:cNvPr id="41987" name="Picture 3" descr="Картинка 80 из 444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1785926"/>
            <a:ext cx="6337300" cy="4752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008000"/>
                </a:solidFill>
              </a:rPr>
              <a:t>Задачи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B6E8BB"/>
          </a:solidFill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4000" smtClean="0"/>
              <a:t>Провести анализ почвы на содержание хлоридов, карбонатов, сульфатов.</a:t>
            </a:r>
          </a:p>
          <a:p>
            <a:pPr marL="609600" indent="-609600">
              <a:buFontTx/>
              <a:buAutoNum type="arabicPeriod"/>
            </a:pPr>
            <a:r>
              <a:rPr lang="ru-RU" sz="4000" smtClean="0"/>
              <a:t>Определить среду почвы.</a:t>
            </a:r>
          </a:p>
          <a:p>
            <a:pPr marL="609600" indent="-609600">
              <a:buFontTx/>
              <a:buAutoNum type="arabicPeriod"/>
            </a:pPr>
            <a:r>
              <a:rPr lang="ru-RU" sz="4000" smtClean="0"/>
              <a:t>Определить методы устранения кислотности и щелочности почвы.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6388"/>
            <a:ext cx="7488237" cy="360362"/>
          </a:xfrm>
        </p:spPr>
        <p:txBody>
          <a:bodyPr/>
          <a:lstStyle/>
          <a:p>
            <a:r>
              <a:rPr lang="ru-RU" sz="4000" smtClean="0">
                <a:solidFill>
                  <a:srgbClr val="008000"/>
                </a:solidFill>
              </a:rPr>
              <a:t>Инструкция по работе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064500" cy="5472112"/>
          </a:xfrm>
          <a:solidFill>
            <a:srgbClr val="B6E8BB"/>
          </a:solidFill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1) Поместите образец почвы в стакан и прилейте 50 мл воды (что наблюдали?).</a:t>
            </a:r>
          </a:p>
          <a:p>
            <a:pPr marL="381000" indent="-381000">
              <a:lnSpc>
                <a:spcPct val="80000"/>
              </a:lnSpc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2) Хорошо размешайте раствор почвы стеклянной палочкой (что наблюдали?).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3) Приготовьте фильтр (фильтровальная бумага, воронка, стаканчик).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4) Пропустите через фильтр полученный раствор (что наблюдали?).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5) (1 группа). Отлейте в пробирку 10 мл фильтрата и добавьте несколько капель нитрата серебра (</a:t>
            </a:r>
            <a:r>
              <a:rPr lang="en-US" sz="1600" smtClean="0"/>
              <a:t>AgNO3</a:t>
            </a:r>
            <a:r>
              <a:rPr lang="ru-RU" sz="1600" smtClean="0"/>
              <a:t>), (что наблюдали?).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    (2 группа). Отлейте в пробирку 10 мл фильтрата и добавьте несколько капель хлорида бария </a:t>
            </a:r>
            <a:r>
              <a:rPr lang="en-US" sz="1600" smtClean="0"/>
              <a:t>(BaCl2)</a:t>
            </a:r>
            <a:r>
              <a:rPr lang="ru-RU" sz="1600" smtClean="0"/>
              <a:t>, (что наблюдали?).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    (3 группа). Отлейте в пробирку 10 мл фильтрата и добавьте несколько капель соляной кислоты (</a:t>
            </a:r>
            <a:r>
              <a:rPr lang="en-US" sz="1600" smtClean="0"/>
              <a:t>HCl</a:t>
            </a:r>
            <a:r>
              <a:rPr lang="ru-RU" sz="1600" smtClean="0"/>
              <a:t>), (что наблюдали?).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6) В оставшийся фильтрат опустите индикаторную бумажку (универсальный), (что наблюдали?).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1600" smtClean="0"/>
              <a:t>7) Сделайте вывод о среде почвы и предложите меры борьбы с кислотностью и щелочностью.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600" smtClean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000"/>
                </a:solidFill>
              </a:rPr>
              <a:t>Определение кислотности индикаторной бумагой</a:t>
            </a:r>
          </a:p>
        </p:txBody>
      </p:sp>
      <p:pic>
        <p:nvPicPr>
          <p:cNvPr id="45059" name="Picture 3" descr="Картинка 2 из 5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46250"/>
            <a:ext cx="83534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000"/>
                </a:solidFill>
              </a:rPr>
              <a:t>Способы нейтрализации </a:t>
            </a:r>
            <a:r>
              <a:rPr lang="ru-RU" smtClean="0">
                <a:solidFill>
                  <a:srgbClr val="FF3300"/>
                </a:solidFill>
              </a:rPr>
              <a:t>рН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rgbClr val="FF3300"/>
                </a:solidFill>
              </a:rPr>
              <a:t>              </a:t>
            </a:r>
            <a:r>
              <a:rPr lang="ru-RU" sz="2800" smtClean="0">
                <a:solidFill>
                  <a:srgbClr val="FF3300"/>
                </a:solidFill>
              </a:rPr>
              <a:t>       Кислая</a:t>
            </a:r>
            <a:r>
              <a:rPr lang="ru-RU" sz="2800" smtClean="0"/>
              <a:t>                       </a:t>
            </a:r>
            <a:r>
              <a:rPr lang="ru-RU" sz="2800" smtClean="0">
                <a:solidFill>
                  <a:schemeClr val="accent2"/>
                </a:solidFill>
              </a:rPr>
              <a:t>Щелочная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009900"/>
                </a:solidFill>
              </a:rPr>
              <a:t>                              Нейтральная </a:t>
            </a:r>
            <a:r>
              <a:rPr lang="ru-RU" sz="2800" smtClean="0"/>
              <a:t>                                  </a:t>
            </a:r>
            <a:endParaRPr lang="ru-RU" sz="4000" smtClean="0">
              <a:solidFill>
                <a:srgbClr val="FF3300"/>
              </a:solidFill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3203575" y="1196975"/>
            <a:ext cx="2520950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FF3300"/>
                </a:solidFill>
              </a:rPr>
              <a:t>рН</a:t>
            </a:r>
          </a:p>
        </p:txBody>
      </p:sp>
      <p:sp>
        <p:nvSpPr>
          <p:cNvPr id="46085" name="AutoShape 8"/>
          <p:cNvSpPr>
            <a:spLocks noChangeArrowheads="1"/>
          </p:cNvSpPr>
          <p:nvPr/>
        </p:nvSpPr>
        <p:spPr bwMode="auto">
          <a:xfrm rot="2270284">
            <a:off x="3132138" y="2060575"/>
            <a:ext cx="249237" cy="1000125"/>
          </a:xfrm>
          <a:prstGeom prst="downArrow">
            <a:avLst>
              <a:gd name="adj1" fmla="val 50000"/>
              <a:gd name="adj2" fmla="val 100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10"/>
          <p:cNvSpPr>
            <a:spLocks noChangeArrowheads="1"/>
          </p:cNvSpPr>
          <p:nvPr/>
        </p:nvSpPr>
        <p:spPr bwMode="auto">
          <a:xfrm rot="-2535470">
            <a:off x="5651500" y="1989138"/>
            <a:ext cx="249238" cy="1008062"/>
          </a:xfrm>
          <a:prstGeom prst="downArrow">
            <a:avLst>
              <a:gd name="adj1" fmla="val 50000"/>
              <a:gd name="adj2" fmla="val 101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AutoShape 11"/>
          <p:cNvSpPr>
            <a:spLocks noChangeArrowheads="1"/>
          </p:cNvSpPr>
          <p:nvPr/>
        </p:nvSpPr>
        <p:spPr bwMode="auto">
          <a:xfrm>
            <a:off x="2700338" y="3284538"/>
            <a:ext cx="144462" cy="647700"/>
          </a:xfrm>
          <a:prstGeom prst="downArrow">
            <a:avLst>
              <a:gd name="adj1" fmla="val 50000"/>
              <a:gd name="adj2" fmla="val 11208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12"/>
          <p:cNvSpPr>
            <a:spLocks noChangeArrowheads="1"/>
          </p:cNvSpPr>
          <p:nvPr/>
        </p:nvSpPr>
        <p:spPr bwMode="auto">
          <a:xfrm>
            <a:off x="6372225" y="3284538"/>
            <a:ext cx="144463" cy="647700"/>
          </a:xfrm>
          <a:prstGeom prst="downArrow">
            <a:avLst>
              <a:gd name="adj1" fmla="val 50000"/>
              <a:gd name="adj2" fmla="val 11208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Oval 13"/>
          <p:cNvSpPr>
            <a:spLocks noChangeArrowheads="1"/>
          </p:cNvSpPr>
          <p:nvPr/>
        </p:nvSpPr>
        <p:spPr bwMode="auto">
          <a:xfrm>
            <a:off x="971550" y="3933825"/>
            <a:ext cx="3382963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Известь</a:t>
            </a:r>
          </a:p>
          <a:p>
            <a:pPr algn="ctr"/>
            <a:r>
              <a:rPr lang="en-US" sz="3200"/>
              <a:t>CaCO</a:t>
            </a:r>
            <a:r>
              <a:rPr lang="en-US"/>
              <a:t>3</a:t>
            </a:r>
            <a:endParaRPr lang="ru-RU"/>
          </a:p>
        </p:txBody>
      </p:sp>
      <p:sp>
        <p:nvSpPr>
          <p:cNvPr id="46090" name="Oval 15"/>
          <p:cNvSpPr>
            <a:spLocks noChangeArrowheads="1"/>
          </p:cNvSpPr>
          <p:nvPr/>
        </p:nvSpPr>
        <p:spPr bwMode="auto">
          <a:xfrm>
            <a:off x="4932363" y="3933825"/>
            <a:ext cx="3382962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Гипс</a:t>
            </a:r>
          </a:p>
          <a:p>
            <a:pPr algn="ctr"/>
            <a:r>
              <a:rPr lang="en-US" sz="3200"/>
              <a:t>CaSO</a:t>
            </a:r>
            <a:r>
              <a:rPr lang="en-US" sz="2000"/>
              <a:t>4</a:t>
            </a:r>
            <a:r>
              <a:rPr lang="en-US" sz="3200"/>
              <a:t> </a:t>
            </a:r>
            <a:r>
              <a:rPr lang="en-US" sz="3200">
                <a:cs typeface="Arial" charset="0"/>
              </a:rPr>
              <a:t>· 2H</a:t>
            </a:r>
            <a:r>
              <a:rPr lang="en-US" sz="2000">
                <a:cs typeface="Arial" charset="0"/>
              </a:rPr>
              <a:t>2</a:t>
            </a:r>
            <a:r>
              <a:rPr lang="en-US" sz="3200">
                <a:cs typeface="Arial" charset="0"/>
              </a:rPr>
              <a:t>O</a:t>
            </a:r>
          </a:p>
        </p:txBody>
      </p:sp>
      <p:sp>
        <p:nvSpPr>
          <p:cNvPr id="46091" name="AutoShape 18"/>
          <p:cNvSpPr>
            <a:spLocks noChangeArrowheads="1"/>
          </p:cNvSpPr>
          <p:nvPr/>
        </p:nvSpPr>
        <p:spPr bwMode="auto">
          <a:xfrm rot="2270284">
            <a:off x="5749925" y="5068888"/>
            <a:ext cx="184150" cy="936625"/>
          </a:xfrm>
          <a:prstGeom prst="downArrow">
            <a:avLst>
              <a:gd name="adj1" fmla="val 50000"/>
              <a:gd name="adj2" fmla="val 127155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AutoShape 19"/>
          <p:cNvSpPr>
            <a:spLocks noChangeArrowheads="1"/>
          </p:cNvSpPr>
          <p:nvPr/>
        </p:nvSpPr>
        <p:spPr bwMode="auto">
          <a:xfrm rot="-2535470">
            <a:off x="3635375" y="5013325"/>
            <a:ext cx="166688" cy="1008063"/>
          </a:xfrm>
          <a:prstGeom prst="downArrow">
            <a:avLst>
              <a:gd name="adj1" fmla="val 50000"/>
              <a:gd name="adj2" fmla="val 15119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5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Достаточно ли предложенных мер для улучшения почвы?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551</Words>
  <Application>Microsoft Office PowerPoint</Application>
  <PresentationFormat>Экран (4:3)</PresentationFormat>
  <Paragraphs>104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Кислотность почвы -</vt:lpstr>
      <vt:lpstr>Растения- индикаторы почвы</vt:lpstr>
      <vt:lpstr>Отношение растений к реакции почвы.</vt:lpstr>
      <vt:lpstr>Практическая работа  «Анализ почвы»</vt:lpstr>
      <vt:lpstr>Задачи</vt:lpstr>
      <vt:lpstr>Инструкция по работе</vt:lpstr>
      <vt:lpstr>Определение кислотности индикаторной бумагой</vt:lpstr>
      <vt:lpstr>Способы нейтрализации рН</vt:lpstr>
      <vt:lpstr>Достаточно ли предложенных мер для улучшения почвы? </vt:lpstr>
      <vt:lpstr>Совокупность организационных, хозяйственных, технических мероприятий, направленных на коренное улучшение почв, повышение их продуктивности с целью увеличения урожая сельскохозяйственных культур и кормов для животноводства - </vt:lpstr>
      <vt:lpstr>мелиорация</vt:lpstr>
      <vt:lpstr>Слайд 12</vt:lpstr>
      <vt:lpstr>Слайд 13</vt:lpstr>
      <vt:lpstr>Слайд 14</vt:lpstr>
      <vt:lpstr>Слайд 15</vt:lpstr>
      <vt:lpstr>Слайд 16</vt:lpstr>
      <vt:lpstr>Слайд 17</vt:lpstr>
      <vt:lpstr>Какие меры борьбы с эрозией вы можете предложить?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Восстановление продуктивности земель, использованных под карьерами, отвалами пустой породы, после сведения лесов, строительства – называется …</vt:lpstr>
      <vt:lpstr>Рекультивацией</vt:lpstr>
      <vt:lpstr>Какие меры рекультивации вы можете предложить?</vt:lpstr>
      <vt:lpstr>Слайд 29</vt:lpstr>
      <vt:lpstr>Слайд 30</vt:lpstr>
      <vt:lpstr>Слайд 31</vt:lpstr>
      <vt:lpstr>Слайд 32</vt:lpstr>
      <vt:lpstr>На какие характеристики почвы вы будете обращать внимание при приобретении земельного участка в Ленинградской области?  </vt:lpstr>
      <vt:lpstr>Характеристика почвы земельного участка</vt:lpstr>
      <vt:lpstr>Слайд 35</vt:lpstr>
    </vt:vector>
  </TitlesOfParts>
  <Company>Сиверская школа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Капитонова</dc:creator>
  <cp:lastModifiedBy>Светлана</cp:lastModifiedBy>
  <cp:revision>45</cp:revision>
  <dcterms:created xsi:type="dcterms:W3CDTF">2009-12-03T08:16:09Z</dcterms:created>
  <dcterms:modified xsi:type="dcterms:W3CDTF">2015-02-13T15:44:17Z</dcterms:modified>
</cp:coreProperties>
</file>