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77" r:id="rId2"/>
    <p:sldId id="256" r:id="rId3"/>
    <p:sldId id="278" r:id="rId4"/>
    <p:sldId id="266" r:id="rId5"/>
    <p:sldId id="268" r:id="rId6"/>
    <p:sldId id="280" r:id="rId7"/>
    <p:sldId id="258" r:id="rId8"/>
    <p:sldId id="279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629" autoAdjust="0"/>
  </p:normalViewPr>
  <p:slideViewPr>
    <p:cSldViewPr>
      <p:cViewPr varScale="1">
        <p:scale>
          <a:sx n="96" d="100"/>
          <a:sy n="96" d="100"/>
        </p:scale>
        <p:origin x="-3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06516-BC4B-4968-943B-093864CEC386}" type="datetimeFigureOut">
              <a:rPr lang="ru-RU" smtClean="0"/>
              <a:t>06.10.2013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1B7D2-2B51-46B0-A615-8C522CE24B1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BFCC7-62F9-412B-82FC-0505429EDD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44B440-EE1B-46F8-BAD4-B8BECD1266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7A45D-4BDA-4CAB-8758-64D3A3B401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3DA775-4C34-4A1A-9381-56F8D0B475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5669E8-B250-4698-8FA0-99CE2E3D05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5BF33-85EC-45E5-8769-8A3EDD7707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32C53-4B46-485F-8955-DFE867BFCD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149921-F116-4DA5-A0A4-EA9244D98C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63D20-D400-472F-8A25-C0EED958AC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98CB9-8851-48F6-B4C8-7D3C5BD4C5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35CF3FE-E206-470E-B549-9C7F96A6C9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E6E185D-F12C-413D-92FB-1B4E51DC8D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571480"/>
            <a:ext cx="6227987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/>
                <a:solidFill>
                  <a:srgbClr val="C00000"/>
                </a:solidFill>
                <a:effectLst/>
                <a:latin typeface="Monotype Corsiva" pitchFamily="66" charset="0"/>
              </a:rPr>
              <a:t>Интерфейс</a:t>
            </a:r>
            <a:br>
              <a:rPr lang="ru-RU" sz="9600" b="1" cap="none" spc="0" dirty="0" smtClean="0">
                <a:ln/>
                <a:solidFill>
                  <a:srgbClr val="C00000"/>
                </a:solidFill>
                <a:effectLst/>
                <a:latin typeface="Monotype Corsiva" pitchFamily="66" charset="0"/>
              </a:rPr>
            </a:br>
            <a:r>
              <a:rPr lang="ru-RU" sz="9600" b="1" cap="none" spc="0" dirty="0" smtClean="0">
                <a:ln/>
                <a:solidFill>
                  <a:srgbClr val="C00000"/>
                </a:solidFill>
                <a:effectLst/>
                <a:latin typeface="Monotype Corsiva" pitchFamily="66" charset="0"/>
              </a:rPr>
              <a:t>графических </a:t>
            </a:r>
            <a:br>
              <a:rPr lang="ru-RU" sz="9600" b="1" cap="none" spc="0" dirty="0" smtClean="0">
                <a:ln/>
                <a:solidFill>
                  <a:srgbClr val="C00000"/>
                </a:solidFill>
                <a:effectLst/>
                <a:latin typeface="Monotype Corsiva" pitchFamily="66" charset="0"/>
              </a:rPr>
            </a:br>
            <a:r>
              <a:rPr lang="ru-RU" sz="9600" b="1" cap="none" spc="0" dirty="0" smtClean="0">
                <a:ln/>
                <a:solidFill>
                  <a:srgbClr val="C00000"/>
                </a:solidFill>
                <a:effectLst/>
                <a:latin typeface="Monotype Corsiva" pitchFamily="66" charset="0"/>
              </a:rPr>
              <a:t>редакторов</a:t>
            </a:r>
            <a:endParaRPr lang="ru-RU" sz="9600" b="1" cap="none" spc="0" dirty="0">
              <a:ln/>
              <a:solidFill>
                <a:srgbClr val="C000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5500702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Беляева Зоя Викторовна, учитель информатики МОУ «</a:t>
            </a:r>
            <a:r>
              <a:rPr lang="ru-RU" sz="2000" dirty="0" err="1" smtClean="0">
                <a:latin typeface="+mn-lt"/>
              </a:rPr>
              <a:t>Новоуральская</a:t>
            </a:r>
            <a:r>
              <a:rPr lang="ru-RU" sz="2000" dirty="0" smtClean="0">
                <a:latin typeface="+mn-lt"/>
              </a:rPr>
              <a:t> СОШ» Таврического МР Омской области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1340768"/>
            <a:ext cx="842968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2438" lvl="0" indent="-452438">
              <a:buFont typeface="Wingdings" pitchFamily="2" charset="2"/>
              <a:buChar char="Ø"/>
            </a:pPr>
            <a:r>
              <a:rPr lang="ru-RU" sz="3600" dirty="0" smtClean="0">
                <a:latin typeface="+mn-lt"/>
              </a:rPr>
              <a:t>Повторить понятие графического редактора;</a:t>
            </a:r>
          </a:p>
          <a:p>
            <a:pPr marL="452438" lvl="0" indent="-452438">
              <a:buFont typeface="Wingdings" pitchFamily="2" charset="2"/>
              <a:buChar char="Ø"/>
            </a:pPr>
            <a:r>
              <a:rPr lang="ru-RU" sz="3600" dirty="0" smtClean="0">
                <a:latin typeface="+mn-lt"/>
              </a:rPr>
              <a:t>Познакомиться с графическим интерфейсом растрового редактора </a:t>
            </a:r>
            <a:r>
              <a:rPr lang="en-US" sz="3600" dirty="0" smtClean="0">
                <a:latin typeface="+mn-lt"/>
              </a:rPr>
              <a:t>Gimp</a:t>
            </a:r>
            <a:r>
              <a:rPr lang="ru-RU" sz="3600" dirty="0" smtClean="0">
                <a:latin typeface="+mn-lt"/>
              </a:rPr>
              <a:t>;</a:t>
            </a:r>
          </a:p>
          <a:p>
            <a:pPr marL="539750" lvl="0" indent="-539750">
              <a:buFont typeface="Wingdings" pitchFamily="2" charset="2"/>
              <a:buChar char="Ø"/>
            </a:pPr>
            <a:r>
              <a:rPr lang="ru-RU" sz="3600" dirty="0" smtClean="0">
                <a:latin typeface="+mn-lt"/>
              </a:rPr>
              <a:t>Научиться получать цифровые растровые изображения и применять к ним различные графические эффекты.</a:t>
            </a:r>
            <a:endParaRPr lang="ru-RU" sz="3600" dirty="0">
              <a:latin typeface="+mn-lt"/>
            </a:endParaRPr>
          </a:p>
        </p:txBody>
      </p:sp>
      <p:sp>
        <p:nvSpPr>
          <p:cNvPr id="4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Цели: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071546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Графический редактор </a:t>
            </a:r>
            <a:r>
              <a:rPr lang="ru-RU" sz="2400" dirty="0" smtClean="0">
                <a:latin typeface="+mn-lt"/>
              </a:rPr>
              <a:t>– это программа создания, редактирования и просмотра графических изображений </a:t>
            </a:r>
            <a:endParaRPr lang="ru-RU" sz="2400" dirty="0"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71802" y="2143116"/>
            <a:ext cx="2928958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Графические редакторы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214686"/>
            <a:ext cx="3643338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Растровые графические редакторы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57818" y="3214686"/>
            <a:ext cx="3500462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Векторные  графические редакторы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>
            <a:stCxn id="5" idx="2"/>
            <a:endCxn id="6" idx="0"/>
          </p:cNvCxnSpPr>
          <p:nvPr/>
        </p:nvCxnSpPr>
        <p:spPr>
          <a:xfrm rot="5400000">
            <a:off x="3143240" y="1821645"/>
            <a:ext cx="357190" cy="242889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2"/>
            <a:endCxn id="7" idx="0"/>
          </p:cNvCxnSpPr>
          <p:nvPr/>
        </p:nvCxnSpPr>
        <p:spPr>
          <a:xfrm rot="16200000" flipH="1">
            <a:off x="5643570" y="1750207"/>
            <a:ext cx="357190" cy="257176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4143380"/>
            <a:ext cx="3643338" cy="224676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+mn-lt"/>
              </a:rPr>
              <a:t>Наилучшее средство обработки фотографий и рисунков,  </a:t>
            </a:r>
            <a:r>
              <a:rPr lang="ru-RU" sz="2000" dirty="0" smtClean="0"/>
              <a:t>поскольку растровые изображения обеспечивают высокую точность передачи градаций цветов и полутонов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4071942"/>
            <a:ext cx="3500462" cy="175432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Оптимальное  средство для хранения высокоточных графических объектов, для которых имеет значение наличие четких и ясных контуров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 descr="http://t0.gstatic.com/images?q=tbn:ANd9GcQaFtpNp4wt49KHwt0ga0g_OxRHQjvI__I5oPzmPZygCLhQweMnl1IpXNUx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3097309" cy="19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500034" y="4286256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GIMP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4" descr="http://t1.gstatic.com/images?q=tbn:ANd9GcQ5g77mOJ8BMQ09x_RIX1AGo2B2T7GutRaD-oxTUkNPmLgEr7fhgsPOIxE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000372"/>
            <a:ext cx="2422544" cy="200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3500430" y="5072074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Paint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6357950" y="5929330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>Photoshop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8" name="Picture 6" descr="http://4.bp.blogspot.com/-htwo553MgVA/UAaDK_RtktI/AAAAAAAACpc/uTSWaalom8Q/s1600/149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857628"/>
            <a:ext cx="277231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Растровые графические редакторы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6" grpId="0"/>
      <p:bldP spid="512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57158" y="4500570"/>
            <a:ext cx="221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kern="10" dirty="0" smtClean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CorelDraw</a:t>
            </a:r>
            <a:endParaRPr lang="ru-RU" b="1" kern="10" dirty="0">
              <a:ln w="9525">
                <a:noFill/>
                <a:round/>
                <a:headEnd/>
                <a:tailEnd/>
              </a:ln>
              <a:latin typeface="Times New Roman"/>
              <a:cs typeface="Times New Roman"/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857488" y="5429264"/>
            <a:ext cx="3214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OpenOffice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 org Draw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5" name="Picture 9" descr="http://torrents.bir.ru/torrents/images/56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2428892" cy="22806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572264" y="6286520"/>
            <a:ext cx="2033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10" dirty="0" smtClean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Macromedia Flash</a:t>
            </a:r>
            <a:endParaRPr lang="ru-RU" b="1" dirty="0"/>
          </a:p>
        </p:txBody>
      </p:sp>
      <p:pic>
        <p:nvPicPr>
          <p:cNvPr id="9227" name="Picture 11" descr="http://www.rasar.ru/libra/iNEt/web-animation/Charter4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929066"/>
            <a:ext cx="2698088" cy="2286016"/>
          </a:xfrm>
          <a:prstGeom prst="rect">
            <a:avLst/>
          </a:prstGeom>
          <a:noFill/>
        </p:spPr>
      </p:pic>
      <p:sp>
        <p:nvSpPr>
          <p:cNvPr id="11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Векторные графические редакторы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071810"/>
            <a:ext cx="304854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2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Интерфейс ГР </a:t>
            </a:r>
            <a:r>
              <a:rPr kumimoji="0" lang="en-US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Gimp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297" t="732" r="65283" b="92676"/>
          <a:stretch>
            <a:fillRect/>
          </a:stretch>
        </p:blipFill>
        <p:spPr bwMode="auto">
          <a:xfrm>
            <a:off x="190469" y="214290"/>
            <a:ext cx="1023945" cy="99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732" r="10937" b="39209"/>
          <a:stretch>
            <a:fillRect/>
          </a:stretch>
        </p:blipFill>
        <p:spPr bwMode="auto">
          <a:xfrm>
            <a:off x="285720" y="1571612"/>
            <a:ext cx="86074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488" y="5000636"/>
            <a:ext cx="314327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Рабочее поле</a:t>
            </a:r>
            <a:endParaRPr lang="ru-RU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285992"/>
            <a:ext cx="314327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Панель инструментов</a:t>
            </a:r>
            <a:endParaRPr lang="ru-RU" b="1" dirty="0">
              <a:latin typeface="+mn-lt"/>
            </a:endParaRPr>
          </a:p>
        </p:txBody>
      </p:sp>
      <p:cxnSp>
        <p:nvCxnSpPr>
          <p:cNvPr id="8" name="Прямая со стрелкой 7"/>
          <p:cNvCxnSpPr>
            <a:stCxn id="6" idx="1"/>
          </p:cNvCxnSpPr>
          <p:nvPr/>
        </p:nvCxnSpPr>
        <p:spPr>
          <a:xfrm rot="10800000">
            <a:off x="1071538" y="1785926"/>
            <a:ext cx="928694" cy="6847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57818" y="2571744"/>
            <a:ext cx="1357322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n-lt"/>
              </a:rPr>
              <a:t>Меню</a:t>
            </a:r>
            <a:endParaRPr lang="ru-RU" b="1" dirty="0">
              <a:latin typeface="+mn-lt"/>
            </a:endParaRPr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rot="16200000" flipV="1">
            <a:off x="5304240" y="1839504"/>
            <a:ext cx="642942" cy="82153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Практическая работа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14422"/>
            <a:ext cx="8001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>
              <a:buFont typeface="Wingdings" pitchFamily="2" charset="2"/>
              <a:buChar char="Ø"/>
            </a:pPr>
            <a:r>
              <a:rPr lang="ru-RU" sz="3200" dirty="0" smtClean="0">
                <a:latin typeface="+mn-lt"/>
              </a:rPr>
              <a:t>Растровое изображение преобразовать с помощью эффектов просмотра через линзу и загнутой страницы.</a:t>
            </a:r>
          </a:p>
          <a:p>
            <a:pPr marL="357188" lvl="0" indent="-357188">
              <a:buFont typeface="Wingdings" pitchFamily="2" charset="2"/>
              <a:buChar char="Ø"/>
            </a:pPr>
            <a:r>
              <a:rPr lang="ru-RU" sz="3200" dirty="0" smtClean="0">
                <a:latin typeface="+mn-lt"/>
              </a:rPr>
              <a:t>Раскрасить растровое изображение, используя заливку. </a:t>
            </a:r>
            <a:endParaRPr lang="ru-RU" sz="3200" dirty="0">
              <a:latin typeface="+mn-lt"/>
            </a:endParaRPr>
          </a:p>
        </p:txBody>
      </p:sp>
      <p:sp>
        <p:nvSpPr>
          <p:cNvPr id="7" name="Заголовок 28"/>
          <p:cNvSpPr txBox="1">
            <a:spLocks/>
          </p:cNvSpPr>
          <p:nvPr/>
        </p:nvSpPr>
        <p:spPr>
          <a:xfrm>
            <a:off x="357158" y="3500446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Оценивание 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286256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/>
            <a:r>
              <a:rPr lang="ru-RU" sz="3200" dirty="0" smtClean="0">
                <a:latin typeface="+mn-lt"/>
              </a:rPr>
              <a:t>«5» - выполнены оба задания и правильно</a:t>
            </a:r>
          </a:p>
          <a:p>
            <a:pPr marL="357188" lvl="0" indent="-357188"/>
            <a:r>
              <a:rPr lang="ru-RU" sz="3200" dirty="0" smtClean="0">
                <a:latin typeface="+mn-lt"/>
              </a:rPr>
              <a:t>«4» -выполнены оба задания, но с ошибками</a:t>
            </a:r>
          </a:p>
          <a:p>
            <a:pPr marL="357188" lvl="0" indent="-357188"/>
            <a:r>
              <a:rPr lang="ru-RU" sz="3200" dirty="0" smtClean="0">
                <a:latin typeface="+mn-lt"/>
              </a:rPr>
              <a:t>«3» - выполнено только </a:t>
            </a:r>
            <a:r>
              <a:rPr lang="ru-RU" sz="3200" smtClean="0">
                <a:latin typeface="+mn-lt"/>
              </a:rPr>
              <a:t>одно задание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Домашнее задание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1556792"/>
            <a:ext cx="864399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§ 1.3.1; 1.3.2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Творческое задание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выяснить происхождение слов «РАСТР» и «ПИКСЕЛЬ»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902</TotalTime>
  <Words>193</Words>
  <Application>Microsoft Office PowerPoint</Application>
  <PresentationFormat>Экран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МОУ "Новоуральская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Беляева Зоя Викторовна</dc:creator>
  <cp:lastModifiedBy>Пользователь</cp:lastModifiedBy>
  <cp:revision>53</cp:revision>
  <dcterms:created xsi:type="dcterms:W3CDTF">2008-03-18T03:21:34Z</dcterms:created>
  <dcterms:modified xsi:type="dcterms:W3CDTF">2013-10-06T13:03:41Z</dcterms:modified>
</cp:coreProperties>
</file>