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303" r:id="rId4"/>
    <p:sldId id="304" r:id="rId5"/>
    <p:sldId id="292" r:id="rId6"/>
    <p:sldId id="320" r:id="rId7"/>
    <p:sldId id="305" r:id="rId8"/>
    <p:sldId id="256" r:id="rId9"/>
    <p:sldId id="264" r:id="rId10"/>
    <p:sldId id="265" r:id="rId11"/>
    <p:sldId id="266" r:id="rId12"/>
    <p:sldId id="267" r:id="rId13"/>
    <p:sldId id="308" r:id="rId14"/>
    <p:sldId id="268" r:id="rId15"/>
    <p:sldId id="321" r:id="rId16"/>
    <p:sldId id="285" r:id="rId17"/>
    <p:sldId id="315" r:id="rId18"/>
    <p:sldId id="294" r:id="rId19"/>
    <p:sldId id="306" r:id="rId20"/>
    <p:sldId id="262" r:id="rId21"/>
    <p:sldId id="322" r:id="rId22"/>
    <p:sldId id="269" r:id="rId23"/>
    <p:sldId id="311" r:id="rId24"/>
    <p:sldId id="276" r:id="rId25"/>
    <p:sldId id="309" r:id="rId26"/>
    <p:sldId id="327" r:id="rId27"/>
    <p:sldId id="279" r:id="rId28"/>
    <p:sldId id="310" r:id="rId29"/>
    <p:sldId id="272" r:id="rId30"/>
    <p:sldId id="260" r:id="rId31"/>
    <p:sldId id="334" r:id="rId32"/>
    <p:sldId id="335" r:id="rId33"/>
    <p:sldId id="336" r:id="rId34"/>
    <p:sldId id="337" r:id="rId35"/>
    <p:sldId id="32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66"/>
    <a:srgbClr val="FF3300"/>
    <a:srgbClr val="009900"/>
    <a:srgbClr val="F8F8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E1F8-07BF-4C78-987A-157AECE455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E572F-7871-48AC-8A8F-90E5320AC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79E8-2286-4366-9ED8-B606964F28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74964-7C39-433D-8EC3-0AC0D2DDC0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A8C2-FFC4-4489-809F-FFA749E284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D371-839C-4FFD-8CDA-98BE7F63DE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288C-049A-409C-A59B-0ED856A89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0866-857B-4014-82F8-FDF7A3995A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13B4-3EC1-4ED0-93EF-ADF5DEB15E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5098-B0DF-4911-8C7F-941D2FEBF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977DD-E159-4570-B735-BD52FD7EA3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0ED3-C454-41D4-9CF6-B8C062E3E0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5AC50E-FB36-4A0C-94EE-837D2F39BE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hyperlink" Target="http://s42.radikal.ru/i096/0906/dd/23a2c5dec61b.jpg" TargetMode="External"/><Relationship Id="rId2" Type="http://schemas.openxmlformats.org/officeDocument/2006/relationships/hyperlink" Target="http://img2.travelblog.org/Photos/13477/100995/t/684213-Testing-the-Acidity-of-the-soil-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://www.nakanune.ru/images/pictures/image_big_6685.jpg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500063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smtClean="0"/>
              <a:t>Интегрированный урок по химии и географии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313" y="2786063"/>
            <a:ext cx="6400800" cy="1752600"/>
          </a:xfrm>
        </p:spPr>
        <p:txBody>
          <a:bodyPr/>
          <a:lstStyle/>
          <a:p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ПОЧВА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св почв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св почв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св почв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8229600" cy="2643187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Определите механический состав образцов  почвы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св почв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2357437"/>
          </a:xfrm>
        </p:spPr>
        <p:txBody>
          <a:bodyPr/>
          <a:lstStyle/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Какой же механический состав почвы лучше?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Documents and Settings\Svetlana\Рабочий стол\Мои рисунки\слои почвы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1938"/>
            <a:ext cx="9144000" cy="738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Постройте почвенный профиль и подпишите основные горизонты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Сравните почвенные профили и сделайте выводы.</a:t>
            </a:r>
          </a:p>
        </p:txBody>
      </p:sp>
      <p:pic>
        <p:nvPicPr>
          <p:cNvPr id="19459" name="Picture 2" descr="C:\Documents and Settings\Svetlana\Рабочий стол\Мои рисунки\Копия почв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643063"/>
            <a:ext cx="7805737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2143125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Определить структуру образцов почвы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Цель урока: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Обобщить, систематизировать и расширить знания о почве – уникальном природном образовании, об удобрениях и их значении.</a:t>
            </a:r>
          </a:p>
          <a:p>
            <a:r>
              <a:rPr lang="ru-RU" smtClean="0">
                <a:latin typeface="Times New Roman" pitchFamily="18" charset="0"/>
              </a:rPr>
              <a:t> Изучить методику определения рН среды почвы и применить ее на практике.</a:t>
            </a:r>
          </a:p>
          <a:p>
            <a:r>
              <a:rPr lang="ru-RU" smtClean="0">
                <a:latin typeface="Times New Roman" pitchFamily="18" charset="0"/>
              </a:rPr>
              <a:t>Определить требования к выбору почвы и меры улучшения ее, с целью получения высокого урожая.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св почв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2571750"/>
          </a:xfrm>
        </p:spPr>
        <p:txBody>
          <a:bodyPr/>
          <a:lstStyle/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Какая структура почвы и почему является лучшей?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почв 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Взаимосвязь типов почв с климатом и растительностью</a:t>
            </a:r>
          </a:p>
        </p:txBody>
      </p:sp>
      <p:pic>
        <p:nvPicPr>
          <p:cNvPr id="24579" name="Picture 6" descr="D:\Мои документы\Мои рисунки\рис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557338"/>
            <a:ext cx="9144000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781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Безымянный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0"/>
            <a:ext cx="15128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Безымянный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0"/>
            <a:ext cx="158432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Безымянный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151288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Безымянный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0"/>
            <a:ext cx="16573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Безымянный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0"/>
            <a:ext cx="1476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Безымянный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3141663"/>
            <a:ext cx="15113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Безымянный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6463" y="3141663"/>
            <a:ext cx="136842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3357563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Используя почвенную карту в атласе расположите по порядку основные типы почв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781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Безымянный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0"/>
            <a:ext cx="15128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Безымянный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0"/>
            <a:ext cx="158432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Безымянный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151288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Безымянный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0"/>
            <a:ext cx="16573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Безымянный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0"/>
            <a:ext cx="1476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Безымянный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3141663"/>
            <a:ext cx="15113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Безымянный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6463" y="3213100"/>
            <a:ext cx="136842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165576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Безымянный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0"/>
            <a:ext cx="151288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Безымянный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500438"/>
            <a:ext cx="15843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Безымянный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0"/>
            <a:ext cx="15113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Безымянный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3500438"/>
            <a:ext cx="16573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Безымянный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0"/>
            <a:ext cx="15843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Безымянный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0"/>
            <a:ext cx="1655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Безымянный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13" y="3502025"/>
            <a:ext cx="15113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571500" y="115888"/>
            <a:ext cx="8229600" cy="1512887"/>
          </a:xfrm>
        </p:spPr>
        <p:txBody>
          <a:bodyPr/>
          <a:lstStyle/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Почва            Человек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</a:t>
            </a:r>
          </a:p>
        </p:txBody>
      </p:sp>
      <p:sp>
        <p:nvSpPr>
          <p:cNvPr id="29700" name="Содержимое 2"/>
          <p:cNvSpPr>
            <a:spLocks/>
          </p:cNvSpPr>
          <p:nvPr/>
        </p:nvSpPr>
        <p:spPr bwMode="auto">
          <a:xfrm>
            <a:off x="215900" y="18161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/>
              <a:t>                              </a:t>
            </a:r>
          </a:p>
        </p:txBody>
      </p:sp>
      <p:pic>
        <p:nvPicPr>
          <p:cNvPr id="29701" name="Picture 10" descr="Картинка 221 из 5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891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12"/>
          <p:cNvSpPr>
            <a:spLocks noChangeArrowheads="1"/>
          </p:cNvSpPr>
          <p:nvPr/>
        </p:nvSpPr>
        <p:spPr bwMode="auto">
          <a:xfrm>
            <a:off x="3851275" y="765175"/>
            <a:ext cx="1214438" cy="287338"/>
          </a:xfrm>
          <a:prstGeom prst="leftRightArrow">
            <a:avLst>
              <a:gd name="adj1" fmla="val 50000"/>
              <a:gd name="adj2" fmla="val 8453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pic>
        <p:nvPicPr>
          <p:cNvPr id="29703" name="Picture 14" descr="i?id=78717075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478338"/>
            <a:ext cx="25527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8" descr="Картинка 185 из 361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916113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0" descr="Картинка 83 из 361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508500"/>
            <a:ext cx="259238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2" descr="i?id=117485496&amp;tov=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08500"/>
            <a:ext cx="22209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почв рес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Что такое почва?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свойства поч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3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2089150"/>
          </a:xfrm>
        </p:spPr>
        <p:txBody>
          <a:bodyPr/>
          <a:lstStyle/>
          <a:p>
            <a:r>
              <a:rPr lang="ru-RU" sz="4800" smtClean="0">
                <a:solidFill>
                  <a:schemeClr val="accent2"/>
                </a:solidFill>
              </a:rPr>
              <a:t>                </a:t>
            </a:r>
            <a:r>
              <a:rPr lang="ru-RU" sz="5400" smtClean="0">
                <a:solidFill>
                  <a:srgbClr val="008000"/>
                </a:solidFill>
              </a:rPr>
              <a:t>Удобрение</a:t>
            </a:r>
            <a:r>
              <a:rPr lang="ru-RU" sz="5400" smtClean="0"/>
              <a:t>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133600"/>
            <a:ext cx="7991475" cy="4464050"/>
          </a:xfrm>
          <a:solidFill>
            <a:srgbClr val="FFFFFF"/>
          </a:solidFill>
        </p:spPr>
        <p:txBody>
          <a:bodyPr/>
          <a:lstStyle/>
          <a:p>
            <a:pPr algn="l"/>
            <a:r>
              <a:rPr lang="ru-RU" u="sng" smtClean="0"/>
              <a:t>Удобрение</a:t>
            </a:r>
            <a:r>
              <a:rPr lang="ru-RU" smtClean="0"/>
              <a:t> – это та пища растений, которой не хватает в почве и которая необходима, чтобы растения росли мощными и давали высокий урожай.</a:t>
            </a:r>
          </a:p>
          <a:p>
            <a:pPr algn="l"/>
            <a:endParaRPr lang="ru-RU" smtClean="0"/>
          </a:p>
        </p:txBody>
      </p:sp>
      <p:pic>
        <p:nvPicPr>
          <p:cNvPr id="32772" name="Picture 4" descr="i?id=7848389&amp;tov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221163"/>
            <a:ext cx="30241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i?id=102521752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5888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i?id=1173094&amp;tov=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149725"/>
            <a:ext cx="29511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8000"/>
                </a:solidFill>
              </a:rPr>
              <a:t>Виды удобрений.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u="sng" smtClean="0"/>
              <a:t>Органические </a:t>
            </a:r>
            <a:r>
              <a:rPr lang="ru-RU" smtClean="0"/>
              <a:t>                    </a:t>
            </a:r>
            <a:r>
              <a:rPr lang="ru-RU" u="sng" smtClean="0"/>
              <a:t>Минеральные</a:t>
            </a:r>
            <a:r>
              <a:rPr lang="ru-RU" sz="2800" u="sng" smtClean="0"/>
              <a:t>  </a:t>
            </a:r>
            <a:r>
              <a:rPr lang="ru-RU" sz="2800" smtClean="0"/>
              <a:t>                     </a:t>
            </a:r>
          </a:p>
        </p:txBody>
      </p:sp>
      <p:pic>
        <p:nvPicPr>
          <p:cNvPr id="33796" name="Picture 4" descr="i?id=213274570&amp;tov=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276475"/>
            <a:ext cx="2159000" cy="1685925"/>
          </a:xfrm>
          <a:solidFill>
            <a:srgbClr val="009900"/>
          </a:solidFill>
        </p:spPr>
      </p:pic>
      <p:pic>
        <p:nvPicPr>
          <p:cNvPr id="33797" name="Picture 5" descr="i?id=68004072&amp;tov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581525"/>
            <a:ext cx="19446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i?id=101736864&amp;tov=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276475"/>
            <a:ext cx="2376487" cy="16827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33799" name="Picture 7" descr="i?id=8626488&amp;tov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5157788"/>
            <a:ext cx="1944688" cy="140652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33800" name="Picture 8" descr="i?id=64708315&amp;tov=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4149725"/>
            <a:ext cx="2016125" cy="16129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5364163" y="1125538"/>
            <a:ext cx="10795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2339975" y="1196975"/>
            <a:ext cx="10080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3803" name="Picture 11" descr="i?id=47499365&amp;tov=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2555875" y="4149725"/>
            <a:ext cx="1905000" cy="1612900"/>
          </a:xfrm>
          <a:solidFill>
            <a:srgbClr val="009900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8000"/>
                </a:solidFill>
              </a:rPr>
              <a:t>Органические удобрения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99125" cy="499745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b="1" u="sng" smtClean="0"/>
              <a:t>навоз </a:t>
            </a:r>
            <a:r>
              <a:rPr lang="ru-RU" sz="2800" smtClean="0"/>
              <a:t>(</a:t>
            </a:r>
            <a:r>
              <a:rPr lang="ru-RU" sz="2400" i="1" smtClean="0"/>
              <a:t>богат азотом, фосфором, калием   и микроэлементами</a:t>
            </a:r>
            <a:r>
              <a:rPr lang="ru-RU" sz="2800" smtClean="0"/>
              <a:t>)</a:t>
            </a:r>
          </a:p>
          <a:p>
            <a:pPr>
              <a:buFontTx/>
              <a:buChar char="-"/>
            </a:pP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  </a:t>
            </a:r>
            <a:r>
              <a:rPr lang="ru-RU" sz="2800" b="1" smtClean="0"/>
              <a:t>- </a:t>
            </a:r>
            <a:r>
              <a:rPr lang="ru-RU" sz="2800" b="1" u="sng" smtClean="0"/>
              <a:t>зола</a:t>
            </a:r>
            <a:r>
              <a:rPr lang="ru-RU" sz="2800" u="sng" smtClean="0"/>
              <a:t> </a:t>
            </a:r>
            <a:r>
              <a:rPr lang="ru-RU" sz="2800" smtClean="0"/>
              <a:t>(</a:t>
            </a:r>
            <a:r>
              <a:rPr lang="ru-RU" sz="2400" i="1" smtClean="0"/>
              <a:t>богата калием, фосфором</a:t>
            </a:r>
            <a:r>
              <a:rPr lang="ru-RU" sz="2800" smtClean="0"/>
              <a:t>)</a:t>
            </a:r>
          </a:p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  </a:t>
            </a:r>
            <a:r>
              <a:rPr lang="ru-RU" sz="2800" b="1" smtClean="0"/>
              <a:t>- </a:t>
            </a:r>
            <a:r>
              <a:rPr lang="ru-RU" sz="2800" b="1" u="sng" smtClean="0"/>
              <a:t>торф</a:t>
            </a:r>
            <a:r>
              <a:rPr lang="ru-RU" sz="2800" u="sng" smtClean="0"/>
              <a:t> </a:t>
            </a:r>
            <a:r>
              <a:rPr lang="ru-RU" sz="2800" smtClean="0"/>
              <a:t>(</a:t>
            </a:r>
            <a:r>
              <a:rPr lang="ru-RU" sz="2400" i="1" smtClean="0"/>
              <a:t>богат азотом, калием</a:t>
            </a:r>
            <a:r>
              <a:rPr lang="ru-RU" sz="2800" smtClean="0"/>
              <a:t>)</a:t>
            </a:r>
          </a:p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  </a:t>
            </a:r>
            <a:r>
              <a:rPr lang="ru-RU" sz="2800" b="1" smtClean="0"/>
              <a:t>-  </a:t>
            </a:r>
            <a:r>
              <a:rPr lang="ru-RU" sz="2800" b="1" u="sng" smtClean="0"/>
              <a:t>птичий помет</a:t>
            </a:r>
            <a:r>
              <a:rPr lang="ru-RU" sz="2800" smtClean="0"/>
              <a:t> (</a:t>
            </a:r>
            <a:r>
              <a:rPr lang="ru-RU" sz="2400" i="1" smtClean="0"/>
              <a:t>богат азотом, калием, микроэлементами</a:t>
            </a:r>
            <a:r>
              <a:rPr lang="ru-RU" sz="2800" smtClean="0"/>
              <a:t>)-</a:t>
            </a:r>
          </a:p>
        </p:txBody>
      </p:sp>
      <p:pic>
        <p:nvPicPr>
          <p:cNvPr id="34820" name="Picture 4" descr="i?id=56404146&amp;tov=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5661025"/>
            <a:ext cx="2374900" cy="1104900"/>
          </a:xfrm>
          <a:noFill/>
        </p:spPr>
      </p:pic>
      <p:pic>
        <p:nvPicPr>
          <p:cNvPr id="34821" name="Picture 5" descr="i?id=30652829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255713"/>
            <a:ext cx="21637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i?id=32960676&amp;tov=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221163"/>
            <a:ext cx="237648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i?id=160610202&amp;tov=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588125" y="2708275"/>
            <a:ext cx="2225675" cy="13922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8000"/>
                </a:solidFill>
              </a:rPr>
              <a:t>Минеральные удобрения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7272337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Азотные</a:t>
            </a:r>
            <a:r>
              <a:rPr lang="ru-RU" sz="2400" smtClean="0"/>
              <a:t> (натриевая, калиевая, аммиачная селитры, аммиачная вода и мочевина) – содержат от 16 – 45% азота.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Калийные</a:t>
            </a:r>
            <a:r>
              <a:rPr lang="ru-RU" sz="2400" smtClean="0"/>
              <a:t> (калийная селитра, хлористый калий, калийная соль, сульфат калия)- содержат от 30-60% оксида калия (</a:t>
            </a:r>
            <a:r>
              <a:rPr lang="en-US" sz="2400" smtClean="0"/>
              <a:t>K</a:t>
            </a:r>
            <a:r>
              <a:rPr lang="en-US" sz="1800" smtClean="0"/>
              <a:t>2</a:t>
            </a:r>
            <a:r>
              <a:rPr lang="en-US" sz="2400" smtClean="0"/>
              <a:t>O</a:t>
            </a:r>
            <a:r>
              <a:rPr lang="ru-RU" sz="2400" smtClean="0"/>
              <a:t>).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Фосфорные</a:t>
            </a:r>
            <a:r>
              <a:rPr lang="ru-RU" sz="2400" smtClean="0"/>
              <a:t> (простой и двойной суперфосфат, костная мука)- содержат от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18-26% оксида фосфора (</a:t>
            </a:r>
            <a:r>
              <a:rPr lang="en-US" sz="2400" smtClean="0"/>
              <a:t>P</a:t>
            </a:r>
            <a:r>
              <a:rPr lang="en-US" sz="1800" smtClean="0"/>
              <a:t>2</a:t>
            </a:r>
            <a:r>
              <a:rPr lang="en-US" sz="2400" smtClean="0"/>
              <a:t>O</a:t>
            </a:r>
            <a:r>
              <a:rPr lang="en-US" sz="1800" smtClean="0"/>
              <a:t>5</a:t>
            </a:r>
            <a:r>
              <a:rPr lang="ru-RU" sz="2400" smtClean="0"/>
              <a:t>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35844" name="Picture 4" descr="i?id=30235260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068638"/>
            <a:ext cx="18716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i?id=86709463&amp;tov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606550"/>
            <a:ext cx="19097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i?id=62586406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365625"/>
            <a:ext cx="17875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:\Мои документы\Мои рисунки\рис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0"/>
            <a:ext cx="51435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4214813"/>
          </a:xfrm>
        </p:spPr>
        <p:txBody>
          <a:bodyPr/>
          <a:lstStyle/>
          <a:p>
            <a:r>
              <a:rPr lang="ru-RU" sz="6000" smtClean="0"/>
              <a:t>Какие факторы влияют на образование почвы?</a:t>
            </a:r>
            <a:br>
              <a:rPr lang="ru-RU" sz="6000" smtClean="0"/>
            </a:b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vetlana\Рабочий стол\Мои рисунки\Копия поч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785938"/>
          </a:xfrm>
        </p:spPr>
        <p:txBody>
          <a:bodyPr/>
          <a:lstStyle/>
          <a:p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Как происходит образование почвы?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Что такое механический состав почвы?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поч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св почв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288</Words>
  <Application>Microsoft Office PowerPoint</Application>
  <PresentationFormat>Экран (4:3)</PresentationFormat>
  <Paragraphs>41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Интегрированный урок по химии и географии</vt:lpstr>
      <vt:lpstr>Цель урока:</vt:lpstr>
      <vt:lpstr>Что такое почва?</vt:lpstr>
      <vt:lpstr>Какие факторы влияют на образование почвы? </vt:lpstr>
      <vt:lpstr>Слайд 5</vt:lpstr>
      <vt:lpstr>Как происходит образование почвы?</vt:lpstr>
      <vt:lpstr>Что такое механический состав почвы?</vt:lpstr>
      <vt:lpstr>Слайд 8</vt:lpstr>
      <vt:lpstr>Слайд 9</vt:lpstr>
      <vt:lpstr>Слайд 10</vt:lpstr>
      <vt:lpstr>Слайд 11</vt:lpstr>
      <vt:lpstr>Слайд 12</vt:lpstr>
      <vt:lpstr>Определите механический состав образцов  почвы</vt:lpstr>
      <vt:lpstr>Слайд 14</vt:lpstr>
      <vt:lpstr>Какой же механический состав почвы лучше? Почему?</vt:lpstr>
      <vt:lpstr>Слайд 16</vt:lpstr>
      <vt:lpstr>Постройте почвенный профиль и подпишите основные горизонты</vt:lpstr>
      <vt:lpstr>Сравните почвенные профили и сделайте выводы.</vt:lpstr>
      <vt:lpstr>Определить структуру образцов почвы</vt:lpstr>
      <vt:lpstr>Слайд 20</vt:lpstr>
      <vt:lpstr>Какая структура почвы и почему является лучшей?</vt:lpstr>
      <vt:lpstr>Слайд 22</vt:lpstr>
      <vt:lpstr>Взаимосвязь типов почв с климатом и растительностью</vt:lpstr>
      <vt:lpstr>Слайд 24</vt:lpstr>
      <vt:lpstr>Используя почвенную карту в атласе расположите по порядку основные типы почв России</vt:lpstr>
      <vt:lpstr>Слайд 26</vt:lpstr>
      <vt:lpstr>Слайд 27</vt:lpstr>
      <vt:lpstr>Почва            Человек</vt:lpstr>
      <vt:lpstr>Слайд 29</vt:lpstr>
      <vt:lpstr>Слайд 30</vt:lpstr>
      <vt:lpstr>                Удобрение.</vt:lpstr>
      <vt:lpstr>Виды удобрений.</vt:lpstr>
      <vt:lpstr>Органические удобрения</vt:lpstr>
      <vt:lpstr>Минеральные удобрения</vt:lpstr>
      <vt:lpstr>Слайд 35</vt:lpstr>
    </vt:vector>
  </TitlesOfParts>
  <Company>Сиверская школа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Капитонова</dc:creator>
  <cp:lastModifiedBy>Светлана</cp:lastModifiedBy>
  <cp:revision>45</cp:revision>
  <dcterms:created xsi:type="dcterms:W3CDTF">2009-12-03T08:16:09Z</dcterms:created>
  <dcterms:modified xsi:type="dcterms:W3CDTF">2015-02-13T15:47:57Z</dcterms:modified>
</cp:coreProperties>
</file>