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5BB35-5994-4611-B98A-6DC232AAFAB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F12A7-2D6E-49F8-BAF0-9BDE32E8C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F12A7-2D6E-49F8-BAF0-9BDE32E8C83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138338-BB32-441C-8698-DDCB3138E1A7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9144DA4-5D3E-41A0-9C27-8EC8F01B1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admhmao.ru/inform/Seminar/01_03_00/Foto/prir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uainfo.com/photos/big/178063_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571612"/>
            <a:ext cx="86661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Информационные </a:t>
            </a:r>
          </a:p>
          <a:p>
            <a:pPr algn="ctr"/>
            <a:r>
              <a:rPr lang="ru-RU" sz="5400" b="1" cap="all" spc="0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ресурсы</a:t>
            </a:r>
            <a:endParaRPr lang="ru-RU" sz="5400" b="1" cap="all" spc="0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929066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00760" y="5214950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Беляева Зоя Викторовна, учитель информатики МОУ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Новоуральская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Критерии информационной культуры человека</a:t>
            </a:r>
            <a:endParaRPr lang="ru-RU" sz="4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928802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умение адекватно формулировать свою потребность в информации;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эффективно осуществлять поиск нужной информации во всей совокупности информационных ресурсов;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перерабатывать информацию и создавать качественно новую;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вести индивидуальные информационно-поисковые системы;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адекватно отбирать и оценивать информацию;</a:t>
            </a:r>
          </a:p>
          <a:p>
            <a:pPr marL="265113" indent="-2651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способность к информационному общению и компьютерную грамотность.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Уровни реализации информационной культуры</a:t>
            </a:r>
            <a:endParaRPr lang="ru-RU" sz="4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714488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Bookman Old Style" pitchFamily="18" charset="0"/>
              </a:rPr>
              <a:t>1. </a:t>
            </a:r>
            <a:r>
              <a:rPr lang="ru-RU" sz="2400" b="1" i="1" dirty="0" smtClean="0">
                <a:latin typeface="Bookman Old Style" pitchFamily="18" charset="0"/>
              </a:rPr>
              <a:t>Когнитивный уровень </a:t>
            </a:r>
            <a:r>
              <a:rPr lang="ru-RU" sz="2400" dirty="0" smtClean="0">
                <a:latin typeface="Bookman Old Style" pitchFamily="18" charset="0"/>
              </a:rPr>
              <a:t>- знания и умения;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2. </a:t>
            </a:r>
            <a:r>
              <a:rPr lang="ru-RU" sz="2400" b="1" i="1" dirty="0" smtClean="0">
                <a:latin typeface="Bookman Old Style" pitchFamily="18" charset="0"/>
              </a:rPr>
              <a:t>Эмоционально-ценностный</a:t>
            </a:r>
            <a:r>
              <a:rPr lang="ru-RU" sz="2400" dirty="0" smtClean="0">
                <a:latin typeface="Bookman Old Style" pitchFamily="18" charset="0"/>
              </a:rPr>
              <a:t> - установки, оценки, отношения;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3. </a:t>
            </a:r>
            <a:r>
              <a:rPr lang="ru-RU" sz="2400" b="1" i="1" dirty="0" smtClean="0">
                <a:latin typeface="Bookman Old Style" pitchFamily="18" charset="0"/>
              </a:rPr>
              <a:t>Поведенческий </a:t>
            </a:r>
            <a:r>
              <a:rPr lang="ru-RU" sz="2400" dirty="0" smtClean="0">
                <a:latin typeface="Bookman Old Style" pitchFamily="18" charset="0"/>
              </a:rPr>
              <a:t>- реальное и потенциальное поведение.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/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Каждый из этих уровней 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представлен рядом 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показателей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286124"/>
            <a:ext cx="3071834" cy="31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38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Когнитивный уровень</a:t>
            </a:r>
            <a:b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(знания, умения)</a:t>
            </a:r>
            <a:endParaRPr lang="ru-RU" sz="4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71448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Интернет-грамотность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Навыки обращения с информацией: </a:t>
            </a:r>
          </a:p>
          <a:p>
            <a:pPr marL="442913" indent="-4429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умение организовать поиск необходимой информации; </a:t>
            </a:r>
          </a:p>
          <a:p>
            <a:pPr marL="354013" indent="-3540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умение работать с отобранной    информацией: структурировать, систематизировать, обобщать, представлять в виде, понятном другим людям; </a:t>
            </a:r>
          </a:p>
          <a:p>
            <a:pPr marL="354013" indent="-354013">
              <a:buFont typeface="Wingdings" pitchFamily="2" charset="2"/>
              <a:buChar char="Ø"/>
            </a:pPr>
            <a:r>
              <a:rPr lang="ru-RU" sz="2400" dirty="0" smtClean="0">
                <a:latin typeface="Bookman Old Style" pitchFamily="18" charset="0"/>
              </a:rPr>
              <a:t>умение общаться с другими людьми с помощью современных средств информатики.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Эмоционально-ценностный уровень</a:t>
            </a:r>
            <a:b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(установки, оценки, отношения)</a:t>
            </a:r>
            <a:endParaRPr lang="ru-RU" sz="4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Содержание информационных потребностей и интересов.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Мотивы обращения к различным источникам информации и связанные с этим ожидания.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Предпочтительность каналов получения необходимой информации.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err="1" smtClean="0">
                <a:latin typeface="Bookman Old Style" pitchFamily="18" charset="0"/>
              </a:rPr>
              <a:t>Cтепень</a:t>
            </a:r>
            <a:r>
              <a:rPr lang="ru-RU" sz="2400" dirty="0" smtClean="0">
                <a:latin typeface="Bookman Old Style" pitchFamily="18" charset="0"/>
              </a:rPr>
              <a:t> удовлетворения информационных потребностей, самооценка информационной компетентности.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Отношение к </a:t>
            </a:r>
            <a:r>
              <a:rPr lang="ru-RU" sz="2400" dirty="0" err="1" smtClean="0">
                <a:latin typeface="Bookman Old Style" pitchFamily="18" charset="0"/>
              </a:rPr>
              <a:t>девиантному</a:t>
            </a:r>
            <a:r>
              <a:rPr lang="ru-RU" sz="2400" dirty="0" smtClean="0">
                <a:latin typeface="Bookman Old Style" pitchFamily="18" charset="0"/>
              </a:rPr>
              <a:t> поведению в Интернет.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Поведенческий уровень</a:t>
            </a:r>
            <a:b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</a:br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(реальное и потенциальное поведение)</a:t>
            </a:r>
            <a:endParaRPr lang="ru-RU" sz="4000" b="1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Способы поиска и каналы получения необходимой информации.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Интенсивность обращения к различным источникам информации и их характеристика.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Применение полученной информации в различных сферах своей деятельности.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Способы распространения новой информации.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Степень включенности в Интернет-сообщество.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Формы деятельности в Интернет. </a:t>
            </a: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2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Bookman Old Style" pitchFamily="18" charset="0"/>
              </a:rPr>
              <a:t>Большое значение в формировании информационной культуры имеет </a:t>
            </a:r>
            <a:r>
              <a:rPr lang="ru-RU" sz="2400" b="1" dirty="0" smtClean="0">
                <a:solidFill>
                  <a:srgbClr val="000099"/>
                </a:solidFill>
                <a:latin typeface="Bookman Old Style" pitchFamily="18" charset="0"/>
              </a:rPr>
              <a:t>образование, </a:t>
            </a:r>
            <a:r>
              <a:rPr lang="ru-RU" sz="2400" dirty="0" smtClean="0">
                <a:latin typeface="Bookman Old Style" pitchFamily="18" charset="0"/>
              </a:rPr>
              <a:t>которое должно формировать нового специалиста информационного сообщества, обладающего следующими умениями и навыками: дифференциации информации; выделения значимой информации; выработки критериев оценки информации; производить информацию и использовать ее.</a:t>
            </a:r>
          </a:p>
          <a:p>
            <a:r>
              <a:rPr lang="ru-RU" sz="2400" b="1" dirty="0" smtClean="0">
                <a:solidFill>
                  <a:srgbClr val="000099"/>
                </a:solidFill>
                <a:latin typeface="Bookman Old Style" pitchFamily="18" charset="0"/>
              </a:rPr>
              <a:t>Овладение информационной </a:t>
            </a:r>
            <a:br>
              <a:rPr lang="ru-RU" sz="2400" b="1" dirty="0" smtClean="0">
                <a:solidFill>
                  <a:srgbClr val="000099"/>
                </a:solidFill>
                <a:latin typeface="Bookman Old Style" pitchFamily="18" charset="0"/>
              </a:rPr>
            </a:br>
            <a:r>
              <a:rPr lang="ru-RU" sz="2400" b="1" dirty="0" smtClean="0">
                <a:solidFill>
                  <a:srgbClr val="000099"/>
                </a:solidFill>
                <a:latin typeface="Bookman Old Style" pitchFamily="18" charset="0"/>
              </a:rPr>
              <a:t>культурой </a:t>
            </a:r>
            <a:r>
              <a:rPr lang="ru-RU" sz="2400" dirty="0" smtClean="0">
                <a:latin typeface="Bookman Old Style" pitchFamily="18" charset="0"/>
              </a:rPr>
              <a:t>- путь универсализации 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качеств человека, способствующий 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реальному пониманию человеком 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самого себя, своего места и своей </a:t>
            </a:r>
            <a:br>
              <a:rPr lang="ru-RU" sz="2400" dirty="0" smtClean="0">
                <a:latin typeface="Bookman Old Style" pitchFamily="18" charset="0"/>
              </a:rPr>
            </a:br>
            <a:r>
              <a:rPr lang="ru-RU" sz="2400" dirty="0" smtClean="0">
                <a:latin typeface="Bookman Old Style" pitchFamily="18" charset="0"/>
              </a:rPr>
              <a:t>роли.</a:t>
            </a:r>
            <a:r>
              <a:rPr lang="ru-RU" dirty="0" smtClean="0"/>
              <a:t>  </a:t>
            </a:r>
            <a:endParaRPr lang="ru-RU" dirty="0"/>
          </a:p>
        </p:txBody>
      </p:sp>
      <p:pic>
        <p:nvPicPr>
          <p:cNvPr id="3" name="Picture 67" descr="obj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429000"/>
            <a:ext cx="2357454" cy="30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9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28596" y="642918"/>
            <a:ext cx="8388350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800" b="1" dirty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Информационные ресурсы – </a:t>
            </a:r>
            <a:r>
              <a:rPr lang="ru-RU" sz="4800" dirty="0">
                <a:latin typeface="Monotype Corsiva" pitchFamily="66" charset="0"/>
              </a:rPr>
              <a:t>это знания, подготовленные людьми для социального использования в обществе и зафиксированные на материальном носителе.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357694"/>
            <a:ext cx="1981157" cy="198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42910" y="4643446"/>
            <a:ext cx="55007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latin typeface="Bookman Old Style" pitchFamily="18" charset="0"/>
              </a:rPr>
              <a:t>Информационные ресурсы страны, региона или организации должны рассматриваться как </a:t>
            </a:r>
            <a:r>
              <a:rPr lang="ru-RU" sz="2400" b="1" i="1" dirty="0" smtClean="0">
                <a:solidFill>
                  <a:srgbClr val="000099"/>
                </a:solidFill>
                <a:latin typeface="Bookman Old Style" pitchFamily="18" charset="0"/>
              </a:rPr>
              <a:t>стратегические ресурсы.</a:t>
            </a:r>
            <a:endParaRPr lang="ru-RU" sz="2400" b="1" i="1" dirty="0">
              <a:solidFill>
                <a:srgbClr val="0000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ctr">
              <a:spcBef>
                <a:spcPct val="50000"/>
              </a:spcBef>
            </a:pPr>
            <a:r>
              <a:rPr lang="ru-RU" sz="4000" b="1" dirty="0" smtClean="0">
                <a:solidFill>
                  <a:srgbClr val="000099"/>
                </a:solidFill>
                <a:latin typeface="Monotype Corsiva" pitchFamily="66" charset="0"/>
              </a:rPr>
              <a:t>Развитие мировых информационных ресурсов позволило:</a:t>
            </a:r>
          </a:p>
          <a:p>
            <a:pPr marL="357188" indent="-357188">
              <a:spcBef>
                <a:spcPct val="50000"/>
              </a:spcBef>
              <a:buFontTx/>
              <a:buChar char="•"/>
            </a:pPr>
            <a:r>
              <a:rPr lang="ru-RU" sz="2000" dirty="0" smtClean="0">
                <a:latin typeface="Bookman Old Style" pitchFamily="18" charset="0"/>
              </a:rPr>
              <a:t>Превратить деятельность по оказанию информационных услуг в глобальную человеческую деятельность.</a:t>
            </a:r>
          </a:p>
          <a:p>
            <a:pPr marL="357188" indent="-357188">
              <a:spcBef>
                <a:spcPct val="50000"/>
              </a:spcBef>
              <a:buFontTx/>
              <a:buChar char="•"/>
            </a:pPr>
            <a:r>
              <a:rPr lang="ru-RU" sz="2000" dirty="0" smtClean="0">
                <a:latin typeface="Bookman Old Style" pitchFamily="18" charset="0"/>
              </a:rPr>
              <a:t>Сформировать мировой и внутригосударственный рынок информационных ресурсов. </a:t>
            </a:r>
          </a:p>
          <a:p>
            <a:pPr marL="357188" indent="-357188">
              <a:spcBef>
                <a:spcPct val="50000"/>
              </a:spcBef>
              <a:buFontTx/>
              <a:buChar char="•"/>
            </a:pPr>
            <a:r>
              <a:rPr lang="ru-RU" sz="2000" dirty="0" smtClean="0">
                <a:latin typeface="Bookman Old Style" pitchFamily="18" charset="0"/>
              </a:rPr>
              <a:t>Образовать всевозможные базы данных ресурсов регионов и государств, к которым возможен 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сравнительно недорогой доступ.</a:t>
            </a:r>
          </a:p>
          <a:p>
            <a:pPr marL="357188" indent="-357188">
              <a:spcBef>
                <a:spcPct val="50000"/>
              </a:spcBef>
              <a:buFontTx/>
              <a:buChar char="•"/>
            </a:pPr>
            <a:r>
              <a:rPr lang="ru-RU" sz="2000" dirty="0" smtClean="0">
                <a:latin typeface="Bookman Old Style" pitchFamily="18" charset="0"/>
              </a:rPr>
              <a:t>Повысить обоснованность и оперативность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принимаемых решений в фирмах, банках, 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>биржах, промышленности, торговли.</a:t>
            </a:r>
            <a:endParaRPr lang="ru-RU" sz="2000" dirty="0">
              <a:latin typeface="Bookman Old Style" pitchFamily="18" charset="0"/>
            </a:endParaRPr>
          </a:p>
        </p:txBody>
      </p:sp>
      <p:pic>
        <p:nvPicPr>
          <p:cNvPr id="3" name="Picture 138" descr="J02002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14752"/>
            <a:ext cx="2349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16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Информационный продукт</a:t>
            </a:r>
            <a:r>
              <a:rPr lang="ru-RU" sz="4400" b="1" dirty="0" smtClean="0">
                <a:solidFill>
                  <a:srgbClr val="000099"/>
                </a:solidFill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rgbClr val="000099"/>
                </a:solidFill>
                <a:latin typeface="Monotype Corsiva" pitchFamily="66" charset="0"/>
              </a:rPr>
              <a:t>–</a:t>
            </a:r>
            <a:r>
              <a:rPr lang="ru-RU" sz="4400" dirty="0" smtClean="0"/>
              <a:t> </a:t>
            </a:r>
            <a:r>
              <a:rPr lang="ru-RU" sz="3200" dirty="0" smtClean="0">
                <a:latin typeface="Bookman Old Style" pitchFamily="18" charset="0"/>
              </a:rPr>
              <a:t>документированная информация, подготовленная в соответствии с потребностями пользователей и представленная в форме товара. Информационными продуктами являются программные продукты, базы и банки данных и другая информация. </a:t>
            </a:r>
          </a:p>
          <a:p>
            <a:pPr algn="ctr">
              <a:spcBef>
                <a:spcPct val="50000"/>
              </a:spcBef>
            </a:pP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786322"/>
            <a:ext cx="250954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0" descr="Картинка 3 из 60909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5" y="4572008"/>
            <a:ext cx="247651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8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33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dirty="0" smtClean="0">
                <a:solidFill>
                  <a:srgbClr val="000099"/>
                </a:solidFill>
                <a:latin typeface="Monotype Corsiva" pitchFamily="66" charset="0"/>
              </a:rPr>
              <a:t>Информационная услуга – </a:t>
            </a:r>
            <a:r>
              <a:rPr lang="ru-RU" sz="4400" dirty="0" smtClean="0">
                <a:latin typeface="Monotype Corsiva" pitchFamily="66" charset="0"/>
              </a:rPr>
              <a:t>это получение и предоставление в распоряжение пользователя информационных продуктов.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4" name="Picture 21" descr="CA06E8C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1724" y="3357562"/>
            <a:ext cx="3624788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6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8286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dirty="0" smtClean="0">
                <a:latin typeface="Monotype Corsiva" pitchFamily="66" charset="0"/>
              </a:rPr>
              <a:t>Совокупность средств, методов и условий, позволяющих использовать информационные ресурсы, составляет </a:t>
            </a: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информационный потенциал общества.</a:t>
            </a:r>
            <a:endParaRPr lang="ru-RU" sz="4400" dirty="0">
              <a:solidFill>
                <a:srgbClr val="000099"/>
              </a:solidFill>
              <a:latin typeface="Monotype Corsiva" pitchFamily="66" charset="0"/>
            </a:endParaRPr>
          </a:p>
        </p:txBody>
      </p:sp>
      <p:pic>
        <p:nvPicPr>
          <p:cNvPr id="3" name="Picture 10" descr="Картинка 4 из 4435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857628"/>
            <a:ext cx="2857520" cy="255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2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1439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ctr">
              <a:spcBef>
                <a:spcPct val="0"/>
              </a:spcBef>
            </a:pPr>
            <a:r>
              <a:rPr lang="ru-RU" sz="2400" dirty="0" smtClean="0">
                <a:latin typeface="Bookman Old Style" pitchFamily="18" charset="0"/>
              </a:rPr>
              <a:t>Информационные ресурсы входят в </a:t>
            </a:r>
            <a:r>
              <a:rPr lang="ru-RU" sz="2800" b="1" dirty="0" smtClean="0">
                <a:solidFill>
                  <a:srgbClr val="000099"/>
                </a:solidFill>
                <a:latin typeface="Bookman Old Style" pitchFamily="18" charset="0"/>
              </a:rPr>
              <a:t>интеллектуальный фонд общества, </a:t>
            </a:r>
            <a:r>
              <a:rPr lang="ru-RU" sz="2400" dirty="0" smtClean="0">
                <a:latin typeface="Bookman Old Style" pitchFamily="18" charset="0"/>
              </a:rPr>
              <a:t>определяемый накоплением, распределением и практической реализацией знаний квалифицированной рабочей силы, включающей выраженный в информации научный и производственный опыт не только современников из всех стран мира, но и предшественников за все времена.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857628"/>
            <a:ext cx="3992498" cy="261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1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253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Информационная </a:t>
            </a:r>
          </a:p>
          <a:p>
            <a:pPr algn="ctr"/>
            <a:r>
              <a:rPr lang="ru-RU" sz="5400" b="1" cap="all" spc="0" dirty="0" smtClean="0">
                <a:ln/>
                <a:solidFill>
                  <a:srgbClr val="000099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</a:rPr>
              <a:t>культура</a:t>
            </a:r>
            <a:endParaRPr lang="ru-RU" sz="5400" b="1" cap="all" spc="0" dirty="0">
              <a:ln/>
              <a:solidFill>
                <a:srgbClr val="000099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ookman Old Style" pitchFamily="18" charset="0"/>
            </a:endParaRPr>
          </a:p>
        </p:txBody>
      </p:sp>
      <p:pic>
        <p:nvPicPr>
          <p:cNvPr id="4" name="Рисунок 3" descr="resear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857496"/>
            <a:ext cx="350046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0099"/>
                </a:solidFill>
                <a:latin typeface="Monotype Corsiva" pitchFamily="66" charset="0"/>
              </a:rPr>
              <a:t>Информационная культура — </a:t>
            </a:r>
            <a:r>
              <a:rPr lang="ru-RU" sz="4400" dirty="0" smtClean="0">
                <a:latin typeface="Monotype Corsiva" pitchFamily="66" charset="0"/>
              </a:rPr>
              <a:t>умение целенаправленно работать с информацией и использовать для ее получения, обработки и передачи компьютерную информационную технологию, </a:t>
            </a:r>
            <a:br>
              <a:rPr lang="ru-RU" sz="4400" dirty="0" smtClean="0">
                <a:latin typeface="Monotype Corsiva" pitchFamily="66" charset="0"/>
              </a:rPr>
            </a:br>
            <a:r>
              <a:rPr lang="ru-RU" sz="4400" dirty="0" smtClean="0">
                <a:latin typeface="Monotype Corsiva" pitchFamily="66" charset="0"/>
              </a:rPr>
              <a:t>современные </a:t>
            </a:r>
            <a:br>
              <a:rPr lang="ru-RU" sz="4400" dirty="0" smtClean="0">
                <a:latin typeface="Monotype Corsiva" pitchFamily="66" charset="0"/>
              </a:rPr>
            </a:br>
            <a:r>
              <a:rPr lang="ru-RU" sz="4400" dirty="0" smtClean="0">
                <a:latin typeface="Monotype Corsiva" pitchFamily="66" charset="0"/>
              </a:rPr>
              <a:t>технические </a:t>
            </a:r>
            <a:br>
              <a:rPr lang="ru-RU" sz="4400" dirty="0" smtClean="0">
                <a:latin typeface="Monotype Corsiva" pitchFamily="66" charset="0"/>
              </a:rPr>
            </a:br>
            <a:r>
              <a:rPr lang="ru-RU" sz="4400" dirty="0" smtClean="0">
                <a:latin typeface="Monotype Corsiva" pitchFamily="66" charset="0"/>
              </a:rPr>
              <a:t>средства и методы.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786190"/>
            <a:ext cx="3733800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4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420</Words>
  <Application>Microsoft Office PowerPoint</Application>
  <PresentationFormat>Экран (4:3)</PresentationFormat>
  <Paragraphs>48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Пользователь</cp:lastModifiedBy>
  <cp:revision>14</cp:revision>
  <dcterms:created xsi:type="dcterms:W3CDTF">2012-04-15T09:44:45Z</dcterms:created>
  <dcterms:modified xsi:type="dcterms:W3CDTF">2013-10-06T13:27:16Z</dcterms:modified>
</cp:coreProperties>
</file>