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A9E03-47ED-48A1-92CA-51C094CF20F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C8913-F5D7-4C6D-B99E-3C2434AF2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775336-1E2D-47A1-874A-A0A3970F1465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022B79-9A5C-4BF5-A961-DAA64D6082D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../../&#1056;&#1072;&#1073;&#1086;&#1095;&#1080;&#1081;%20&#1089;&#1090;&#1086;&#1083;/&#1087;&#1083;&#1086;&#1097;&#1072;&#1076;&#1100;%20&#1090;&#1088;&#1072;&#1087;&#1077;&#1094;&#1080;&#1080;/&#1087;&#1083;&#1086;&#1097;&#1072;&#1076;&#1100;%20&#1090;&#1088;&#1072;&#1087;&#1077;&#1094;&#1080;&#1080;.avi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3643338"/>
          </a:xfrm>
        </p:spPr>
        <p:txBody>
          <a:bodyPr/>
          <a:lstStyle/>
          <a:p>
            <a:r>
              <a:rPr lang="ru-RU" sz="9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Площадь</a:t>
            </a:r>
            <a:r>
              <a:rPr lang="ru-RU" sz="11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9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трапеции</a:t>
            </a:r>
            <a:endParaRPr lang="ru-RU" sz="115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286808" cy="56672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600" dirty="0" smtClean="0"/>
              <a:t>МКОУ СОШ </a:t>
            </a:r>
            <a:r>
              <a:rPr lang="ru-RU" sz="1600" dirty="0" err="1" smtClean="0"/>
              <a:t>с.Ныр</a:t>
            </a:r>
            <a:r>
              <a:rPr lang="ru-RU" sz="1600" dirty="0" smtClean="0"/>
              <a:t> </a:t>
            </a:r>
          </a:p>
          <a:p>
            <a:pPr algn="ctr"/>
            <a:r>
              <a:rPr lang="ru-RU" sz="1600" dirty="0" err="1" smtClean="0"/>
              <a:t>Тужинский</a:t>
            </a:r>
            <a:r>
              <a:rPr lang="ru-RU" sz="1600" dirty="0" smtClean="0"/>
              <a:t> район Кировская область</a:t>
            </a:r>
            <a:endParaRPr lang="ru-RU" sz="1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457200" y="714356"/>
            <a:ext cx="4471990" cy="541656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В                      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                                   </a:t>
            </a:r>
            <a:r>
              <a:rPr lang="en-US" dirty="0" smtClean="0"/>
              <a:t>D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К                  Е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038600" cy="5416569"/>
          </a:xfrm>
        </p:spPr>
        <p:txBody>
          <a:bodyPr/>
          <a:lstStyle/>
          <a:p>
            <a:r>
              <a:rPr lang="ru-RU" sz="2800" dirty="0" smtClean="0"/>
              <a:t>Какая формула используется для вычисления </a:t>
            </a:r>
            <a:r>
              <a:rPr lang="en-US" dirty="0" smtClean="0"/>
              <a:t>S</a:t>
            </a:r>
            <a:r>
              <a:rPr lang="ru-RU" sz="1600" dirty="0" smtClean="0"/>
              <a:t>трапеции</a:t>
            </a:r>
            <a:r>
              <a:rPr lang="ru-RU" sz="2800" dirty="0" smtClean="0"/>
              <a:t>?</a:t>
            </a:r>
          </a:p>
          <a:p>
            <a:r>
              <a:rPr lang="ru-RU" sz="2800" dirty="0" smtClean="0"/>
              <a:t>Что нам необходимо найти для вычисления площади трапеции?</a:t>
            </a:r>
          </a:p>
          <a:p>
            <a:r>
              <a:rPr lang="ru-RU" sz="2800" dirty="0" smtClean="0"/>
              <a:t>Как можно найти основания А</a:t>
            </a:r>
            <a:r>
              <a:rPr lang="en-US" sz="2800" dirty="0" smtClean="0"/>
              <a:t>D </a:t>
            </a:r>
            <a:r>
              <a:rPr lang="ru-RU" sz="2800" dirty="0" smtClean="0"/>
              <a:t>и ВС?</a:t>
            </a:r>
          </a:p>
          <a:p>
            <a:endParaRPr lang="ru-RU" dirty="0"/>
          </a:p>
        </p:txBody>
      </p:sp>
      <p:sp>
        <p:nvSpPr>
          <p:cNvPr id="8" name="Трапеция 7"/>
          <p:cNvSpPr/>
          <p:nvPr/>
        </p:nvSpPr>
        <p:spPr>
          <a:xfrm>
            <a:off x="785786" y="1643050"/>
            <a:ext cx="3429024" cy="278608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07125" y="3036091"/>
            <a:ext cx="2786082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107389" y="3036091"/>
            <a:ext cx="2786082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679025" y="2821777"/>
            <a:ext cx="285752" cy="214314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035819" y="2821777"/>
            <a:ext cx="285752" cy="214314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500166" y="4214818"/>
            <a:ext cx="214314" cy="214314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86116" y="4214818"/>
            <a:ext cx="214314" cy="214314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Горизонтальный свиток 24"/>
          <p:cNvSpPr/>
          <p:nvPr/>
        </p:nvSpPr>
        <p:spPr>
          <a:xfrm>
            <a:off x="4786314" y="4857760"/>
            <a:ext cx="3857652" cy="13904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</a:t>
            </a: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=4,76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222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Решить самостоятельно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1071546"/>
            <a:ext cx="9144000" cy="505937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Высота и основания трапеции относятся как 5:6:4.Найдите меньшее основание трапеции, если площадь трапеции равна 88, а высота меньше оснований.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Высота трапеции равна меньшему основанию и в два раза меньше большего основания. Найдите высоту трапеции, если ее площадь равна 54.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Основания равнобедренной трапеции 12 см и 16 см, а ее диагонали взаимно перпендикулярны. Найдите площадь трапеции</a:t>
            </a:r>
            <a:endParaRPr lang="ru-RU" sz="2800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715240" y="2357430"/>
            <a:ext cx="1428760" cy="64294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8001000" y="3714752"/>
            <a:ext cx="1143000" cy="60464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8001000" y="5143512"/>
            <a:ext cx="1143000" cy="64294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169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Итог урока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0034" y="2143116"/>
            <a:ext cx="7901014" cy="254318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Что нового узнали на уроке?</a:t>
            </a:r>
          </a:p>
          <a:p>
            <a:r>
              <a:rPr lang="ru-RU" sz="4000" dirty="0" smtClean="0"/>
              <a:t>Как найти площадь трапеции?</a:t>
            </a:r>
          </a:p>
          <a:p>
            <a:r>
              <a:rPr lang="ru-RU" sz="4000" dirty="0" smtClean="0"/>
              <a:t>Кто лучше всех работал?</a:t>
            </a:r>
          </a:p>
          <a:p>
            <a:r>
              <a:rPr lang="ru-RU" sz="4000" dirty="0" smtClean="0"/>
              <a:t>Что понравилось на уроке?</a:t>
            </a:r>
          </a:p>
        </p:txBody>
      </p:sp>
      <p:pic>
        <p:nvPicPr>
          <p:cNvPr id="4" name="Picture 4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143380"/>
            <a:ext cx="29852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Домашнее задание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5900750" cy="4530725"/>
          </a:xfrm>
        </p:spPr>
        <p:txBody>
          <a:bodyPr/>
          <a:lstStyle/>
          <a:p>
            <a:r>
              <a:rPr lang="ru-RU" dirty="0" smtClean="0"/>
              <a:t>Пункт 53,вопрос 7</a:t>
            </a:r>
          </a:p>
          <a:p>
            <a:r>
              <a:rPr lang="ru-RU" dirty="0" smtClean="0"/>
              <a:t>Повторить формулы для вычисления площади прямоугольника, квадрата, параллелограмма, ромба, треугольника, трапеции;</a:t>
            </a:r>
          </a:p>
          <a:p>
            <a:r>
              <a:rPr lang="ru-RU" dirty="0" smtClean="0"/>
              <a:t>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480(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б,в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481, 478, 476(б)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20_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72198" y="1643050"/>
            <a:ext cx="2876386" cy="4381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до свидания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214422"/>
            <a:ext cx="5643602" cy="5214974"/>
          </a:xfrm>
        </p:spPr>
      </p:pic>
      <p:sp>
        <p:nvSpPr>
          <p:cNvPr id="8" name="Прямоугольник 7"/>
          <p:cNvSpPr/>
          <p:nvPr/>
        </p:nvSpPr>
        <p:spPr>
          <a:xfrm>
            <a:off x="1714480" y="6215082"/>
            <a:ext cx="56436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Цели урока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86766" cy="4530725"/>
          </a:xfrm>
        </p:spPr>
        <p:txBody>
          <a:bodyPr/>
          <a:lstStyle/>
          <a:p>
            <a:r>
              <a:rPr lang="ru-RU" sz="4000" dirty="0" smtClean="0"/>
              <a:t>Рассмотреть теорему о площади трапеции и показать ее применение в процессе решения задач</a:t>
            </a:r>
          </a:p>
          <a:p>
            <a:r>
              <a:rPr lang="ru-RU" sz="4000" dirty="0" smtClean="0"/>
              <a:t>Совершенствовать навыки решения задач</a:t>
            </a:r>
            <a:endParaRPr lang="ru-RU" sz="40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79419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Решить задачу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28670"/>
            <a:ext cx="5143504" cy="592933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Найдите площадь трапеции АВС</a:t>
            </a:r>
            <a:r>
              <a:rPr lang="en-US" dirty="0" smtClean="0"/>
              <a:t>D</a:t>
            </a:r>
            <a:r>
              <a:rPr lang="ru-RU" dirty="0" smtClean="0"/>
              <a:t>, если основания </a:t>
            </a:r>
            <a:r>
              <a:rPr lang="en-US" dirty="0" smtClean="0"/>
              <a:t>AD</a:t>
            </a:r>
            <a:r>
              <a:rPr lang="ru-RU" dirty="0" smtClean="0"/>
              <a:t> и ВС равны соответственно </a:t>
            </a:r>
          </a:p>
          <a:p>
            <a:pPr algn="ctr">
              <a:buNone/>
            </a:pPr>
            <a:r>
              <a:rPr lang="ru-RU" dirty="0" smtClean="0"/>
              <a:t>10 см и 8 см, боковая сторона АВ=6 </a:t>
            </a:r>
            <a:r>
              <a:rPr lang="ru-RU" dirty="0" err="1" smtClean="0"/>
              <a:t>см,угол</a:t>
            </a:r>
            <a:r>
              <a:rPr lang="ru-RU" dirty="0" smtClean="0"/>
              <a:t> А=30</a:t>
            </a:r>
            <a:r>
              <a:rPr lang="ru-RU" dirty="0" smtClean="0">
                <a:latin typeface="Franklin Gothic Book"/>
              </a:rPr>
              <a:t>˚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В         8 см     С    Н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6 см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3</a:t>
            </a:r>
            <a:r>
              <a:rPr lang="ru-RU" dirty="0" smtClean="0"/>
              <a:t>0˚</a:t>
            </a:r>
          </a:p>
          <a:p>
            <a:pPr>
              <a:buNone/>
            </a:pPr>
            <a:r>
              <a:rPr lang="ru-RU" dirty="0" smtClean="0"/>
              <a:t>А                   К                             </a:t>
            </a:r>
            <a:r>
              <a:rPr lang="en-US" dirty="0" smtClean="0"/>
              <a:t>D</a:t>
            </a: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72066" y="1000108"/>
            <a:ext cx="4071934" cy="5857892"/>
          </a:xfrm>
        </p:spPr>
        <p:txBody>
          <a:bodyPr/>
          <a:lstStyle/>
          <a:p>
            <a:r>
              <a:rPr lang="ru-RU" dirty="0" smtClean="0"/>
              <a:t>Что вы можете сказать о высотах треугольников АВ</a:t>
            </a:r>
            <a:r>
              <a:rPr lang="en-US" dirty="0" smtClean="0"/>
              <a:t>D</a:t>
            </a:r>
            <a:r>
              <a:rPr lang="ru-RU" dirty="0" smtClean="0"/>
              <a:t> и </a:t>
            </a:r>
            <a:r>
              <a:rPr lang="en-US" dirty="0" smtClean="0"/>
              <a:t>BCD</a:t>
            </a:r>
            <a:r>
              <a:rPr lang="ru-RU" dirty="0" smtClean="0"/>
              <a:t>?</a:t>
            </a:r>
          </a:p>
          <a:p>
            <a:r>
              <a:rPr lang="ru-RU" dirty="0" smtClean="0"/>
              <a:t>Найдите площадь трапеции , как  сумму площадей треугольников АВ</a:t>
            </a:r>
            <a:r>
              <a:rPr lang="en-US" dirty="0" smtClean="0"/>
              <a:t>D</a:t>
            </a:r>
            <a:r>
              <a:rPr lang="ru-RU" dirty="0" smtClean="0"/>
              <a:t> и </a:t>
            </a:r>
            <a:r>
              <a:rPr lang="en-US" dirty="0" smtClean="0"/>
              <a:t>BCD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Как найти высоту ВК треугольника АВ</a:t>
            </a:r>
            <a:r>
              <a:rPr lang="en-US" dirty="0" smtClean="0"/>
              <a:t>D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214282" y="3857628"/>
            <a:ext cx="1928826" cy="192882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4282" y="5786454"/>
            <a:ext cx="4714908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43108" y="3857628"/>
            <a:ext cx="2000264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571868" y="4429132"/>
            <a:ext cx="1928826" cy="78581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43108" y="3857628"/>
            <a:ext cx="2786082" cy="192882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285852" y="4714884"/>
            <a:ext cx="1714512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3965571" y="4822041"/>
            <a:ext cx="1928032" cy="79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43372" y="3857628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34" idx="0"/>
          </p:cNvCxnSpPr>
          <p:nvPr/>
        </p:nvCxnSpPr>
        <p:spPr>
          <a:xfrm flipV="1">
            <a:off x="4500562" y="3857628"/>
            <a:ext cx="357190" cy="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86314" y="385762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928794" y="557214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786314" y="3857628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>
            <a:off x="357158" y="5572140"/>
            <a:ext cx="142876" cy="3571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Горизонтальный свиток 45"/>
          <p:cNvSpPr/>
          <p:nvPr/>
        </p:nvSpPr>
        <p:spPr>
          <a:xfrm>
            <a:off x="5857884" y="5824728"/>
            <a:ext cx="2786082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ABCD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=27 </a:t>
            </a:r>
            <a:endParaRPr lang="ru-RU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sz="half" idx="1"/>
          </p:nvPr>
        </p:nvSpPr>
        <p:spPr>
          <a:xfrm>
            <a:off x="0" y="1"/>
            <a:ext cx="9001156" cy="39290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В                           С                    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А                Н                                          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sz="half" idx="2"/>
          </p:nvPr>
        </p:nvSpPr>
        <p:spPr>
          <a:xfrm>
            <a:off x="214282" y="3929066"/>
            <a:ext cx="8715436" cy="2428892"/>
          </a:xfrm>
          <a:ln>
            <a:solidFill>
              <a:srgbClr val="00B0F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Перпендикуляр, проведенный из любой точки одного из оснований к прямой, содержащей другое основание, называют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          </a:t>
            </a:r>
            <a:r>
              <a:rPr lang="ru-RU" sz="4400" dirty="0" smtClean="0">
                <a:solidFill>
                  <a:srgbClr val="00B0F0"/>
                </a:solidFill>
              </a:rPr>
              <a:t>высотой трапеции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607191" y="1107265"/>
            <a:ext cx="2714644" cy="178595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57488" y="642918"/>
            <a:ext cx="2714644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1538" y="3357562"/>
            <a:ext cx="678661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357818" y="857232"/>
            <a:ext cx="2714644" cy="2286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500166" y="2000240"/>
            <a:ext cx="2714644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572132" y="64291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72198" y="64291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858016" y="6429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6500826" y="2000240"/>
            <a:ext cx="2714644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500958" y="64291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858148" y="64291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7643834" y="64291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85748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714612" y="200024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643834" y="200024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7941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Georgia" pitchFamily="18" charset="0"/>
              </a:rPr>
              <a:t>Работа по группам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785786" y="1714488"/>
            <a:ext cx="4643470" cy="4559313"/>
          </a:xfrm>
        </p:spPr>
        <p:txBody>
          <a:bodyPr/>
          <a:lstStyle/>
          <a:p>
            <a:r>
              <a:rPr lang="ru-RU" dirty="0" smtClean="0"/>
              <a:t>Найдите площадь трапеции АВС</a:t>
            </a:r>
            <a:r>
              <a:rPr lang="en-US" dirty="0" smtClean="0"/>
              <a:t>D</a:t>
            </a:r>
            <a:r>
              <a:rPr lang="ru-RU" dirty="0" smtClean="0"/>
              <a:t>, если основания </a:t>
            </a:r>
            <a:r>
              <a:rPr lang="en-US" dirty="0" smtClean="0"/>
              <a:t>AD </a:t>
            </a:r>
            <a:r>
              <a:rPr lang="ru-RU" dirty="0" smtClean="0"/>
              <a:t>и ВС равны а и </a:t>
            </a:r>
            <a:r>
              <a:rPr lang="en-US" dirty="0" smtClean="0"/>
              <a:t>b</a:t>
            </a:r>
            <a:r>
              <a:rPr lang="ru-RU" dirty="0" smtClean="0"/>
              <a:t> соответственно, а высота – </a:t>
            </a:r>
            <a:r>
              <a:rPr lang="en-US" dirty="0" smtClean="0"/>
              <a:t>h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картин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72132" y="1600201"/>
            <a:ext cx="3019128" cy="38290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928926" y="442913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2357454"/>
          </a:xfrm>
          <a:ln>
            <a:solidFill>
              <a:srgbClr val="00B0F0"/>
            </a:solidFill>
          </a:ln>
        </p:spPr>
        <p:txBody>
          <a:bodyPr/>
          <a:lstStyle/>
          <a:p>
            <a:r>
              <a:rPr lang="ru-RU" sz="4000" dirty="0" smtClean="0">
                <a:solidFill>
                  <a:srgbClr val="00B0F0"/>
                </a:solidFill>
              </a:rPr>
              <a:t>Теорема: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Площадь трапеции равна произведению полусуммы ее оснований на высот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hlinkClick r:id="rId2" action="ppaction://hlinkfile"/>
              </a:rPr>
              <a:t>у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9144000" cy="464344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                                        В                                             С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        </a:t>
            </a:r>
          </a:p>
          <a:p>
            <a:pPr algn="l"/>
            <a:r>
              <a:rPr lang="ru-RU" dirty="0" smtClean="0"/>
              <a:t>                      А               Н                                                           </a:t>
            </a:r>
            <a:r>
              <a:rPr lang="en-US" dirty="0" smtClean="0"/>
              <a:t>D</a:t>
            </a:r>
          </a:p>
          <a:p>
            <a:pPr algn="l"/>
            <a:r>
              <a:rPr lang="ru-RU" sz="4800" dirty="0" smtClean="0"/>
              <a:t>      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321571" y="3107529"/>
            <a:ext cx="2000264" cy="121444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928926" y="2714620"/>
            <a:ext cx="3357586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679289" y="3321843"/>
            <a:ext cx="2000264" cy="78581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14480" y="4714884"/>
            <a:ext cx="535785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929588" y="3714752"/>
            <a:ext cx="1999470" cy="79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Горизонтальный свиток 27"/>
          <p:cNvSpPr/>
          <p:nvPr/>
        </p:nvSpPr>
        <p:spPr>
          <a:xfrm>
            <a:off x="857224" y="5143512"/>
            <a:ext cx="7215238" cy="135732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ABCD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½∙(BC+AD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∙ 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3400436"/>
          </a:xfrm>
        </p:spPr>
        <p:txBody>
          <a:bodyPr/>
          <a:lstStyle/>
          <a:p>
            <a:pPr>
              <a:buNone/>
            </a:pPr>
            <a:r>
              <a:rPr lang="en-US" sz="4400" b="1" i="1" dirty="0" smtClean="0"/>
              <a:t>S </a:t>
            </a:r>
            <a:r>
              <a:rPr lang="ru-RU" sz="4400" b="1" i="1" dirty="0" smtClean="0"/>
              <a:t>трапеции = ½</a:t>
            </a:r>
            <a:r>
              <a:rPr lang="en-US" sz="4400" b="1" i="1" dirty="0" smtClean="0"/>
              <a:t> </a:t>
            </a:r>
            <a:r>
              <a:rPr lang="ru-RU" sz="4400" b="1" i="1" dirty="0" smtClean="0"/>
              <a:t>∙ (а + </a:t>
            </a:r>
            <a:r>
              <a:rPr lang="en-US" sz="4400" b="1" i="1" dirty="0" smtClean="0"/>
              <a:t>b)∙ h</a:t>
            </a:r>
            <a:r>
              <a:rPr lang="ru-RU" sz="4400" b="1" i="1" dirty="0" smtClean="0"/>
              <a:t>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 – основания трапеции,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h</a:t>
            </a:r>
            <a:r>
              <a:rPr lang="ru-RU" dirty="0" smtClean="0"/>
              <a:t> - высота</a:t>
            </a:r>
            <a:endParaRPr lang="ru-RU" dirty="0"/>
          </a:p>
        </p:txBody>
      </p:sp>
      <p:pic>
        <p:nvPicPr>
          <p:cNvPr id="7" name="Picture 4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429000"/>
            <a:ext cx="331311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Учебник (устно)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5686436" cy="4530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№480 (а)</a:t>
            </a:r>
          </a:p>
          <a:p>
            <a:pPr>
              <a:buNone/>
            </a:pPr>
            <a:r>
              <a:rPr lang="ru-RU" dirty="0" smtClean="0"/>
              <a:t>Найдите площадь трапеции</a:t>
            </a:r>
          </a:p>
          <a:p>
            <a:pPr>
              <a:buNone/>
            </a:pPr>
            <a:r>
              <a:rPr lang="ru-RU" dirty="0" smtClean="0"/>
              <a:t>АВС</a:t>
            </a:r>
            <a:r>
              <a:rPr lang="en-US" dirty="0" smtClean="0"/>
              <a:t>D  c </a:t>
            </a:r>
            <a:r>
              <a:rPr lang="ru-RU" dirty="0" smtClean="0"/>
              <a:t>основаниями АВ и </a:t>
            </a:r>
            <a:r>
              <a:rPr lang="en-US" dirty="0" smtClean="0"/>
              <a:t>CD</a:t>
            </a:r>
            <a:r>
              <a:rPr lang="ru-RU" dirty="0" smtClean="0"/>
              <a:t>, если:</a:t>
            </a:r>
          </a:p>
          <a:p>
            <a:pPr>
              <a:buNone/>
            </a:pPr>
            <a:r>
              <a:rPr lang="ru-RU" dirty="0" smtClean="0"/>
              <a:t>АВ=21 см, С</a:t>
            </a:r>
            <a:r>
              <a:rPr lang="en-US" dirty="0" smtClean="0"/>
              <a:t>D</a:t>
            </a:r>
            <a:r>
              <a:rPr lang="ru-RU" dirty="0" smtClean="0"/>
              <a:t> =17 см, высота </a:t>
            </a:r>
            <a:r>
              <a:rPr lang="en-US" dirty="0" smtClean="0"/>
              <a:t>BH</a:t>
            </a:r>
            <a:r>
              <a:rPr lang="ru-RU" dirty="0" smtClean="0"/>
              <a:t> =7 см.</a:t>
            </a:r>
          </a:p>
          <a:p>
            <a:r>
              <a:rPr lang="en-US" dirty="0" smtClean="0"/>
              <a:t>S=1/2∙(21+17) ∙ 7=</a:t>
            </a:r>
            <a:endParaRPr lang="ru-RU" dirty="0"/>
          </a:p>
        </p:txBody>
      </p:sp>
      <p:pic>
        <p:nvPicPr>
          <p:cNvPr id="6" name="Содержимое 5" descr="учебник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72198" y="1571612"/>
            <a:ext cx="2857488" cy="4480560"/>
          </a:xfrm>
        </p:spPr>
      </p:pic>
      <p:sp>
        <p:nvSpPr>
          <p:cNvPr id="7" name="Горизонтальный свиток 6"/>
          <p:cNvSpPr/>
          <p:nvPr/>
        </p:nvSpPr>
        <p:spPr>
          <a:xfrm>
            <a:off x="4357686" y="4786322"/>
            <a:ext cx="1643074" cy="11430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133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Учебник (письменно)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5043494" cy="4530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№482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Дано: </a:t>
            </a:r>
            <a:r>
              <a:rPr lang="ru-RU" dirty="0" smtClean="0"/>
              <a:t>АВС</a:t>
            </a:r>
            <a:r>
              <a:rPr lang="en-US" dirty="0" smtClean="0"/>
              <a:t>D-</a:t>
            </a:r>
            <a:r>
              <a:rPr lang="ru-RU" dirty="0" smtClean="0"/>
              <a:t>трапеция, АВ=С</a:t>
            </a:r>
            <a:r>
              <a:rPr lang="en-US" dirty="0" smtClean="0"/>
              <a:t>D</a:t>
            </a:r>
            <a:r>
              <a:rPr lang="ru-RU" dirty="0" smtClean="0"/>
              <a:t>, угол В=135</a:t>
            </a:r>
            <a:r>
              <a:rPr lang="ru-RU" dirty="0" smtClean="0">
                <a:latin typeface="Franklin Gothic Book"/>
              </a:rPr>
              <a:t>˚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ВК- высота, АК=1,4 см, К</a:t>
            </a:r>
            <a:r>
              <a:rPr lang="en-US" dirty="0" smtClean="0"/>
              <a:t>D</a:t>
            </a:r>
            <a:r>
              <a:rPr lang="ru-RU" dirty="0" smtClean="0"/>
              <a:t>=3,4 см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Найти: </a:t>
            </a:r>
            <a:r>
              <a:rPr lang="en-US" dirty="0" smtClean="0"/>
              <a:t>S</a:t>
            </a:r>
            <a:r>
              <a:rPr lang="en-US" sz="1800" dirty="0" smtClean="0"/>
              <a:t>ABCD</a:t>
            </a:r>
            <a:r>
              <a:rPr lang="ru-RU" sz="1800" dirty="0" smtClean="0"/>
              <a:t>.</a:t>
            </a:r>
            <a:endParaRPr lang="ru-RU" dirty="0"/>
          </a:p>
        </p:txBody>
      </p:sp>
      <p:pic>
        <p:nvPicPr>
          <p:cNvPr id="5" name="Содержимое 4" descr="учебник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30724" y="1625282"/>
            <a:ext cx="3273552" cy="4480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460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Площадь трапеции</vt:lpstr>
      <vt:lpstr>Цели урока</vt:lpstr>
      <vt:lpstr>Решить задачу</vt:lpstr>
      <vt:lpstr>Слайд 4</vt:lpstr>
      <vt:lpstr>Работа по группам</vt:lpstr>
      <vt:lpstr>Теорема: Площадь трапеции равна произведению полусуммы ее оснований на высоту.</vt:lpstr>
      <vt:lpstr>Слайд 7</vt:lpstr>
      <vt:lpstr>Учебник (устно)</vt:lpstr>
      <vt:lpstr>Учебник (письменно)</vt:lpstr>
      <vt:lpstr>Слайд 10</vt:lpstr>
      <vt:lpstr>Решить самостоятельно</vt:lpstr>
      <vt:lpstr>Итог урока</vt:lpstr>
      <vt:lpstr>Домашнее задание</vt:lpstr>
      <vt:lpstr>Спасибо за внимание!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трапеции</dc:title>
  <dc:creator>DNA7 X86</dc:creator>
  <cp:lastModifiedBy>Елена</cp:lastModifiedBy>
  <cp:revision>42</cp:revision>
  <dcterms:created xsi:type="dcterms:W3CDTF">2010-11-15T11:37:35Z</dcterms:created>
  <dcterms:modified xsi:type="dcterms:W3CDTF">2012-03-30T10:39:13Z</dcterms:modified>
</cp:coreProperties>
</file>