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custShowLst>
    <p:custShow name="Произвольный показ 1" id="0">
      <p:sldLst>
        <p:sld r:id="rId3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824" autoAdjust="0"/>
    <p:restoredTop sz="99635" autoAdjust="0"/>
  </p:normalViewPr>
  <p:slideViewPr>
    <p:cSldViewPr>
      <p:cViewPr>
        <p:scale>
          <a:sx n="91" d="100"/>
          <a:sy n="91" d="100"/>
        </p:scale>
        <p:origin x="-828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AA00F-5C64-48BA-970C-C90B8B68A9CE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770C4-AE53-4670-9AA9-4648DA90CA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015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0DEAF-D177-45A9-8AD2-9C0F4C7A8AC9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B52CA-267B-430C-AE63-9F22D22E4C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545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B52CA-267B-430C-AE63-9F22D22E4C3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064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F655-6114-4A75-B1CD-E30B38203D61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72BC72-B809-4F8C-969B-0C8DDB81B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F655-6114-4A75-B1CD-E30B38203D61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BC72-B809-4F8C-969B-0C8DDB81B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F655-6114-4A75-B1CD-E30B38203D61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BC72-B809-4F8C-969B-0C8DDB81B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F01F655-6114-4A75-B1CD-E30B38203D61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672BC72-B809-4F8C-969B-0C8DDB81B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F655-6114-4A75-B1CD-E30B38203D61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BC72-B809-4F8C-969B-0C8DDB81B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F655-6114-4A75-B1CD-E30B38203D61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BC72-B809-4F8C-969B-0C8DDB81B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BC72-B809-4F8C-969B-0C8DDB81B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F655-6114-4A75-B1CD-E30B38203D61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F655-6114-4A75-B1CD-E30B38203D61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BC72-B809-4F8C-969B-0C8DDB81B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F655-6114-4A75-B1CD-E30B38203D61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BC72-B809-4F8C-969B-0C8DDB81B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F01F655-6114-4A75-B1CD-E30B38203D61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672BC72-B809-4F8C-969B-0C8DDB81B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F655-6114-4A75-B1CD-E30B38203D61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72BC72-B809-4F8C-969B-0C8DDB81B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01F655-6114-4A75-B1CD-E30B38203D61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672BC72-B809-4F8C-969B-0C8DDB81B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4464496"/>
          </a:xfrm>
        </p:spPr>
        <p:txBody>
          <a:bodyPr>
            <a:normAutofit/>
          </a:bodyPr>
          <a:lstStyle/>
          <a:p>
            <a:r>
              <a:rPr lang="ru-RU" sz="4000" b="0" i="1" dirty="0" smtClean="0">
                <a:solidFill>
                  <a:srgbClr val="FFFF00"/>
                </a:solidFill>
              </a:rPr>
              <a:t/>
            </a:r>
            <a:br>
              <a:rPr lang="ru-RU" sz="4000" b="0" i="1" dirty="0" smtClean="0">
                <a:solidFill>
                  <a:srgbClr val="FFFF00"/>
                </a:solidFill>
              </a:rPr>
            </a:br>
            <a:r>
              <a:rPr lang="ru-RU" sz="4000" b="0" i="1" dirty="0" smtClean="0">
                <a:solidFill>
                  <a:srgbClr val="FFFF00"/>
                </a:solidFill>
              </a:rPr>
              <a:t>Открытый урок по теме</a:t>
            </a:r>
            <a:r>
              <a:rPr lang="ru-RU" sz="4000" i="1" dirty="0">
                <a:solidFill>
                  <a:srgbClr val="FFFF00"/>
                </a:solidFill>
              </a:rPr>
              <a:t/>
            </a:r>
            <a:br>
              <a:rPr lang="ru-RU" sz="4000" i="1" dirty="0">
                <a:solidFill>
                  <a:srgbClr val="FFFF00"/>
                </a:solidFill>
              </a:rPr>
            </a:br>
            <a:r>
              <a:rPr lang="ru-RU" sz="4000" b="0" i="1" dirty="0" smtClean="0">
                <a:solidFill>
                  <a:srgbClr val="FFFF00"/>
                </a:solidFill>
              </a:rPr>
              <a:t>«Четырех угольники»</a:t>
            </a:r>
            <a:br>
              <a:rPr lang="ru-RU" sz="4000" b="0" i="1" dirty="0" smtClean="0">
                <a:solidFill>
                  <a:srgbClr val="FFFF00"/>
                </a:solidFill>
              </a:rPr>
            </a:br>
            <a:r>
              <a:rPr lang="ru-RU" sz="2400" b="0" i="1" dirty="0" smtClean="0">
                <a:solidFill>
                  <a:srgbClr val="FFFF00"/>
                </a:solidFill>
              </a:rPr>
              <a:t>(урок повторение и обобщение  на основе </a:t>
            </a:r>
            <a:r>
              <a:rPr lang="ru-RU" sz="2400" i="1" dirty="0">
                <a:solidFill>
                  <a:srgbClr val="FFFF00"/>
                </a:solidFill>
              </a:rPr>
              <a:t/>
            </a:r>
            <a:br>
              <a:rPr lang="ru-RU" sz="2400" i="1" dirty="0">
                <a:solidFill>
                  <a:srgbClr val="FFFF00"/>
                </a:solidFill>
              </a:rPr>
            </a:br>
            <a:r>
              <a:rPr lang="ru-RU" sz="2400" b="0" i="1" dirty="0" smtClean="0">
                <a:solidFill>
                  <a:srgbClr val="FFFF00"/>
                </a:solidFill>
              </a:rPr>
              <a:t>телевизионной игры «Своя игра»)</a:t>
            </a:r>
            <a:endParaRPr lang="ru-RU" sz="2400" b="0" i="1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32040" y="5717512"/>
            <a:ext cx="3744416" cy="735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 математики: </a:t>
            </a:r>
            <a:r>
              <a:rPr lang="ru-RU" dirty="0" err="1" smtClean="0"/>
              <a:t>Галинова</a:t>
            </a:r>
            <a:r>
              <a:rPr lang="ru-RU" dirty="0" smtClean="0"/>
              <a:t> О.В.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7600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97099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3734239"/>
              </p:ext>
            </p:extLst>
          </p:nvPr>
        </p:nvGraphicFramePr>
        <p:xfrm>
          <a:off x="176174" y="260646"/>
          <a:ext cx="9076347" cy="6845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527"/>
                <a:gridCol w="1433565"/>
                <a:gridCol w="1387450"/>
                <a:gridCol w="1294954"/>
                <a:gridCol w="1202456"/>
                <a:gridCol w="1294954"/>
                <a:gridCol w="610441"/>
              </a:tblGrid>
              <a:tr h="21011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Определения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3766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Свойства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8837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Теоремы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4836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002392" y="260648"/>
            <a:ext cx="1417480" cy="2083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4008" lvl="0">
              <a:spcBef>
                <a:spcPct val="20000"/>
              </a:spcBef>
              <a:buClr>
                <a:srgbClr val="FF388C"/>
              </a:buClr>
              <a:buSzPct val="80000"/>
            </a:pPr>
            <a:r>
              <a:rPr lang="ru-RU" sz="1200" dirty="0" smtClean="0">
                <a:solidFill>
                  <a:prstClr val="white"/>
                </a:solidFill>
              </a:rPr>
              <a:t>Какая фигура называется </a:t>
            </a:r>
            <a:r>
              <a:rPr lang="ru-RU" sz="1200" dirty="0" err="1" smtClean="0">
                <a:solidFill>
                  <a:prstClr val="white"/>
                </a:solidFill>
              </a:rPr>
              <a:t>четырехуголь-ником</a:t>
            </a:r>
            <a:r>
              <a:rPr lang="ru-RU" sz="1200" dirty="0" smtClean="0">
                <a:solidFill>
                  <a:prstClr val="white"/>
                </a:solidFill>
              </a:rPr>
              <a:t>? </a:t>
            </a: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08084" y="260648"/>
            <a:ext cx="1395590" cy="2146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419872" y="260648"/>
            <a:ext cx="122413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4008" lvl="0">
              <a:spcBef>
                <a:spcPct val="20000"/>
              </a:spcBef>
              <a:buClr>
                <a:srgbClr val="FF388C"/>
              </a:buClr>
              <a:buSzPct val="80000"/>
            </a:pPr>
            <a:r>
              <a:rPr lang="ru-RU" sz="1200" dirty="0">
                <a:solidFill>
                  <a:prstClr val="white"/>
                </a:solidFill>
              </a:rPr>
              <a:t>Закончить фразу «</a:t>
            </a:r>
            <a:r>
              <a:rPr lang="ru-RU" sz="1200" dirty="0" smtClean="0">
                <a:solidFill>
                  <a:prstClr val="white"/>
                </a:solidFill>
              </a:rPr>
              <a:t>Средней линией </a:t>
            </a:r>
            <a:r>
              <a:rPr lang="ru-RU" sz="1200" dirty="0" err="1" smtClean="0">
                <a:solidFill>
                  <a:prstClr val="white"/>
                </a:solidFill>
              </a:rPr>
              <a:t>треуголь-ника</a:t>
            </a:r>
            <a:r>
              <a:rPr lang="ru-RU" sz="1200" dirty="0" smtClean="0">
                <a:solidFill>
                  <a:prstClr val="white"/>
                </a:solidFill>
              </a:rPr>
              <a:t> </a:t>
            </a:r>
            <a:r>
              <a:rPr lang="ru-RU" sz="1200" dirty="0">
                <a:solidFill>
                  <a:prstClr val="white"/>
                </a:solidFill>
              </a:rPr>
              <a:t>называется…»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644009" y="260648"/>
            <a:ext cx="122413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4008" lvl="0">
              <a:spcBef>
                <a:spcPct val="20000"/>
              </a:spcBef>
              <a:buClr>
                <a:srgbClr val="FF388C"/>
              </a:buClr>
              <a:buSzPct val="80000"/>
            </a:pPr>
            <a:r>
              <a:rPr lang="ru-RU" sz="1200" dirty="0">
                <a:solidFill>
                  <a:prstClr val="white"/>
                </a:solidFill>
              </a:rPr>
              <a:t>Закончить фразу «…это прямоугольник, у которого все стороны равны»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868145" y="252786"/>
            <a:ext cx="1224135" cy="2096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4008" lvl="0">
              <a:spcBef>
                <a:spcPct val="20000"/>
              </a:spcBef>
              <a:buClr>
                <a:srgbClr val="FF388C"/>
              </a:buClr>
              <a:buSzPct val="80000"/>
            </a:pPr>
            <a:r>
              <a:rPr lang="ru-RU" sz="900" dirty="0">
                <a:solidFill>
                  <a:prstClr val="white"/>
                </a:solidFill>
              </a:rPr>
              <a:t> </a:t>
            </a:r>
            <a:r>
              <a:rPr lang="ru-RU" sz="1200" dirty="0" smtClean="0">
                <a:solidFill>
                  <a:prstClr val="white"/>
                </a:solidFill>
              </a:rPr>
              <a:t>Как называются </a:t>
            </a:r>
            <a:r>
              <a:rPr lang="ru-RU" sz="1200" dirty="0">
                <a:solidFill>
                  <a:prstClr val="white"/>
                </a:solidFill>
              </a:rPr>
              <a:t>стороны трапеции, которые не лежат на </a:t>
            </a:r>
            <a:r>
              <a:rPr lang="ru-RU" sz="1200" dirty="0" smtClean="0">
                <a:solidFill>
                  <a:prstClr val="white"/>
                </a:solidFill>
              </a:rPr>
              <a:t>параллель-</a:t>
            </a:r>
          </a:p>
          <a:p>
            <a:pPr marL="64008" lvl="0">
              <a:spcBef>
                <a:spcPct val="20000"/>
              </a:spcBef>
              <a:buClr>
                <a:srgbClr val="FF388C"/>
              </a:buClr>
              <a:buSzPct val="80000"/>
            </a:pPr>
            <a:r>
              <a:rPr lang="ru-RU" sz="1200" dirty="0" err="1" smtClean="0">
                <a:solidFill>
                  <a:prstClr val="white"/>
                </a:solidFill>
              </a:rPr>
              <a:t>ных</a:t>
            </a:r>
            <a:r>
              <a:rPr lang="ru-RU" sz="1200" dirty="0" smtClean="0">
                <a:solidFill>
                  <a:prstClr val="white"/>
                </a:solidFill>
              </a:rPr>
              <a:t> </a:t>
            </a:r>
            <a:r>
              <a:rPr lang="ru-RU" sz="1200" dirty="0">
                <a:solidFill>
                  <a:prstClr val="white"/>
                </a:solidFill>
              </a:rPr>
              <a:t>прямых?»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092281" y="260648"/>
            <a:ext cx="1152128" cy="2102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4008" lvl="0">
              <a:spcBef>
                <a:spcPct val="20000"/>
              </a:spcBef>
              <a:buClr>
                <a:srgbClr val="FF388C"/>
              </a:buClr>
              <a:buSzPct val="80000"/>
            </a:pPr>
            <a:r>
              <a:rPr lang="ru-RU" sz="1200" dirty="0">
                <a:solidFill>
                  <a:prstClr val="white"/>
                </a:solidFill>
              </a:rPr>
              <a:t>Исправить ошибку «Ромб-это квадрат, у которого все стороны равны»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131552" y="252785"/>
            <a:ext cx="1120968" cy="21106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64008" lvl="0">
              <a:spcBef>
                <a:spcPct val="20000"/>
              </a:spcBef>
              <a:buClr>
                <a:srgbClr val="FF388C"/>
              </a:buClr>
              <a:buSzPct val="80000"/>
            </a:pPr>
            <a:r>
              <a:rPr lang="ru-RU" sz="1100" dirty="0">
                <a:solidFill>
                  <a:prstClr val="white"/>
                </a:solidFill>
              </a:rPr>
              <a:t>Что общего во всех определениях </a:t>
            </a:r>
            <a:r>
              <a:rPr lang="ru-RU" sz="1100" dirty="0" smtClean="0">
                <a:solidFill>
                  <a:prstClr val="white"/>
                </a:solidFill>
              </a:rPr>
              <a:t>четырёх-угольников</a:t>
            </a:r>
            <a:r>
              <a:rPr lang="ru-RU" sz="1100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387416" y="292181"/>
            <a:ext cx="1291042" cy="2114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630922" y="292181"/>
            <a:ext cx="1263431" cy="2096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874934" y="292181"/>
            <a:ext cx="1214759" cy="2096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075397" y="293997"/>
            <a:ext cx="1114616" cy="2114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8203694" y="254539"/>
            <a:ext cx="1035571" cy="2114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100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002390" y="2344525"/>
            <a:ext cx="1417479" cy="1358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Перечислите  свойства квадрата </a:t>
            </a:r>
            <a:endParaRPr lang="ru-RU" sz="1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419869" y="2347598"/>
            <a:ext cx="1224137" cy="135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latin typeface="Calibri"/>
                <a:ea typeface="Calibri"/>
                <a:cs typeface="Times New Roman"/>
              </a:rPr>
              <a:t>Определить фигуру, которая обладает следующими </a:t>
            </a:r>
            <a:r>
              <a:rPr lang="ru-RU" sz="900" dirty="0" smtClean="0">
                <a:latin typeface="Calibri"/>
                <a:ea typeface="Calibri"/>
                <a:cs typeface="Times New Roman"/>
              </a:rPr>
              <a:t>свойствами : 1) углы прямые 2)диагонали равны 3) стороны </a:t>
            </a:r>
            <a:r>
              <a:rPr lang="ru-RU" sz="900" dirty="0">
                <a:latin typeface="Calibri"/>
                <a:ea typeface="Calibri"/>
                <a:cs typeface="Times New Roman"/>
              </a:rPr>
              <a:t>противолежащие равны</a:t>
            </a:r>
            <a:endParaRPr lang="ru-RU" sz="9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131552" y="2344527"/>
            <a:ext cx="1120968" cy="1351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latin typeface="Calibri"/>
                <a:ea typeface="Calibri"/>
                <a:cs typeface="Times New Roman"/>
              </a:rPr>
              <a:t>Докажите, что у равнобокой трапеции, углы при основании равны.</a:t>
            </a:r>
            <a:endParaRPr lang="ru-RU" sz="9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868145" y="2344526"/>
            <a:ext cx="1224135" cy="135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00" dirty="0" smtClean="0">
                <a:latin typeface="Calibri"/>
                <a:ea typeface="Calibri"/>
                <a:cs typeface="Times New Roman"/>
              </a:rPr>
              <a:t>Исправить ошибку «Отрезки, соединяющие соседние вершины четырёхугольника, называются диагоналями четырёхугольника».</a:t>
            </a:r>
            <a:endParaRPr lang="ru-RU" sz="9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644006" y="2363426"/>
            <a:ext cx="1224136" cy="1332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latin typeface="Calibri"/>
                <a:ea typeface="Calibri"/>
                <a:cs typeface="Times New Roman"/>
              </a:rPr>
              <a:t>Исправить ошибку «Произведение длин всех сторон четырёхугольника, называется периметром.»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092281" y="2344526"/>
            <a:ext cx="1114616" cy="1358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800" dirty="0">
                <a:latin typeface="Calibri"/>
                <a:ea typeface="Calibri"/>
                <a:cs typeface="Times New Roman"/>
              </a:rPr>
              <a:t>Перечислить свойства, которые объединяют квадрат. прямоугольник, ромб, параллелограмм.</a:t>
            </a:r>
            <a:endParaRPr lang="ru-RU" sz="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989646" y="2348880"/>
            <a:ext cx="1395590" cy="13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375041" y="2334014"/>
            <a:ext cx="1294696" cy="139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646910" y="2334013"/>
            <a:ext cx="1235303" cy="13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30</a:t>
            </a:r>
            <a:endParaRPr lang="ru-RU" sz="16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882213" y="2353976"/>
            <a:ext cx="1228824" cy="13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093938" y="2332440"/>
            <a:ext cx="1114616" cy="13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8203400" y="2332876"/>
            <a:ext cx="1018771" cy="13666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100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997964" y="3696417"/>
            <a:ext cx="1417480" cy="1910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200" dirty="0">
                <a:latin typeface="Calibri"/>
                <a:ea typeface="Calibri"/>
                <a:cs typeface="Times New Roman"/>
              </a:rPr>
              <a:t>Сформулируйте теорему Фалеса.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399143" y="3696417"/>
            <a:ext cx="1244869" cy="1910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050" dirty="0">
                <a:latin typeface="Calibri"/>
                <a:ea typeface="Calibri"/>
                <a:cs typeface="Times New Roman"/>
              </a:rPr>
              <a:t>Закончить формулировку теоремы «Средняя </a:t>
            </a:r>
            <a:r>
              <a:rPr lang="ru-RU" sz="1050" dirty="0" smtClean="0">
                <a:latin typeface="Calibri"/>
                <a:ea typeface="Calibri"/>
                <a:cs typeface="Times New Roman"/>
              </a:rPr>
              <a:t>-линия </a:t>
            </a:r>
            <a:r>
              <a:rPr lang="ru-RU" sz="1050" dirty="0">
                <a:latin typeface="Calibri"/>
                <a:ea typeface="Calibri"/>
                <a:cs typeface="Times New Roman"/>
              </a:rPr>
              <a:t>треугольника </a:t>
            </a:r>
            <a:r>
              <a:rPr lang="ru-RU" sz="1050" dirty="0" err="1">
                <a:latin typeface="Calibri"/>
                <a:ea typeface="Calibri"/>
                <a:cs typeface="Times New Roman"/>
              </a:rPr>
              <a:t>паралллельна</a:t>
            </a:r>
            <a:r>
              <a:rPr lang="ru-RU" sz="1050" dirty="0">
                <a:latin typeface="Calibri"/>
                <a:ea typeface="Calibri"/>
                <a:cs typeface="Times New Roman"/>
              </a:rPr>
              <a:t> основанию…»</a:t>
            </a:r>
            <a:endParaRPr lang="ru-RU" sz="105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644006" y="3699489"/>
            <a:ext cx="1224136" cy="1929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latin typeface="Calibri"/>
                <a:ea typeface="Calibri"/>
                <a:cs typeface="Times New Roman"/>
              </a:rPr>
              <a:t>При доказательстве какой теоремы используются свойства параллелограмма, второй признак равенства треугольников?</a:t>
            </a:r>
            <a:endParaRPr lang="ru-RU" sz="9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868148" y="3696417"/>
            <a:ext cx="1224133" cy="1910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000" dirty="0">
                <a:latin typeface="Calibri"/>
                <a:ea typeface="Calibri"/>
                <a:cs typeface="Times New Roman"/>
              </a:rPr>
              <a:t>Что нужно изменить в условии т. Фалеса, чтобы заключение осталось тем же?</a:t>
            </a:r>
            <a:endParaRPr lang="ru-RU" sz="1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103762" y="3702564"/>
            <a:ext cx="1114616" cy="1931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latin typeface="Calibri"/>
                <a:ea typeface="Calibri"/>
                <a:cs typeface="Times New Roman"/>
              </a:rPr>
              <a:t>При доказательстве какой теоремы отрезок разбивают на </a:t>
            </a:r>
            <a:r>
              <a:rPr lang="en-US" sz="900" dirty="0">
                <a:latin typeface="Calibri"/>
                <a:ea typeface="Calibri"/>
                <a:cs typeface="Times New Roman"/>
              </a:rPr>
              <a:t>n</a:t>
            </a:r>
            <a:r>
              <a:rPr lang="ru-RU" sz="900" dirty="0">
                <a:latin typeface="Calibri"/>
                <a:ea typeface="Calibri"/>
                <a:cs typeface="Times New Roman"/>
              </a:rPr>
              <a:t> равных частей длины а?</a:t>
            </a:r>
            <a:endParaRPr lang="ru-RU" sz="9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206896" y="3705867"/>
            <a:ext cx="1045623" cy="1910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800" dirty="0">
                <a:latin typeface="Calibri"/>
                <a:ea typeface="Calibri"/>
                <a:cs typeface="Times New Roman"/>
              </a:rPr>
              <a:t>Из какой теоремы это доказательство: «Треугольники равны по второму признаку равенства треугольников. Из равенства треугольников следует равенство сторон».</a:t>
            </a:r>
            <a:endParaRPr lang="ru-RU" sz="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012508" y="3693002"/>
            <a:ext cx="1376516" cy="195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375040" y="3693002"/>
            <a:ext cx="1303418" cy="1969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4644006" y="3693002"/>
            <a:ext cx="1238207" cy="1935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871492" y="3698356"/>
            <a:ext cx="1242895" cy="190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7111037" y="3695282"/>
            <a:ext cx="1155079" cy="1910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8218378" y="3697875"/>
            <a:ext cx="1020887" cy="192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100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2002392" y="5608063"/>
            <a:ext cx="1382844" cy="1421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solidFill>
                  <a:schemeClr val="bg1"/>
                </a:solidFill>
              </a:rPr>
              <a:t>С</a:t>
            </a:r>
          </a:p>
          <a:p>
            <a:pPr algn="ctr"/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3406783" y="5621058"/>
            <a:ext cx="1224139" cy="1421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4638469" y="5621582"/>
            <a:ext cx="1224138" cy="1412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831979" y="5616857"/>
            <a:ext cx="1242890" cy="1421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7091931" y="5603337"/>
            <a:ext cx="1114615" cy="1421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8203694" y="5596712"/>
            <a:ext cx="1045623" cy="1421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Трапеция 58"/>
          <p:cNvSpPr/>
          <p:nvPr/>
        </p:nvSpPr>
        <p:spPr>
          <a:xfrm>
            <a:off x="3439804" y="5786474"/>
            <a:ext cx="1193043" cy="795536"/>
          </a:xfrm>
          <a:prstGeom prst="trapezoid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Блок-схема: извлечение 10"/>
          <p:cNvSpPr/>
          <p:nvPr/>
        </p:nvSpPr>
        <p:spPr>
          <a:xfrm>
            <a:off x="5989734" y="5986462"/>
            <a:ext cx="1000787" cy="563804"/>
          </a:xfrm>
          <a:custGeom>
            <a:avLst/>
            <a:gdLst>
              <a:gd name="connsiteX0" fmla="*/ 0 w 10000"/>
              <a:gd name="connsiteY0" fmla="*/ 10000 h 10000"/>
              <a:gd name="connsiteX1" fmla="*/ 5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0" fmla="*/ 0 w 10780"/>
              <a:gd name="connsiteY0" fmla="*/ 13738 h 13738"/>
              <a:gd name="connsiteX1" fmla="*/ 10780 w 10780"/>
              <a:gd name="connsiteY1" fmla="*/ 0 h 13738"/>
              <a:gd name="connsiteX2" fmla="*/ 10000 w 10780"/>
              <a:gd name="connsiteY2" fmla="*/ 13738 h 13738"/>
              <a:gd name="connsiteX3" fmla="*/ 0 w 10780"/>
              <a:gd name="connsiteY3" fmla="*/ 13738 h 13738"/>
              <a:gd name="connsiteX0" fmla="*/ 0 w 10780"/>
              <a:gd name="connsiteY0" fmla="*/ 13738 h 13738"/>
              <a:gd name="connsiteX1" fmla="*/ 10780 w 10780"/>
              <a:gd name="connsiteY1" fmla="*/ 0 h 13738"/>
              <a:gd name="connsiteX2" fmla="*/ 7951 w 10780"/>
              <a:gd name="connsiteY2" fmla="*/ 13738 h 13738"/>
              <a:gd name="connsiteX3" fmla="*/ 0 w 10780"/>
              <a:gd name="connsiteY3" fmla="*/ 13738 h 13738"/>
              <a:gd name="connsiteX0" fmla="*/ 0 w 9710"/>
              <a:gd name="connsiteY0" fmla="*/ 12523 h 12523"/>
              <a:gd name="connsiteX1" fmla="*/ 9710 w 9710"/>
              <a:gd name="connsiteY1" fmla="*/ 0 h 12523"/>
              <a:gd name="connsiteX2" fmla="*/ 7951 w 9710"/>
              <a:gd name="connsiteY2" fmla="*/ 12523 h 12523"/>
              <a:gd name="connsiteX3" fmla="*/ 0 w 9710"/>
              <a:gd name="connsiteY3" fmla="*/ 12523 h 12523"/>
              <a:gd name="connsiteX0" fmla="*/ 0 w 10000"/>
              <a:gd name="connsiteY0" fmla="*/ 11573 h 11573"/>
              <a:gd name="connsiteX1" fmla="*/ 10000 w 10000"/>
              <a:gd name="connsiteY1" fmla="*/ 0 h 11573"/>
              <a:gd name="connsiteX2" fmla="*/ 8188 w 10000"/>
              <a:gd name="connsiteY2" fmla="*/ 10000 h 11573"/>
              <a:gd name="connsiteX3" fmla="*/ 0 w 10000"/>
              <a:gd name="connsiteY3" fmla="*/ 11573 h 11573"/>
              <a:gd name="connsiteX0" fmla="*/ 0 w 10000"/>
              <a:gd name="connsiteY0" fmla="*/ 11573 h 11573"/>
              <a:gd name="connsiteX1" fmla="*/ 10000 w 10000"/>
              <a:gd name="connsiteY1" fmla="*/ 0 h 11573"/>
              <a:gd name="connsiteX2" fmla="*/ 8188 w 10000"/>
              <a:gd name="connsiteY2" fmla="*/ 11573 h 11573"/>
              <a:gd name="connsiteX3" fmla="*/ 0 w 10000"/>
              <a:gd name="connsiteY3" fmla="*/ 11573 h 11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1573">
                <a:moveTo>
                  <a:pt x="0" y="11573"/>
                </a:moveTo>
                <a:lnTo>
                  <a:pt x="10000" y="0"/>
                </a:lnTo>
                <a:lnTo>
                  <a:pt x="8188" y="11573"/>
                </a:lnTo>
                <a:lnTo>
                  <a:pt x="0" y="11573"/>
                </a:ln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7103762" y="5986462"/>
            <a:ext cx="1027789" cy="665858"/>
          </a:xfrm>
          <a:prstGeom prst="triangle">
            <a:avLst>
              <a:gd name="adj" fmla="val 36296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Блок-схема: данные 14"/>
          <p:cNvSpPr/>
          <p:nvPr/>
        </p:nvSpPr>
        <p:spPr>
          <a:xfrm>
            <a:off x="8362525" y="6102175"/>
            <a:ext cx="815341" cy="611646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4018"/>
              <a:gd name="connsiteY0" fmla="*/ 10000 h 10000"/>
              <a:gd name="connsiteX1" fmla="*/ 2000 w 14018"/>
              <a:gd name="connsiteY1" fmla="*/ 0 h 10000"/>
              <a:gd name="connsiteX2" fmla="*/ 10000 w 14018"/>
              <a:gd name="connsiteY2" fmla="*/ 0 h 10000"/>
              <a:gd name="connsiteX3" fmla="*/ 14018 w 14018"/>
              <a:gd name="connsiteY3" fmla="*/ 10000 h 10000"/>
              <a:gd name="connsiteX4" fmla="*/ 0 w 14018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18" h="10000">
                <a:moveTo>
                  <a:pt x="0" y="10000"/>
                </a:moveTo>
                <a:lnTo>
                  <a:pt x="2000" y="0"/>
                </a:lnTo>
                <a:lnTo>
                  <a:pt x="10000" y="0"/>
                </a:lnTo>
                <a:lnTo>
                  <a:pt x="14018" y="10000"/>
                </a:lnTo>
                <a:lnTo>
                  <a:pt x="0" y="10000"/>
                </a:ln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7" name="Прямая соединительная линия 76"/>
          <p:cNvCxnSpPr>
            <a:stCxn id="59" idx="1"/>
            <a:endCxn id="59" idx="3"/>
          </p:cNvCxnSpPr>
          <p:nvPr/>
        </p:nvCxnSpPr>
        <p:spPr>
          <a:xfrm>
            <a:off x="3539246" y="6184242"/>
            <a:ext cx="9941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3491880" y="5562133"/>
            <a:ext cx="328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391980" y="552934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298771" y="658201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338781" y="6582010"/>
            <a:ext cx="322734" cy="36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61" name="Прямая соединительная линия 160"/>
          <p:cNvCxnSpPr/>
          <p:nvPr/>
        </p:nvCxnSpPr>
        <p:spPr>
          <a:xfrm>
            <a:off x="3550407" y="5992195"/>
            <a:ext cx="1059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3450965" y="6381372"/>
            <a:ext cx="1524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 flipV="1">
            <a:off x="4391980" y="5910726"/>
            <a:ext cx="128822" cy="879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 flipV="1">
            <a:off x="4446064" y="5998712"/>
            <a:ext cx="149477" cy="945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/>
          <p:cNvCxnSpPr/>
          <p:nvPr/>
        </p:nvCxnSpPr>
        <p:spPr>
          <a:xfrm flipV="1">
            <a:off x="-144014" y="6886440"/>
            <a:ext cx="144014" cy="582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/>
          <p:nvPr/>
        </p:nvCxnSpPr>
        <p:spPr>
          <a:xfrm flipV="1">
            <a:off x="4520802" y="6428835"/>
            <a:ext cx="140713" cy="474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3923928" y="5567586"/>
            <a:ext cx="226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3923928" y="6488668"/>
            <a:ext cx="226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3375041" y="5607407"/>
            <a:ext cx="1285400" cy="1453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186" name="Прямоугольный треугольник 1"/>
          <p:cNvSpPr/>
          <p:nvPr/>
        </p:nvSpPr>
        <p:spPr>
          <a:xfrm>
            <a:off x="2112987" y="5960075"/>
            <a:ext cx="1185784" cy="489089"/>
          </a:xfrm>
          <a:custGeom>
            <a:avLst/>
            <a:gdLst>
              <a:gd name="connsiteX0" fmla="*/ 0 w 1657350"/>
              <a:gd name="connsiteY0" fmla="*/ 1419225 h 1419225"/>
              <a:gd name="connsiteX1" fmla="*/ 0 w 1657350"/>
              <a:gd name="connsiteY1" fmla="*/ 0 h 1419225"/>
              <a:gd name="connsiteX2" fmla="*/ 1657350 w 1657350"/>
              <a:gd name="connsiteY2" fmla="*/ 1419225 h 1419225"/>
              <a:gd name="connsiteX3" fmla="*/ 0 w 1657350"/>
              <a:gd name="connsiteY3" fmla="*/ 1419225 h 1419225"/>
              <a:gd name="connsiteX0" fmla="*/ 0 w 1657350"/>
              <a:gd name="connsiteY0" fmla="*/ 1371600 h 1371600"/>
              <a:gd name="connsiteX1" fmla="*/ 619125 w 1657350"/>
              <a:gd name="connsiteY1" fmla="*/ 0 h 1371600"/>
              <a:gd name="connsiteX2" fmla="*/ 1657350 w 1657350"/>
              <a:gd name="connsiteY2" fmla="*/ 1371600 h 1371600"/>
              <a:gd name="connsiteX3" fmla="*/ 0 w 1657350"/>
              <a:gd name="connsiteY3" fmla="*/ 1371600 h 1371600"/>
              <a:gd name="connsiteX0" fmla="*/ 0 w 2743200"/>
              <a:gd name="connsiteY0" fmla="*/ 1371600 h 1371600"/>
              <a:gd name="connsiteX1" fmla="*/ 619125 w 2743200"/>
              <a:gd name="connsiteY1" fmla="*/ 0 h 1371600"/>
              <a:gd name="connsiteX2" fmla="*/ 2743200 w 2743200"/>
              <a:gd name="connsiteY2" fmla="*/ 1371600 h 1371600"/>
              <a:gd name="connsiteX3" fmla="*/ 0 w 2743200"/>
              <a:gd name="connsiteY3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1371600">
                <a:moveTo>
                  <a:pt x="0" y="1371600"/>
                </a:moveTo>
                <a:lnTo>
                  <a:pt x="619125" y="0"/>
                </a:lnTo>
                <a:lnTo>
                  <a:pt x="2743200" y="1371600"/>
                </a:lnTo>
                <a:lnTo>
                  <a:pt x="0" y="1371600"/>
                </a:ln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latin typeface="Calibri"/>
                <a:ea typeface="Calibri"/>
                <a:cs typeface="Times New Roman"/>
              </a:rPr>
              <a:t>                        </a:t>
            </a:r>
          </a:p>
        </p:txBody>
      </p:sp>
      <p:sp>
        <p:nvSpPr>
          <p:cNvPr id="187" name="Прямоугольник 186"/>
          <p:cNvSpPr/>
          <p:nvPr/>
        </p:nvSpPr>
        <p:spPr>
          <a:xfrm>
            <a:off x="2267744" y="5752252"/>
            <a:ext cx="288032" cy="246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2022627" y="6314334"/>
            <a:ext cx="245117" cy="267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194" name="Прямоугольник 193"/>
          <p:cNvSpPr/>
          <p:nvPr/>
        </p:nvSpPr>
        <p:spPr>
          <a:xfrm>
            <a:off x="3013651" y="6460984"/>
            <a:ext cx="288032" cy="242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96" name="Прямая соединительная линия 195"/>
          <p:cNvCxnSpPr/>
          <p:nvPr/>
        </p:nvCxnSpPr>
        <p:spPr>
          <a:xfrm>
            <a:off x="2267744" y="6184242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Прямая соединительная линия 199"/>
          <p:cNvCxnSpPr/>
          <p:nvPr/>
        </p:nvCxnSpPr>
        <p:spPr>
          <a:xfrm>
            <a:off x="2267744" y="6240345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Прямоугольник 203"/>
          <p:cNvSpPr/>
          <p:nvPr/>
        </p:nvSpPr>
        <p:spPr>
          <a:xfrm>
            <a:off x="2112987" y="6093295"/>
            <a:ext cx="154757" cy="221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5" name="Прямоугольник 204"/>
          <p:cNvSpPr/>
          <p:nvPr/>
        </p:nvSpPr>
        <p:spPr>
          <a:xfrm>
            <a:off x="2915816" y="6046003"/>
            <a:ext cx="241851" cy="268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2555776" y="6046003"/>
            <a:ext cx="144990" cy="188244"/>
          </a:xfrm>
          <a:prstGeom prst="rect">
            <a:avLst/>
          </a:prstGeom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2411760" y="6476300"/>
            <a:ext cx="309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2012587" y="5611928"/>
            <a:ext cx="1362453" cy="1455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cxnSp>
        <p:nvCxnSpPr>
          <p:cNvPr id="210" name="Прямая соединительная линия 209"/>
          <p:cNvCxnSpPr/>
          <p:nvPr/>
        </p:nvCxnSpPr>
        <p:spPr>
          <a:xfrm>
            <a:off x="4788024" y="6582010"/>
            <a:ext cx="9361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Прямая соединительная линия 211"/>
          <p:cNvCxnSpPr/>
          <p:nvPr/>
        </p:nvCxnSpPr>
        <p:spPr>
          <a:xfrm>
            <a:off x="4788024" y="5954719"/>
            <a:ext cx="936104" cy="627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Прямая соединительная линия 213"/>
          <p:cNvCxnSpPr/>
          <p:nvPr/>
        </p:nvCxnSpPr>
        <p:spPr>
          <a:xfrm>
            <a:off x="4860032" y="5998712"/>
            <a:ext cx="0" cy="5832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Прямая соединительная линия 215"/>
          <p:cNvCxnSpPr/>
          <p:nvPr/>
        </p:nvCxnSpPr>
        <p:spPr>
          <a:xfrm>
            <a:off x="5264562" y="6268364"/>
            <a:ext cx="0" cy="3136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Прямая соединительная линия 219"/>
          <p:cNvCxnSpPr/>
          <p:nvPr/>
        </p:nvCxnSpPr>
        <p:spPr>
          <a:xfrm>
            <a:off x="5256074" y="6460984"/>
            <a:ext cx="108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Прямая соединительная линия 221"/>
          <p:cNvCxnSpPr/>
          <p:nvPr/>
        </p:nvCxnSpPr>
        <p:spPr>
          <a:xfrm>
            <a:off x="5364088" y="6460984"/>
            <a:ext cx="0" cy="1210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Прямая соединительная линия 223"/>
          <p:cNvCxnSpPr/>
          <p:nvPr/>
        </p:nvCxnSpPr>
        <p:spPr>
          <a:xfrm>
            <a:off x="4860032" y="6381372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Прямая соединительная линия 225"/>
          <p:cNvCxnSpPr/>
          <p:nvPr/>
        </p:nvCxnSpPr>
        <p:spPr>
          <a:xfrm>
            <a:off x="5004048" y="6375199"/>
            <a:ext cx="0" cy="2068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Прямоугольник 227"/>
          <p:cNvSpPr/>
          <p:nvPr/>
        </p:nvSpPr>
        <p:spPr>
          <a:xfrm>
            <a:off x="4788024" y="5714014"/>
            <a:ext cx="216024" cy="19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9" name="Прямоугольник 228"/>
          <p:cNvSpPr/>
          <p:nvPr/>
        </p:nvSpPr>
        <p:spPr>
          <a:xfrm>
            <a:off x="4661515" y="6521497"/>
            <a:ext cx="270525" cy="245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0" name="Прямоугольник 229"/>
          <p:cNvSpPr/>
          <p:nvPr/>
        </p:nvSpPr>
        <p:spPr>
          <a:xfrm>
            <a:off x="5231386" y="5992195"/>
            <a:ext cx="132702" cy="248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1" name="Прямоугольник 230"/>
          <p:cNvSpPr/>
          <p:nvPr/>
        </p:nvSpPr>
        <p:spPr>
          <a:xfrm>
            <a:off x="5202069" y="6606864"/>
            <a:ext cx="216024" cy="213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2" name="Прямоугольник 231"/>
          <p:cNvSpPr/>
          <p:nvPr/>
        </p:nvSpPr>
        <p:spPr>
          <a:xfrm>
            <a:off x="5625670" y="6154517"/>
            <a:ext cx="196916" cy="277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3" name="Прямоугольник 232"/>
          <p:cNvSpPr/>
          <p:nvPr/>
        </p:nvSpPr>
        <p:spPr>
          <a:xfrm>
            <a:off x="5004048" y="5910726"/>
            <a:ext cx="144016" cy="229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4" name="Прямоугольник 233"/>
          <p:cNvSpPr/>
          <p:nvPr/>
        </p:nvSpPr>
        <p:spPr>
          <a:xfrm>
            <a:off x="5004048" y="6582010"/>
            <a:ext cx="144016" cy="2636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5508104" y="6582010"/>
            <a:ext cx="216024" cy="18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4636554" y="5616857"/>
            <a:ext cx="1234763" cy="1453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239" name="Правая фигурная скобка 238"/>
          <p:cNvSpPr/>
          <p:nvPr/>
        </p:nvSpPr>
        <p:spPr>
          <a:xfrm rot="14271461">
            <a:off x="6223278" y="5442427"/>
            <a:ext cx="267745" cy="120170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1" name="Прямая соединительная линия 240"/>
          <p:cNvCxnSpPr/>
          <p:nvPr/>
        </p:nvCxnSpPr>
        <p:spPr>
          <a:xfrm flipH="1">
            <a:off x="6520824" y="6210886"/>
            <a:ext cx="134800" cy="312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2" name="Левая фигурная скобка 241"/>
          <p:cNvSpPr/>
          <p:nvPr/>
        </p:nvSpPr>
        <p:spPr>
          <a:xfrm rot="16200000">
            <a:off x="6232410" y="6362461"/>
            <a:ext cx="340015" cy="824429"/>
          </a:xfrm>
          <a:prstGeom prst="leftBrace">
            <a:avLst>
              <a:gd name="adj1" fmla="val 8333"/>
              <a:gd name="adj2" fmla="val 5208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Прямоугольник 242"/>
          <p:cNvSpPr/>
          <p:nvPr/>
        </p:nvSpPr>
        <p:spPr>
          <a:xfrm>
            <a:off x="6044832" y="5771177"/>
            <a:ext cx="235857" cy="188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6588224" y="5960075"/>
            <a:ext cx="216024" cy="213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5" name="Прямоугольник 244"/>
          <p:cNvSpPr/>
          <p:nvPr/>
        </p:nvSpPr>
        <p:spPr>
          <a:xfrm>
            <a:off x="6156176" y="6203814"/>
            <a:ext cx="235857" cy="177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6" name="Прямоугольник 245"/>
          <p:cNvSpPr/>
          <p:nvPr/>
        </p:nvSpPr>
        <p:spPr>
          <a:xfrm>
            <a:off x="6483793" y="6563974"/>
            <a:ext cx="196191" cy="176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7" name="Прямоугольник 246"/>
          <p:cNvSpPr/>
          <p:nvPr/>
        </p:nvSpPr>
        <p:spPr>
          <a:xfrm>
            <a:off x="6392033" y="6837832"/>
            <a:ext cx="134800" cy="124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8" name="Прямоугольник 247"/>
          <p:cNvSpPr/>
          <p:nvPr/>
        </p:nvSpPr>
        <p:spPr>
          <a:xfrm>
            <a:off x="6044832" y="6582009"/>
            <a:ext cx="235857" cy="131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9" name="Прямоугольник 248"/>
          <p:cNvSpPr/>
          <p:nvPr/>
        </p:nvSpPr>
        <p:spPr>
          <a:xfrm>
            <a:off x="6937132" y="5812370"/>
            <a:ext cx="137737" cy="233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0" name="Прямоугольник 249"/>
          <p:cNvSpPr/>
          <p:nvPr/>
        </p:nvSpPr>
        <p:spPr>
          <a:xfrm>
            <a:off x="5896278" y="6381372"/>
            <a:ext cx="93456" cy="292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1" name="Прямоугольник 250"/>
          <p:cNvSpPr/>
          <p:nvPr/>
        </p:nvSpPr>
        <p:spPr>
          <a:xfrm>
            <a:off x="6814632" y="6478604"/>
            <a:ext cx="260237" cy="235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2" name="Прямоугольник 251"/>
          <p:cNvSpPr/>
          <p:nvPr/>
        </p:nvSpPr>
        <p:spPr>
          <a:xfrm>
            <a:off x="5860867" y="5611928"/>
            <a:ext cx="1242895" cy="1453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40</a:t>
            </a:r>
            <a:endParaRPr lang="ru-RU" dirty="0"/>
          </a:p>
        </p:txBody>
      </p:sp>
      <p:cxnSp>
        <p:nvCxnSpPr>
          <p:cNvPr id="254" name="Прямая соединительная линия 253"/>
          <p:cNvCxnSpPr>
            <a:stCxn id="63" idx="1"/>
            <a:endCxn id="63" idx="5"/>
          </p:cNvCxnSpPr>
          <p:nvPr/>
        </p:nvCxnSpPr>
        <p:spPr>
          <a:xfrm>
            <a:off x="7290285" y="6319391"/>
            <a:ext cx="5138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Прямая соединительная линия 258"/>
          <p:cNvCxnSpPr/>
          <p:nvPr/>
        </p:nvCxnSpPr>
        <p:spPr>
          <a:xfrm>
            <a:off x="7290285" y="6140125"/>
            <a:ext cx="162035" cy="941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1" name="Прямая соединительная линия 260"/>
          <p:cNvCxnSpPr/>
          <p:nvPr/>
        </p:nvCxnSpPr>
        <p:spPr>
          <a:xfrm>
            <a:off x="7164288" y="6425187"/>
            <a:ext cx="125997" cy="634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Прямая соединительная линия 262"/>
          <p:cNvCxnSpPr/>
          <p:nvPr/>
        </p:nvCxnSpPr>
        <p:spPr>
          <a:xfrm flipV="1">
            <a:off x="7547232" y="6093295"/>
            <a:ext cx="170946" cy="80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7" name="Прямая соединительная линия 266"/>
          <p:cNvCxnSpPr/>
          <p:nvPr/>
        </p:nvCxnSpPr>
        <p:spPr>
          <a:xfrm flipV="1">
            <a:off x="7632176" y="6173414"/>
            <a:ext cx="172004" cy="949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Прямая соединительная линия 268"/>
          <p:cNvCxnSpPr/>
          <p:nvPr/>
        </p:nvCxnSpPr>
        <p:spPr>
          <a:xfrm flipV="1">
            <a:off x="7804180" y="6381372"/>
            <a:ext cx="150151" cy="972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1" name="Прямая соединительная линия 270"/>
          <p:cNvCxnSpPr/>
          <p:nvPr/>
        </p:nvCxnSpPr>
        <p:spPr>
          <a:xfrm flipV="1">
            <a:off x="7880278" y="6448172"/>
            <a:ext cx="148106" cy="1020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5" name="Прямоугольник 274"/>
          <p:cNvSpPr/>
          <p:nvPr/>
        </p:nvSpPr>
        <p:spPr>
          <a:xfrm>
            <a:off x="7371302" y="5771177"/>
            <a:ext cx="175930" cy="165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6" name="Прямоугольник 275"/>
          <p:cNvSpPr/>
          <p:nvPr/>
        </p:nvSpPr>
        <p:spPr>
          <a:xfrm>
            <a:off x="7074869" y="6652320"/>
            <a:ext cx="215416" cy="168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7" name="Прямоугольник 276"/>
          <p:cNvSpPr/>
          <p:nvPr/>
        </p:nvSpPr>
        <p:spPr>
          <a:xfrm>
            <a:off x="8028384" y="6673334"/>
            <a:ext cx="178162" cy="242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8" name="Прямоугольник 277"/>
          <p:cNvSpPr/>
          <p:nvPr/>
        </p:nvSpPr>
        <p:spPr>
          <a:xfrm>
            <a:off x="7092281" y="6173414"/>
            <a:ext cx="198004" cy="166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9" name="Прямоугольник 278"/>
          <p:cNvSpPr/>
          <p:nvPr/>
        </p:nvSpPr>
        <p:spPr>
          <a:xfrm>
            <a:off x="7804180" y="6180168"/>
            <a:ext cx="150151" cy="186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0" name="Прямоугольник 279"/>
          <p:cNvSpPr/>
          <p:nvPr/>
        </p:nvSpPr>
        <p:spPr>
          <a:xfrm>
            <a:off x="7459267" y="6381372"/>
            <a:ext cx="258911" cy="2148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81" name="Прямоугольник 280"/>
          <p:cNvSpPr/>
          <p:nvPr/>
        </p:nvSpPr>
        <p:spPr>
          <a:xfrm>
            <a:off x="7103762" y="5898680"/>
            <a:ext cx="186523" cy="16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82" name="Прямоугольник 281"/>
          <p:cNvSpPr/>
          <p:nvPr/>
        </p:nvSpPr>
        <p:spPr>
          <a:xfrm>
            <a:off x="7547232" y="6703036"/>
            <a:ext cx="256948" cy="142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3" name="Прямоугольник 282"/>
          <p:cNvSpPr/>
          <p:nvPr/>
        </p:nvSpPr>
        <p:spPr>
          <a:xfrm>
            <a:off x="7096972" y="5600878"/>
            <a:ext cx="1114615" cy="1453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endParaRPr lang="ru-RU" dirty="0"/>
          </a:p>
        </p:txBody>
      </p:sp>
      <p:cxnSp>
        <p:nvCxnSpPr>
          <p:cNvPr id="285" name="Прямая соединительная линия 284"/>
          <p:cNvCxnSpPr>
            <a:stCxn id="64" idx="2"/>
          </p:cNvCxnSpPr>
          <p:nvPr/>
        </p:nvCxnSpPr>
        <p:spPr>
          <a:xfrm flipH="1">
            <a:off x="8770195" y="6102175"/>
            <a:ext cx="173969" cy="6116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Прямая соединительная линия 286"/>
          <p:cNvCxnSpPr/>
          <p:nvPr/>
        </p:nvCxnSpPr>
        <p:spPr>
          <a:xfrm>
            <a:off x="8362525" y="6448172"/>
            <a:ext cx="6739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Прямая соединительная линия 288"/>
          <p:cNvCxnSpPr/>
          <p:nvPr/>
        </p:nvCxnSpPr>
        <p:spPr>
          <a:xfrm>
            <a:off x="8362525" y="6210886"/>
            <a:ext cx="169915" cy="794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Прямая соединительная линия 290"/>
          <p:cNvCxnSpPr/>
          <p:nvPr/>
        </p:nvCxnSpPr>
        <p:spPr>
          <a:xfrm>
            <a:off x="8247010" y="6527857"/>
            <a:ext cx="200472" cy="790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5" name="Прямоугольник 294"/>
          <p:cNvSpPr/>
          <p:nvPr/>
        </p:nvSpPr>
        <p:spPr>
          <a:xfrm>
            <a:off x="8362525" y="5898680"/>
            <a:ext cx="169915" cy="194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6" name="Прямоугольник 295"/>
          <p:cNvSpPr/>
          <p:nvPr/>
        </p:nvSpPr>
        <p:spPr>
          <a:xfrm>
            <a:off x="8857179" y="5865549"/>
            <a:ext cx="179317" cy="201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8247010" y="6606864"/>
            <a:ext cx="20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9074880" y="6653166"/>
            <a:ext cx="205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8581364" y="6681330"/>
            <a:ext cx="165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8944164" y="6736549"/>
            <a:ext cx="130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1" name="Прямоугольник 300"/>
          <p:cNvSpPr/>
          <p:nvPr/>
        </p:nvSpPr>
        <p:spPr>
          <a:xfrm>
            <a:off x="8515616" y="6774334"/>
            <a:ext cx="131495" cy="236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2" name="Прямоугольник 301"/>
          <p:cNvSpPr/>
          <p:nvPr/>
        </p:nvSpPr>
        <p:spPr>
          <a:xfrm>
            <a:off x="9074880" y="6268365"/>
            <a:ext cx="167587" cy="1616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3" name="Прямоугольник 302"/>
          <p:cNvSpPr/>
          <p:nvPr/>
        </p:nvSpPr>
        <p:spPr>
          <a:xfrm>
            <a:off x="8598187" y="6234247"/>
            <a:ext cx="156634" cy="1737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?</a:t>
            </a:r>
          </a:p>
        </p:txBody>
      </p:sp>
      <p:sp>
        <p:nvSpPr>
          <p:cNvPr id="304" name="Прямоугольник 303"/>
          <p:cNvSpPr/>
          <p:nvPr/>
        </p:nvSpPr>
        <p:spPr>
          <a:xfrm>
            <a:off x="8215338" y="5643578"/>
            <a:ext cx="1062250" cy="14555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7656917"/>
      </p:ext>
    </p:extLst>
  </p:cSld>
  <p:clrMapOvr>
    <a:masterClrMapping/>
  </p:clrMapOvr>
  <p:transition spd="slow" advTm="5562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9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291" restart="whenNotActive" fill="hold" evtFilter="cancelBubble" nodeType="interactiveSeq">
                <p:stCondLst>
                  <p:cond evt="onClick" delay="0">
                    <p:tgtEl>
                      <p:spTgt spid="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" fill="hold">
                      <p:stCondLst>
                        <p:cond delay="0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4" dur="100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185" grpId="0" animBg="1"/>
      <p:bldP spid="208" grpId="0" animBg="1"/>
      <p:bldP spid="236" grpId="0" animBg="1"/>
      <p:bldP spid="252" grpId="0" animBg="1"/>
      <p:bldP spid="283" grpId="0" animBg="1"/>
      <p:bldP spid="30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548</TotalTime>
  <Words>299</Words>
  <Application>Microsoft Office PowerPoint</Application>
  <PresentationFormat>Экран (4:3)</PresentationFormat>
  <Paragraphs>105</Paragraphs>
  <Slides>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  <vt:variant>
        <vt:lpstr>Произвольные показы</vt:lpstr>
      </vt:variant>
      <vt:variant>
        <vt:i4>1</vt:i4>
      </vt:variant>
    </vt:vector>
  </HeadingPairs>
  <TitlesOfParts>
    <vt:vector size="4" baseType="lpstr">
      <vt:lpstr>Бумажная</vt:lpstr>
      <vt:lpstr> Открытый урок по теме «Четырех угольники» (урок повторение и обобщение  на основе  телевизионной игры «Своя игра»)</vt:lpstr>
      <vt:lpstr>Слайд 2</vt:lpstr>
      <vt:lpstr>Произвольный показ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по теме «Четырех угольники»</dc:title>
  <dc:creator>Пользователь</dc:creator>
  <cp:lastModifiedBy>Пользователь Windows</cp:lastModifiedBy>
  <cp:revision>41</cp:revision>
  <dcterms:created xsi:type="dcterms:W3CDTF">2011-10-17T16:08:58Z</dcterms:created>
  <dcterms:modified xsi:type="dcterms:W3CDTF">2012-03-30T10:45:00Z</dcterms:modified>
</cp:coreProperties>
</file>