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C21B06-A223-4548-BD6C-144F667CEEE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91CB61-739E-46B9-9609-7D79B2548F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ru-RU" sz="6000" dirty="0" smtClean="0"/>
              <a:t>Угол между скрещивающимися прямыми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31115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Геометрия 10 класс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Автор: Черных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М.Г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., учитель математики и информатики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МБОУ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Казачинская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СОШ»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Иркутской области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1005563"/>
            <a:ext cx="72008" cy="257312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547664" y="3573016"/>
            <a:ext cx="26642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99844" y="3553552"/>
            <a:ext cx="980465" cy="86409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891992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4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</a:t>
            </a:r>
            <a:r>
              <a:rPr lang="en-US" sz="2400" dirty="0" smtClean="0"/>
              <a:t>D</a:t>
            </a:r>
            <a:r>
              <a:rPr lang="ru-RU" sz="2400" dirty="0" smtClean="0"/>
              <a:t>А1)</a:t>
            </a:r>
            <a:endParaRPr lang="ru-RU" sz="2400" b="1" dirty="0"/>
          </a:p>
        </p:txBody>
      </p:sp>
      <p:cxnSp>
        <p:nvCxnSpPr>
          <p:cNvPr id="3" name="Прямая соединительная линия 2"/>
          <p:cNvCxnSpPr>
            <a:stCxn id="23" idx="0"/>
          </p:cNvCxnSpPr>
          <p:nvPr/>
        </p:nvCxnSpPr>
        <p:spPr>
          <a:xfrm flipV="1">
            <a:off x="3311860" y="891992"/>
            <a:ext cx="872453" cy="3553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endCxn id="24" idx="2"/>
          </p:cNvCxnSpPr>
          <p:nvPr/>
        </p:nvCxnSpPr>
        <p:spPr>
          <a:xfrm flipV="1">
            <a:off x="539552" y="1844824"/>
            <a:ext cx="2747512" cy="26005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0437" y="3398699"/>
            <a:ext cx="4094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Решение:</a:t>
            </a:r>
          </a:p>
          <a:p>
            <a:r>
              <a:rPr lang="en-US" sz="2400" dirty="0" smtClean="0"/>
              <a:t>DA1‖CB1</a:t>
            </a:r>
          </a:p>
          <a:p>
            <a:r>
              <a:rPr lang="en-US" sz="2400" dirty="0" smtClean="0"/>
              <a:t>&lt;(AB1, DA1)=&lt;CB1A</a:t>
            </a:r>
          </a:p>
          <a:p>
            <a:r>
              <a:rPr lang="en-US" sz="2400" dirty="0" smtClean="0"/>
              <a:t>ΔCAB1 – </a:t>
            </a:r>
            <a:r>
              <a:rPr lang="ru-RU" sz="2400" smtClean="0"/>
              <a:t>равносторонний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B0F0"/>
                </a:solidFill>
              </a:rPr>
              <a:t>Ответ:</a:t>
            </a:r>
          </a:p>
          <a:p>
            <a:r>
              <a:rPr lang="ru-RU" sz="2400" dirty="0" smtClean="0"/>
              <a:t>                </a:t>
            </a:r>
            <a:r>
              <a:rPr lang="en-US" sz="2400" dirty="0" smtClean="0"/>
              <a:t>&lt;(AB1, DA1)=</a:t>
            </a:r>
            <a:r>
              <a:rPr lang="ru-RU" sz="2400" dirty="0" smtClean="0"/>
              <a:t>60˚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547664" y="891992"/>
            <a:ext cx="2636649" cy="26615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80309" y="3573016"/>
            <a:ext cx="1706755" cy="872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48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1763688" y="1484784"/>
            <a:ext cx="5400600" cy="1584176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1052736"/>
            <a:ext cx="6480720" cy="273630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11660" y="9615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37674" y="2420888"/>
            <a:ext cx="252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189766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3988" y="148478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20255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58800" y="2384438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364502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</a:t>
            </a:r>
            <a:r>
              <a:rPr lang="en-US" sz="2400" b="1" dirty="0" err="1" smtClean="0"/>
              <a:t>a∩b</a:t>
            </a:r>
            <a:r>
              <a:rPr lang="en-US" sz="2400" b="1" dirty="0" smtClean="0"/>
              <a:t>       </a:t>
            </a:r>
            <a:r>
              <a:rPr lang="ru-RU" sz="2400" b="1" dirty="0" smtClean="0"/>
              <a:t>смежные и вертикальные углы</a:t>
            </a:r>
          </a:p>
          <a:p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Вертикальные углы равны.</a:t>
            </a:r>
          </a:p>
          <a:p>
            <a:r>
              <a:rPr lang="ru-RU" sz="2400" b="1" dirty="0" smtClean="0"/>
              <a:t>                   Сумма смежных углов равна 180˚. 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5445224"/>
            <a:ext cx="856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Определение</a:t>
            </a:r>
          </a:p>
          <a:p>
            <a:r>
              <a:rPr lang="ru-RU" sz="2400" b="1" dirty="0" smtClean="0"/>
              <a:t>Угловая мера меньшего из углов при пересечении двух прямых называется углом между прямыми.</a:t>
            </a:r>
            <a:endParaRPr lang="ru-RU" sz="2400" b="1" dirty="0"/>
          </a:p>
        </p:txBody>
      </p:sp>
      <p:sp>
        <p:nvSpPr>
          <p:cNvPr id="3" name="Дуга 2"/>
          <p:cNvSpPr/>
          <p:nvPr/>
        </p:nvSpPr>
        <p:spPr>
          <a:xfrm>
            <a:off x="5148064" y="2008004"/>
            <a:ext cx="216024" cy="1060956"/>
          </a:xfrm>
          <a:prstGeom prst="arc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95736" y="836712"/>
            <a:ext cx="0" cy="295232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2312876"/>
            <a:ext cx="3168352" cy="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60032" y="1268760"/>
            <a:ext cx="3456384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60032" y="1844824"/>
            <a:ext cx="360040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650" y="1695975"/>
            <a:ext cx="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44301" y="803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90476" y="745540"/>
            <a:ext cx="14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90476" y="1861396"/>
            <a:ext cx="462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1648" y="4721302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перпендикулярна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&lt;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ab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)=90˚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2484" y="3356992"/>
            <a:ext cx="3929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параллельна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&lt;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(а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b)=0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683568" y="2924944"/>
            <a:ext cx="3240360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15616" y="3212976"/>
            <a:ext cx="2520280" cy="72008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836712"/>
            <a:ext cx="1800200" cy="100811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85933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1358" y="340983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6258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805171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a,b</a:t>
            </a:r>
            <a:r>
              <a:rPr lang="en-US" sz="2800" b="1" dirty="0" smtClean="0"/>
              <a:t> – </a:t>
            </a:r>
            <a:r>
              <a:rPr lang="ru-RU" sz="2800" b="1" dirty="0" smtClean="0"/>
              <a:t>скрещивающиеся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1663" y="5589240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не пересекаются и не лежат в одной плоскости </a:t>
            </a:r>
            <a:endParaRPr lang="ru-RU" sz="2800" b="1" dirty="0"/>
          </a:p>
        </p:txBody>
      </p:sp>
      <p:sp>
        <p:nvSpPr>
          <p:cNvPr id="13" name="Куб 12"/>
          <p:cNvSpPr/>
          <p:nvPr/>
        </p:nvSpPr>
        <p:spPr>
          <a:xfrm>
            <a:off x="4959686" y="883746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425186" y="147393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51768" y="4417648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390481" y="13216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452320" y="4445358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522658" y="57510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22658" y="3578687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16116" y="36360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39172" y="3063713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61961" y="883746"/>
            <a:ext cx="0" cy="265326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861961" y="3537012"/>
            <a:ext cx="274248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959686" y="3537012"/>
            <a:ext cx="902275" cy="88063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5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683568" y="2924944"/>
            <a:ext cx="3240360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15616" y="3212976"/>
            <a:ext cx="2520280" cy="72008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836712"/>
            <a:ext cx="1800200" cy="100811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85933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1358" y="340983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6258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5186" y="65057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a,b</a:t>
            </a:r>
            <a:r>
              <a:rPr lang="en-US" sz="2800" b="1" dirty="0" smtClean="0"/>
              <a:t> – </a:t>
            </a:r>
            <a:r>
              <a:rPr lang="ru-RU" sz="2800" b="1" dirty="0" smtClean="0"/>
              <a:t>скрещивающиеся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02982" y="1530049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</a:t>
            </a:r>
            <a:r>
              <a:rPr lang="ru-RU" sz="2800" b="1" dirty="0" smtClean="0"/>
              <a:t>не пересекаются и не лежат в одной плоскости 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523" y="3015518"/>
            <a:ext cx="18224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7136" y="30121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l-GR" sz="2800" b="1" dirty="0" smtClean="0"/>
              <a:t>´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327712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l-GR" sz="2800" b="1" dirty="0" smtClean="0"/>
              <a:t>´‖</a:t>
            </a:r>
            <a:r>
              <a:rPr lang="en-US" sz="2800" b="1" dirty="0" smtClean="0"/>
              <a:t> a           a</a:t>
            </a:r>
            <a:r>
              <a:rPr lang="el-GR" sz="2800" b="1" dirty="0" smtClean="0"/>
              <a:t>´∩</a:t>
            </a:r>
            <a:r>
              <a:rPr lang="en-US" sz="2800" b="1" dirty="0" smtClean="0"/>
              <a:t> b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50912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ab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)=&lt;(a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´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5166958"/>
            <a:ext cx="8883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Определение </a:t>
            </a:r>
          </a:p>
          <a:p>
            <a:r>
              <a:rPr lang="ru-RU" sz="2400" b="1" dirty="0" smtClean="0"/>
              <a:t>Углом между скрещивающимися прямыми называется угол между пересекающимися прямыми, которые параллельны данным прямым.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710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2051720" y="2392257"/>
            <a:ext cx="5472608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564916" y="3885261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9518" y="450776"/>
            <a:ext cx="72008" cy="27363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3212976"/>
            <a:ext cx="0" cy="1873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19872" y="3573016"/>
            <a:ext cx="0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3885261"/>
            <a:ext cx="0" cy="2616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4408481"/>
            <a:ext cx="0" cy="11543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499992" y="2780928"/>
            <a:ext cx="1440160" cy="136594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24" y="2560763"/>
            <a:ext cx="147478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059832" y="4507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87594" y="391385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94834" y="388291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r>
              <a:rPr lang="el-GR" sz="2800" b="1" dirty="0" smtClean="0"/>
              <a:t>´</a:t>
            </a:r>
            <a:endParaRPr lang="ru-RU" sz="2800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3264202" y="3043064"/>
            <a:ext cx="155670" cy="14401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/>
          <p:nvPr/>
        </p:nvCxnSpPr>
        <p:spPr>
          <a:xfrm>
            <a:off x="3275856" y="3212975"/>
            <a:ext cx="0" cy="9369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4283968" y="450776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r>
              <a:rPr lang="el-GR" sz="2800" b="1" dirty="0" smtClean="0"/>
              <a:t>´‖</a:t>
            </a:r>
            <a:r>
              <a:rPr lang="ru-RU" sz="2800" b="1" dirty="0" smtClean="0"/>
              <a:t> е </a:t>
            </a:r>
          </a:p>
          <a:p>
            <a:r>
              <a:rPr lang="ru-RU" sz="2800" b="1" dirty="0" smtClean="0"/>
              <a:t>е</a:t>
            </a:r>
            <a:r>
              <a:rPr lang="el-GR" sz="2800" b="1" dirty="0" smtClean="0"/>
              <a:t>´</a:t>
            </a:r>
            <a:r>
              <a:rPr lang="ru-RU" sz="2800" b="1" dirty="0" smtClean="0"/>
              <a:t> перпендикулярна с</a:t>
            </a:r>
          </a:p>
          <a:p>
            <a:r>
              <a:rPr lang="ru-RU" sz="2800" b="1" dirty="0"/>
              <a:t>с</a:t>
            </a:r>
            <a:r>
              <a:rPr lang="ru-RU" sz="2800" b="1" dirty="0" smtClean="0"/>
              <a:t> перпендикулярна е</a:t>
            </a:r>
            <a:endParaRPr lang="ru-RU" sz="2800" b="1" dirty="0"/>
          </a:p>
        </p:txBody>
      </p:sp>
      <p:sp>
        <p:nvSpPr>
          <p:cNvPr id="2054" name="TextBox 2053"/>
          <p:cNvSpPr txBox="1"/>
          <p:nvPr/>
        </p:nvSpPr>
        <p:spPr>
          <a:xfrm>
            <a:off x="237665" y="56417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Скрещивающиеся прямые называют перпендикулярными, если угол между ними равен 90˚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323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1946176" y="2416637"/>
            <a:ext cx="5472608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564916" y="3885261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9518" y="450776"/>
            <a:ext cx="72008" cy="27363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3212976"/>
            <a:ext cx="0" cy="1873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19872" y="3573016"/>
            <a:ext cx="0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3885261"/>
            <a:ext cx="0" cy="2616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4408481"/>
            <a:ext cx="0" cy="11543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499992" y="2780928"/>
            <a:ext cx="1440160" cy="136594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24" y="2560763"/>
            <a:ext cx="147478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059832" y="4507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87594" y="391385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94834" y="3882913"/>
            <a:ext cx="864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l-GR" sz="2800" b="1" dirty="0" smtClean="0"/>
              <a:t>´</a:t>
            </a:r>
            <a:endParaRPr lang="ru-RU" sz="2800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3264202" y="3043064"/>
            <a:ext cx="155670" cy="14401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/>
          <p:nvPr/>
        </p:nvCxnSpPr>
        <p:spPr>
          <a:xfrm>
            <a:off x="3275856" y="3212975"/>
            <a:ext cx="0" cy="9369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7884" y="188640"/>
            <a:ext cx="5508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1</a:t>
            </a:r>
          </a:p>
          <a:p>
            <a:r>
              <a:rPr lang="ru-RU" sz="2400" dirty="0" smtClean="0"/>
              <a:t>Прямая а перпендикулярна плоскости </a:t>
            </a:r>
            <a:r>
              <a:rPr lang="el-GR" sz="2400" dirty="0" smtClean="0"/>
              <a:t>α</a:t>
            </a:r>
            <a:r>
              <a:rPr lang="ru-RU" sz="2400" dirty="0" smtClean="0"/>
              <a:t>. Доказать, что она перпендикулярна любой прямой </a:t>
            </a:r>
            <a:r>
              <a:rPr lang="en-US" sz="2400" dirty="0" smtClean="0"/>
              <a:t>b</a:t>
            </a:r>
            <a:r>
              <a:rPr lang="ru-RU" sz="2400" dirty="0" smtClean="0"/>
              <a:t>, лежащей в этой плоскости.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27884" y="3049796"/>
            <a:ext cx="35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2125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368771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2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&lt;(АВ1,СС1)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>
            <a:endCxn id="23" idx="0"/>
          </p:cNvCxnSpPr>
          <p:nvPr/>
        </p:nvCxnSpPr>
        <p:spPr>
          <a:xfrm flipH="1">
            <a:off x="3311860" y="891992"/>
            <a:ext cx="872453" cy="35533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20072" y="3140968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Решение:</a:t>
            </a:r>
          </a:p>
          <a:p>
            <a:r>
              <a:rPr lang="ru-RU" sz="2400" dirty="0" smtClean="0"/>
              <a:t>СС1‖ВВ1</a:t>
            </a:r>
          </a:p>
          <a:p>
            <a:r>
              <a:rPr lang="ru-RU" sz="2400" dirty="0" smtClean="0"/>
              <a:t>&lt;(АВ1,СС1)=&lt;АВ1В</a:t>
            </a:r>
          </a:p>
          <a:p>
            <a:r>
              <a:rPr lang="ru-RU" sz="2400" dirty="0" smtClean="0"/>
              <a:t>&lt;АВ1В=45˚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rgbClr val="00B0F0"/>
                </a:solidFill>
              </a:rPr>
              <a:t>Ответ: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&lt;(АВ1,СС1)=45˚</a:t>
            </a:r>
          </a:p>
          <a:p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99309" y="894410"/>
            <a:ext cx="36004" cy="2696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399309" y="866577"/>
            <a:ext cx="4339" cy="270789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399309" y="3558141"/>
            <a:ext cx="281265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39552" y="3558141"/>
            <a:ext cx="859757" cy="8872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4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29722 -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368771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3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&lt;(АВ1,С</a:t>
            </a:r>
            <a:r>
              <a:rPr lang="en-US" sz="2400" dirty="0" smtClean="0"/>
              <a:t>D</a:t>
            </a:r>
            <a:r>
              <a:rPr lang="ru-RU" sz="2400" dirty="0" smtClean="0"/>
              <a:t>1)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3140968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Решение: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CD1‖BA1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&lt;(AB1, CD1)=&lt;(AB1, BA1)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Угол между диагоналями квадрата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B0F0"/>
                </a:solidFill>
              </a:rPr>
              <a:t>Ответ: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&lt;(AB1, CD1)=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90˚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287063" y="891992"/>
            <a:ext cx="897250" cy="3525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43902" y="891992"/>
            <a:ext cx="0" cy="269724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443902" y="3573016"/>
            <a:ext cx="274041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29" idx="0"/>
          </p:cNvCxnSpPr>
          <p:nvPr/>
        </p:nvCxnSpPr>
        <p:spPr>
          <a:xfrm flipH="1">
            <a:off x="539552" y="3589240"/>
            <a:ext cx="904350" cy="85611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539552" y="1844824"/>
            <a:ext cx="904350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1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1042 L 0.3026 -0.010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401</TotalTime>
  <Words>347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Угол между скрещивающимися прямыми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2012-04-03T08:05:50Z</dcterms:created>
  <dcterms:modified xsi:type="dcterms:W3CDTF">2012-04-08T12:01:03Z</dcterms:modified>
</cp:coreProperties>
</file>