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83" r:id="rId3"/>
    <p:sldId id="294" r:id="rId4"/>
    <p:sldId id="285" r:id="rId5"/>
    <p:sldId id="332" r:id="rId6"/>
    <p:sldId id="327" r:id="rId7"/>
    <p:sldId id="260" r:id="rId8"/>
    <p:sldId id="286" r:id="rId9"/>
    <p:sldId id="336" r:id="rId10"/>
    <p:sldId id="291" r:id="rId11"/>
    <p:sldId id="328" r:id="rId12"/>
    <p:sldId id="320" r:id="rId13"/>
    <p:sldId id="321" r:id="rId14"/>
    <p:sldId id="309" r:id="rId15"/>
    <p:sldId id="333" r:id="rId16"/>
    <p:sldId id="32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8ED5"/>
    <a:srgbClr val="89AAD3"/>
    <a:srgbClr val="CC0000"/>
    <a:srgbClr val="FF0DFF"/>
    <a:srgbClr val="4A7EBB"/>
    <a:srgbClr val="0000FF"/>
    <a:srgbClr val="D99694"/>
    <a:srgbClr val="FFFF89"/>
    <a:srgbClr val="3A669C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21429" autoAdjust="0"/>
    <p:restoredTop sz="94660"/>
  </p:normalViewPr>
  <p:slideViewPr>
    <p:cSldViewPr>
      <p:cViewPr>
        <p:scale>
          <a:sx n="66" d="100"/>
          <a:sy n="66" d="100"/>
        </p:scale>
        <p:origin x="-98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2.wmf"/><Relationship Id="rId1" Type="http://schemas.openxmlformats.org/officeDocument/2006/relationships/image" Target="../media/image5.wmf"/><Relationship Id="rId6" Type="http://schemas.openxmlformats.org/officeDocument/2006/relationships/image" Target="../media/image9.wmf"/><Relationship Id="rId11" Type="http://schemas.openxmlformats.org/officeDocument/2006/relationships/image" Target="../media/image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63FDC-B7B7-4286-8F02-E8D9F053DAC2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5184A-950E-492E-A9CC-7C2FB84C73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5184A-950E-492E-A9CC-7C2FB84C731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5184A-950E-492E-A9CC-7C2FB84C731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F6CD2-2A8B-44E2-8674-EBBA0689086F}" type="slidenum">
              <a:rPr lang="ru-RU"/>
              <a:pPr/>
              <a:t>10</a:t>
            </a:fld>
            <a:endParaRPr lang="ru-RU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2AEAA88-BB8C-4741-B5E4-CF971412B4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E5204-7668-4AD7-9B7F-61FD29CD4C6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363C8-B257-4685-A385-2B1662C20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928926" y="1"/>
            <a:ext cx="6000792" cy="21431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Окружностью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называется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фигура, которая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состоит из всех точек плоскости, равноудалённых от данной точки. 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411413" y="3716338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85984" y="2000240"/>
            <a:ext cx="5762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2000232" y="2214554"/>
            <a:ext cx="73025" cy="73025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928662" y="3786190"/>
            <a:ext cx="2286016" cy="2285992"/>
          </a:xfrm>
          <a:prstGeom prst="ellipse">
            <a:avLst/>
          </a:prstGeom>
          <a:solidFill>
            <a:srgbClr val="D99694"/>
          </a:solidFill>
          <a:ln w="57150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928662" y="1071546"/>
            <a:ext cx="2286016" cy="2285992"/>
          </a:xfrm>
          <a:prstGeom prst="ellipse">
            <a:avLst/>
          </a:prstGeom>
          <a:noFill/>
          <a:ln w="57150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214678" y="1285860"/>
            <a:ext cx="55721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Кругом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называется фигура, состоящая из всех точек плоскости,  расстояние которых до данной точки не больше данного.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6200000" flipH="1" flipV="1">
            <a:off x="2016000" y="1425373"/>
            <a:ext cx="844745" cy="806641"/>
          </a:xfrm>
          <a:prstGeom prst="line">
            <a:avLst/>
          </a:prstGeom>
          <a:ln w="28575">
            <a:solidFill>
              <a:srgbClr val="538E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428992" y="2786058"/>
            <a:ext cx="55007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Радиусом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называется любой отрезок, соединяющий точку окружности с её центром.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3786182" y="4572008"/>
            <a:ext cx="2643206" cy="714372"/>
          </a:xfrm>
        </p:spPr>
        <p:txBody>
          <a:bodyPr>
            <a:normAutofit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Площадь круга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60" name="Object 60"/>
          <p:cNvGraphicFramePr>
            <a:graphicFrameLocks noChangeAspect="1"/>
          </p:cNvGraphicFramePr>
          <p:nvPr/>
        </p:nvGraphicFramePr>
        <p:xfrm>
          <a:off x="6572264" y="4786322"/>
          <a:ext cx="1216025" cy="498475"/>
        </p:xfrm>
        <a:graphic>
          <a:graphicData uri="http://schemas.openxmlformats.org/presentationml/2006/ole">
            <p:oleObj spid="_x0000_s27649" name="Формула" r:id="rId3" imgW="558720" imgH="228600" progId="Equation.3">
              <p:embed/>
            </p:oleObj>
          </a:graphicData>
        </a:graphic>
      </p:graphicFrame>
      <p:sp>
        <p:nvSpPr>
          <p:cNvPr id="18" name="Заголовок 1"/>
          <p:cNvSpPr txBox="1">
            <a:spLocks/>
          </p:cNvSpPr>
          <p:nvPr/>
        </p:nvSpPr>
        <p:spPr>
          <a:xfrm>
            <a:off x="3714744" y="5643578"/>
            <a:ext cx="3071834" cy="714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Длина окружности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" name="Object 60"/>
          <p:cNvGraphicFramePr>
            <a:graphicFrameLocks noChangeAspect="1"/>
          </p:cNvGraphicFramePr>
          <p:nvPr/>
        </p:nvGraphicFramePr>
        <p:xfrm>
          <a:off x="4286248" y="5286388"/>
          <a:ext cx="1162050" cy="442912"/>
        </p:xfrm>
        <a:graphic>
          <a:graphicData uri="http://schemas.openxmlformats.org/presentationml/2006/ole">
            <p:oleObj spid="_x0000_s27650" name="Формула" r:id="rId4" imgW="533160" imgH="203040" progId="Equation.3">
              <p:embed/>
            </p:oleObj>
          </a:graphicData>
        </a:graphic>
      </p:graphicFrame>
      <p:graphicFrame>
        <p:nvGraphicFramePr>
          <p:cNvPr id="3" name="Object 60"/>
          <p:cNvGraphicFramePr>
            <a:graphicFrameLocks noChangeAspect="1"/>
          </p:cNvGraphicFramePr>
          <p:nvPr/>
        </p:nvGraphicFramePr>
        <p:xfrm>
          <a:off x="6929454" y="5857892"/>
          <a:ext cx="1328738" cy="442912"/>
        </p:xfrm>
        <a:graphic>
          <a:graphicData uri="http://schemas.openxmlformats.org/presentationml/2006/ole">
            <p:oleObj spid="_x0000_s27651" name="Формула" r:id="rId5" imgW="609480" imgH="203040" progId="Equation.3">
              <p:embed/>
            </p:oleObj>
          </a:graphicData>
        </a:graphic>
      </p:graphicFrame>
      <p:sp>
        <p:nvSpPr>
          <p:cNvPr id="17" name="Oval 9"/>
          <p:cNvSpPr>
            <a:spLocks noChangeArrowheads="1"/>
          </p:cNvSpPr>
          <p:nvPr/>
        </p:nvSpPr>
        <p:spPr bwMode="auto">
          <a:xfrm>
            <a:off x="2000232" y="4857760"/>
            <a:ext cx="73025" cy="73025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2214546" y="4786322"/>
            <a:ext cx="5762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16200000" flipH="1" flipV="1">
            <a:off x="2016000" y="4090994"/>
            <a:ext cx="844745" cy="806641"/>
          </a:xfrm>
          <a:prstGeom prst="line">
            <a:avLst/>
          </a:prstGeom>
          <a:ln w="28575">
            <a:solidFill>
              <a:srgbClr val="538E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8007" name="Object 4"/>
          <p:cNvGraphicFramePr>
            <a:graphicFrameLocks noChangeAspect="1"/>
          </p:cNvGraphicFramePr>
          <p:nvPr/>
        </p:nvGraphicFramePr>
        <p:xfrm>
          <a:off x="2143125" y="1428750"/>
          <a:ext cx="290513" cy="315913"/>
        </p:xfrm>
        <a:graphic>
          <a:graphicData uri="http://schemas.openxmlformats.org/presentationml/2006/ole">
            <p:oleObj spid="_x0000_s27652" name="Формула" r:id="rId6" imgW="152280" imgH="164880" progId="Equation.3">
              <p:embed/>
            </p:oleObj>
          </a:graphicData>
        </a:graphic>
      </p:graphicFrame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2071670" y="4071942"/>
          <a:ext cx="290513" cy="315913"/>
        </p:xfrm>
        <a:graphic>
          <a:graphicData uri="http://schemas.openxmlformats.org/presentationml/2006/ole">
            <p:oleObj spid="_x0000_s27653" name="Формула" r:id="rId7" imgW="152280" imgH="164880" progId="Equation.3">
              <p:embed/>
            </p:oleObj>
          </a:graphicData>
        </a:graphic>
      </p:graphicFrame>
      <p:cxnSp>
        <p:nvCxnSpPr>
          <p:cNvPr id="22" name="Прямая соединительная линия 21"/>
          <p:cNvCxnSpPr>
            <a:stCxn id="8" idx="1"/>
            <a:endCxn id="8" idx="5"/>
          </p:cNvCxnSpPr>
          <p:nvPr/>
        </p:nvCxnSpPr>
        <p:spPr>
          <a:xfrm rot="16200000" flipH="1">
            <a:off x="1263450" y="4120958"/>
            <a:ext cx="1616440" cy="16164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857488" y="378619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71538" y="371475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57488" y="57150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21" grpId="0" animBg="1"/>
      <p:bldP spid="8" grpId="0" animBg="1"/>
      <p:bldP spid="9" grpId="0" animBg="1"/>
      <p:bldP spid="15" grpId="0"/>
      <p:bldP spid="16" grpId="0"/>
      <p:bldP spid="18" grpId="0"/>
      <p:bldP spid="17" grpId="0" animBg="1"/>
      <p:bldP spid="19" grpId="0"/>
      <p:bldP spid="23" grpId="0"/>
      <p:bldP spid="24" grpId="0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785786" y="3357562"/>
            <a:ext cx="4392613" cy="1368425"/>
          </a:xfrm>
          <a:prstGeom prst="rect">
            <a:avLst/>
          </a:prstGeom>
          <a:solidFill>
            <a:srgbClr val="FF0DFF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71" name="Oval 11"/>
          <p:cNvSpPr>
            <a:spLocks noChangeArrowheads="1"/>
          </p:cNvSpPr>
          <p:nvPr/>
        </p:nvSpPr>
        <p:spPr bwMode="auto">
          <a:xfrm>
            <a:off x="2214546" y="2000240"/>
            <a:ext cx="1296987" cy="1368425"/>
          </a:xfrm>
          <a:prstGeom prst="ellipse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72" name="Oval 12"/>
          <p:cNvSpPr>
            <a:spLocks noChangeArrowheads="1"/>
          </p:cNvSpPr>
          <p:nvPr/>
        </p:nvSpPr>
        <p:spPr bwMode="auto">
          <a:xfrm>
            <a:off x="2214546" y="4714884"/>
            <a:ext cx="1296987" cy="1368425"/>
          </a:xfrm>
          <a:prstGeom prst="ellipse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286380" y="385762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8007" name="Object 7"/>
          <p:cNvGraphicFramePr>
            <a:graphicFrameLocks noChangeAspect="1"/>
          </p:cNvGraphicFramePr>
          <p:nvPr/>
        </p:nvGraphicFramePr>
        <p:xfrm>
          <a:off x="2214546" y="4286256"/>
          <a:ext cx="1641475" cy="442912"/>
        </p:xfrm>
        <a:graphic>
          <a:graphicData uri="http://schemas.openxmlformats.org/presentationml/2006/ole">
            <p:oleObj spid="_x0000_s81921" name="Формула" r:id="rId4" imgW="660240" imgH="177480" progId="Equation.3">
              <p:embed/>
            </p:oleObj>
          </a:graphicData>
        </a:graphic>
      </p:graphicFrame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2214546" y="2428868"/>
          <a:ext cx="1326741" cy="434975"/>
        </p:xfrm>
        <a:graphic>
          <a:graphicData uri="http://schemas.openxmlformats.org/presentationml/2006/ole">
            <p:oleObj spid="_x0000_s81922" name="Формула" r:id="rId5" imgW="622080" imgH="203040" progId="Equation.3">
              <p:embed/>
            </p:oleObj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2214546" y="5072074"/>
          <a:ext cx="1327150" cy="434975"/>
        </p:xfrm>
        <a:graphic>
          <a:graphicData uri="http://schemas.openxmlformats.org/presentationml/2006/ole">
            <p:oleObj spid="_x0000_s81923" name="Формула" r:id="rId6" imgW="622080" imgH="203040" progId="Equation.3">
              <p:embed/>
            </p:oleObj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5213350" y="1928813"/>
          <a:ext cx="3378200" cy="569912"/>
        </p:xfrm>
        <a:graphic>
          <a:graphicData uri="http://schemas.openxmlformats.org/presentationml/2006/ole">
            <p:oleObj spid="_x0000_s81924" name="Формула" r:id="rId7" imgW="1358640" imgH="22860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5857884" y="3214686"/>
          <a:ext cx="2903537" cy="569913"/>
        </p:xfrm>
        <a:graphic>
          <a:graphicData uri="http://schemas.openxmlformats.org/presentationml/2006/ole">
            <p:oleObj spid="_x0000_s81925" name="Формула" r:id="rId8" imgW="1168200" imgH="22860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5357818" y="4714884"/>
          <a:ext cx="3565525" cy="601663"/>
        </p:xfrm>
        <a:graphic>
          <a:graphicData uri="http://schemas.openxmlformats.org/presentationml/2006/ole">
            <p:oleObj spid="_x0000_s81926" name="Формула" r:id="rId9" imgW="1434960" imgH="241200" progId="Equation.3">
              <p:embed/>
            </p:oleObj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5429256" y="5572140"/>
          <a:ext cx="3281362" cy="571500"/>
        </p:xfrm>
        <a:graphic>
          <a:graphicData uri="http://schemas.openxmlformats.org/presentationml/2006/ole">
            <p:oleObj spid="_x0000_s81927" name="Формула" r:id="rId10" imgW="1320480" imgH="22860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14282" y="285728"/>
            <a:ext cx="87154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4.Площадь боковой поверхности и площадь полной поверхности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0" grpId="0" animBg="1"/>
      <p:bldP spid="92171" grpId="0" animBg="1"/>
      <p:bldP spid="92172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1214414" y="4428000"/>
            <a:ext cx="2357454" cy="1000132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214414" y="4356000"/>
            <a:ext cx="2357454" cy="107157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142976" y="2071678"/>
            <a:ext cx="2357454" cy="107157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7" idx="2"/>
            <a:endCxn id="4" idx="2"/>
          </p:cNvCxnSpPr>
          <p:nvPr/>
        </p:nvCxnSpPr>
        <p:spPr>
          <a:xfrm rot="10800000" flipH="1" flipV="1">
            <a:off x="1142976" y="2607463"/>
            <a:ext cx="71438" cy="22843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H="1" flipV="1">
            <a:off x="3500430" y="2643182"/>
            <a:ext cx="71438" cy="2286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4" idx="2"/>
            <a:endCxn id="4" idx="6"/>
          </p:cNvCxnSpPr>
          <p:nvPr/>
        </p:nvCxnSpPr>
        <p:spPr>
          <a:xfrm rot="10800000" flipH="1">
            <a:off x="1214414" y="4891785"/>
            <a:ext cx="2357454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1285852" y="3714752"/>
            <a:ext cx="2214578" cy="7143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 Объем цилиндра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8007" name="Object 2"/>
          <p:cNvGraphicFramePr>
            <a:graphicFrameLocks noChangeAspect="1"/>
          </p:cNvGraphicFramePr>
          <p:nvPr/>
        </p:nvGraphicFramePr>
        <p:xfrm>
          <a:off x="5986463" y="1930400"/>
          <a:ext cx="1830387" cy="568325"/>
        </p:xfrm>
        <a:graphic>
          <a:graphicData uri="http://schemas.openxmlformats.org/presentationml/2006/ole">
            <p:oleObj spid="_x0000_s159746" name="Формула" r:id="rId3" imgW="736560" imgH="22860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6011863" y="3444875"/>
          <a:ext cx="1862137" cy="568325"/>
        </p:xfrm>
        <a:graphic>
          <a:graphicData uri="http://schemas.openxmlformats.org/presentationml/2006/ole">
            <p:oleObj spid="_x0000_s159747" name="Формула" r:id="rId4" imgW="749160" imgH="228600" progId="Equation.3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3643306" y="3571876"/>
          <a:ext cx="441325" cy="411162"/>
        </p:xfrm>
        <a:graphic>
          <a:graphicData uri="http://schemas.openxmlformats.org/presentationml/2006/ole">
            <p:oleObj spid="_x0000_s159748" name="Формула" r:id="rId5" imgW="177480" imgH="16488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2714612" y="4429132"/>
          <a:ext cx="377825" cy="411162"/>
        </p:xfrm>
        <a:graphic>
          <a:graphicData uri="http://schemas.openxmlformats.org/presentationml/2006/ole">
            <p:oleObj spid="_x0000_s159749" name="Формула" r:id="rId6" imgW="15228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285992"/>
            <a:ext cx="3160717" cy="3451747"/>
          </a:xfrm>
          <a:prstGeom prst="rect">
            <a:avLst/>
          </a:prstGeom>
          <a:noFill/>
        </p:spPr>
      </p:pic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187450" y="59499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solidFill>
                <a:srgbClr val="1F76CD"/>
              </a:solidFill>
              <a:cs typeface="Times New Roman" pitchFamily="18" charset="0"/>
            </a:endParaRP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3000364" y="5143512"/>
            <a:ext cx="351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F76CD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 rot="10800000" flipV="1">
            <a:off x="3071802" y="3286124"/>
            <a:ext cx="460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1F76CD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5072066" y="2357430"/>
            <a:ext cx="488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1F76CD"/>
                </a:solidFill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4286248" y="4714884"/>
            <a:ext cx="3642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/>
            <a:r>
              <a:rPr lang="ru-RU" b="1" dirty="0">
                <a:solidFill>
                  <a:srgbClr val="1F76CD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3929058" y="2571744"/>
            <a:ext cx="4411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F76CD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baseline="-25000" dirty="0">
                <a:solidFill>
                  <a:srgbClr val="1F76CD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642910" y="928670"/>
            <a:ext cx="78486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Сечение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цилиндра плоскостью, проходящей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через ось ( осевое сечение)</a:t>
            </a:r>
          </a:p>
          <a:p>
            <a:pPr algn="ctr" eaLnBrk="0" hangingPunct="0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7836" name="Rectangle 12"/>
          <p:cNvSpPr>
            <a:spLocks noChangeArrowheads="1"/>
          </p:cNvSpPr>
          <p:nvPr/>
        </p:nvSpPr>
        <p:spPr bwMode="auto">
          <a:xfrm>
            <a:off x="2285984" y="5929330"/>
            <a:ext cx="45671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Сечение - прямоугольник АВС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71736" y="357166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Сечения цилиндра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43576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4A7EBB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b="1" dirty="0">
              <a:solidFill>
                <a:srgbClr val="4A7EBB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  <p:bldP spid="77829" grpId="0"/>
      <p:bldP spid="77830" grpId="0"/>
      <p:bldP spid="77832" grpId="0"/>
      <p:bldP spid="778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786182" y="5929330"/>
            <a:ext cx="22526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900" b="1" dirty="0" smtClean="0">
                <a:cs typeface="Times New Roman" pitchFamily="18" charset="0"/>
              </a:rPr>
              <a:t>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сечение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круг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071678"/>
            <a:ext cx="5168913" cy="3881100"/>
          </a:xfrm>
          <a:prstGeom prst="rect">
            <a:avLst/>
          </a:prstGeom>
          <a:noFill/>
        </p:spPr>
      </p:pic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2500298" y="1142984"/>
            <a:ext cx="44028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Сечение цилиндра плоскостью,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перпендикулярной оси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4643438" y="5214950"/>
            <a:ext cx="420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1F76CD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b="1" dirty="0">
              <a:solidFill>
                <a:srgbClr val="1F76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4643438" y="2571744"/>
            <a:ext cx="534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1F76CD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1800" b="1" baseline="-25000" dirty="0">
                <a:solidFill>
                  <a:srgbClr val="1F76CD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4572000" y="3929066"/>
            <a:ext cx="534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1F76CD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1800" b="1" baseline="-25000" dirty="0">
                <a:solidFill>
                  <a:srgbClr val="1F76CD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2176463" y="3521075"/>
            <a:ext cx="344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>
                <a:cs typeface="Times New Roman" pitchFamily="18" charset="0"/>
              </a:rPr>
              <a:t>α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71736" y="357166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Сечения цилиндра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/>
      <p:bldP spid="79879" grpId="0"/>
      <p:bldP spid="79880" grpId="0"/>
      <p:bldP spid="798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297" name="Picture 1"/>
          <p:cNvPicPr>
            <a:picLocks noChangeAspect="1" noChangeArrowheads="1"/>
          </p:cNvPicPr>
          <p:nvPr/>
        </p:nvPicPr>
        <p:blipFill>
          <a:blip r:embed="rId2"/>
          <a:srcRect l="23437" t="27187" r="19140" b="17500"/>
          <a:stretch>
            <a:fillRect/>
          </a:stretch>
        </p:blipFill>
        <p:spPr bwMode="auto">
          <a:xfrm>
            <a:off x="714348" y="857232"/>
            <a:ext cx="7858180" cy="530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7643866" cy="5572164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Сколько образующих имеет цилиндр?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 можно принять в цилиндре за высоту?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Какой фигурой является сечение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цилиндра плоскостью, параллельной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основанию?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Какой фигурой является осевое сечение цилиндра?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Какой фигурой является сечение цилиндра плоскостью, параллельной оси цилиндра?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Можно ли в сечении цилиндра плоскостью получить: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прямоугольник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равнобедренный треугольник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круг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82274" name="Picture 2"/>
          <p:cNvPicPr>
            <a:picLocks noChangeAspect="1" noChangeArrowheads="1"/>
          </p:cNvPicPr>
          <p:nvPr/>
        </p:nvPicPr>
        <p:blipFill>
          <a:blip r:embed="rId2"/>
          <a:srcRect l="42383" t="21875" r="10742" b="5000"/>
          <a:stretch>
            <a:fillRect/>
          </a:stretch>
        </p:blipFill>
        <p:spPr bwMode="auto">
          <a:xfrm>
            <a:off x="6786578" y="357166"/>
            <a:ext cx="212483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2275" name="Picture 3"/>
          <p:cNvPicPr>
            <a:picLocks noChangeAspect="1" noChangeArrowheads="1"/>
          </p:cNvPicPr>
          <p:nvPr/>
        </p:nvPicPr>
        <p:blipFill>
          <a:blip r:embed="rId3"/>
          <a:srcRect l="28711" t="30000" r="25000" b="13750"/>
          <a:stretch>
            <a:fillRect/>
          </a:stretch>
        </p:blipFill>
        <p:spPr bwMode="auto">
          <a:xfrm>
            <a:off x="7074691" y="1928802"/>
            <a:ext cx="2069309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2276" name="Picture 4"/>
          <p:cNvPicPr>
            <a:picLocks noChangeAspect="1" noChangeArrowheads="1"/>
          </p:cNvPicPr>
          <p:nvPr/>
        </p:nvPicPr>
        <p:blipFill>
          <a:blip r:embed="rId4"/>
          <a:srcRect l="33398" t="32812" r="37305" b="16562"/>
          <a:stretch>
            <a:fillRect/>
          </a:stretch>
        </p:blipFill>
        <p:spPr bwMode="auto">
          <a:xfrm>
            <a:off x="7260185" y="3571876"/>
            <a:ext cx="165365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411413" y="3716338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85984" y="2000240"/>
            <a:ext cx="5762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/>
              <a:t>О</a:t>
            </a: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2000232" y="2214554"/>
            <a:ext cx="73025" cy="73025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928662" y="1071546"/>
            <a:ext cx="2286016" cy="2285992"/>
          </a:xfrm>
          <a:prstGeom prst="ellipse">
            <a:avLst/>
          </a:prstGeom>
          <a:solidFill>
            <a:srgbClr val="D99694"/>
          </a:solidFill>
          <a:ln w="57150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6200000" flipH="1" flipV="1">
            <a:off x="2088000" y="1425373"/>
            <a:ext cx="844745" cy="8066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3428992" y="214290"/>
            <a:ext cx="2643206" cy="42862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Площадь круга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60" name="Object 60"/>
          <p:cNvGraphicFramePr>
            <a:graphicFrameLocks noChangeAspect="1"/>
          </p:cNvGraphicFramePr>
          <p:nvPr/>
        </p:nvGraphicFramePr>
        <p:xfrm>
          <a:off x="6632575" y="-26988"/>
          <a:ext cx="1300163" cy="498476"/>
        </p:xfrm>
        <a:graphic>
          <a:graphicData uri="http://schemas.openxmlformats.org/presentationml/2006/ole">
            <p:oleObj spid="_x0000_s49154" name="Формула" r:id="rId3" imgW="596880" imgH="228600" progId="Equation.3">
              <p:embed/>
            </p:oleObj>
          </a:graphicData>
        </a:graphic>
      </p:graphicFrame>
      <p:sp>
        <p:nvSpPr>
          <p:cNvPr id="18" name="Заголовок 1"/>
          <p:cNvSpPr txBox="1">
            <a:spLocks/>
          </p:cNvSpPr>
          <p:nvPr/>
        </p:nvSpPr>
        <p:spPr>
          <a:xfrm>
            <a:off x="3500430" y="1071546"/>
            <a:ext cx="3071834" cy="714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Длина окружности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" name="Object 60"/>
          <p:cNvGraphicFramePr>
            <a:graphicFrameLocks noChangeAspect="1"/>
          </p:cNvGraphicFramePr>
          <p:nvPr/>
        </p:nvGraphicFramePr>
        <p:xfrm>
          <a:off x="4000496" y="571480"/>
          <a:ext cx="1162050" cy="442912"/>
        </p:xfrm>
        <a:graphic>
          <a:graphicData uri="http://schemas.openxmlformats.org/presentationml/2006/ole">
            <p:oleObj spid="_x0000_s49155" name="Формула" r:id="rId4" imgW="533160" imgH="203040" progId="Equation.3">
              <p:embed/>
            </p:oleObj>
          </a:graphicData>
        </a:graphic>
      </p:graphicFrame>
      <p:graphicFrame>
        <p:nvGraphicFramePr>
          <p:cNvPr id="3" name="Object 60"/>
          <p:cNvGraphicFramePr>
            <a:graphicFrameLocks noChangeAspect="1"/>
          </p:cNvGraphicFramePr>
          <p:nvPr/>
        </p:nvGraphicFramePr>
        <p:xfrm>
          <a:off x="6718300" y="1258888"/>
          <a:ext cx="1328738" cy="442912"/>
        </p:xfrm>
        <a:graphic>
          <a:graphicData uri="http://schemas.openxmlformats.org/presentationml/2006/ole">
            <p:oleObj spid="_x0000_s49156" name="Формула" r:id="rId5" imgW="609480" imgH="203040" progId="Equation.3">
              <p:embed/>
            </p:oleObj>
          </a:graphicData>
        </a:graphic>
      </p:graphicFrame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2214546" y="2214554"/>
            <a:ext cx="5762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/>
              <a:t>О</a:t>
            </a:r>
          </a:p>
        </p:txBody>
      </p:sp>
      <p:sp>
        <p:nvSpPr>
          <p:cNvPr id="21" name="Овал 20"/>
          <p:cNvSpPr/>
          <p:nvPr/>
        </p:nvSpPr>
        <p:spPr>
          <a:xfrm flipH="1">
            <a:off x="2071670" y="221455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571868" y="1785926"/>
            <a:ext cx="50006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Задача: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1.Вычислите длину окружности, если радиус равен 10 м.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2.Вычислите площадь круга, если радиус равен 10 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8007" name="Object 7"/>
          <p:cNvGraphicFramePr>
            <a:graphicFrameLocks noChangeAspect="1"/>
          </p:cNvGraphicFramePr>
          <p:nvPr/>
        </p:nvGraphicFramePr>
        <p:xfrm>
          <a:off x="3540125" y="2928938"/>
          <a:ext cx="1735138" cy="442912"/>
        </p:xfrm>
        <a:graphic>
          <a:graphicData uri="http://schemas.openxmlformats.org/presentationml/2006/ole">
            <p:oleObj spid="_x0000_s49164" name="Формула" r:id="rId6" imgW="698400" imgH="177480" progId="Equation.3">
              <p:embed/>
            </p:oleObj>
          </a:graphicData>
        </a:graphic>
      </p:graphicFrame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3635375" y="3357563"/>
          <a:ext cx="1892300" cy="506412"/>
        </p:xfrm>
        <a:graphic>
          <a:graphicData uri="http://schemas.openxmlformats.org/presentationml/2006/ole">
            <p:oleObj spid="_x0000_s49165" name="Формула" r:id="rId7" imgW="761760" imgH="203040" progId="Equation.3">
              <p:embed/>
            </p:oleObj>
          </a:graphicData>
        </a:graphic>
      </p:graphicFrame>
      <p:graphicFrame>
        <p:nvGraphicFramePr>
          <p:cNvPr id="24" name="Object 7"/>
          <p:cNvGraphicFramePr>
            <a:graphicFrameLocks noChangeAspect="1"/>
          </p:cNvGraphicFramePr>
          <p:nvPr/>
        </p:nvGraphicFramePr>
        <p:xfrm>
          <a:off x="6056313" y="3286125"/>
          <a:ext cx="1924050" cy="506413"/>
        </p:xfrm>
        <a:graphic>
          <a:graphicData uri="http://schemas.openxmlformats.org/presentationml/2006/ole">
            <p:oleObj spid="_x0000_s49166" name="Формула" r:id="rId8" imgW="774360" imgH="203040" progId="Equation.3">
              <p:embed/>
            </p:oleObj>
          </a:graphicData>
        </a:graphic>
      </p:graphicFrame>
      <p:graphicFrame>
        <p:nvGraphicFramePr>
          <p:cNvPr id="25" name="Object 7"/>
          <p:cNvGraphicFramePr>
            <a:graphicFrameLocks noChangeAspect="1"/>
          </p:cNvGraphicFramePr>
          <p:nvPr/>
        </p:nvGraphicFramePr>
        <p:xfrm>
          <a:off x="3649663" y="3857625"/>
          <a:ext cx="1860550" cy="506413"/>
        </p:xfrm>
        <a:graphic>
          <a:graphicData uri="http://schemas.openxmlformats.org/presentationml/2006/ole">
            <p:oleObj spid="_x0000_s49167" name="Формула" r:id="rId9" imgW="749160" imgH="203040" progId="Equation.3">
              <p:embed/>
            </p:oleObj>
          </a:graphicData>
        </a:graphic>
      </p:graphicFrame>
      <p:graphicFrame>
        <p:nvGraphicFramePr>
          <p:cNvPr id="26" name="Object 7"/>
          <p:cNvGraphicFramePr>
            <a:graphicFrameLocks noChangeAspect="1"/>
          </p:cNvGraphicFramePr>
          <p:nvPr/>
        </p:nvGraphicFramePr>
        <p:xfrm>
          <a:off x="3643306" y="5143512"/>
          <a:ext cx="1608137" cy="506412"/>
        </p:xfrm>
        <a:graphic>
          <a:graphicData uri="http://schemas.openxmlformats.org/presentationml/2006/ole">
            <p:oleObj spid="_x0000_s49168" name="Формула" r:id="rId10" imgW="647640" imgH="203040" progId="Equation.3">
              <p:embed/>
            </p:oleObj>
          </a:graphicData>
        </a:graphic>
      </p:graphicFrame>
      <p:graphicFrame>
        <p:nvGraphicFramePr>
          <p:cNvPr id="27" name="Object 7"/>
          <p:cNvGraphicFramePr>
            <a:graphicFrameLocks noChangeAspect="1"/>
          </p:cNvGraphicFramePr>
          <p:nvPr/>
        </p:nvGraphicFramePr>
        <p:xfrm>
          <a:off x="5983288" y="5072063"/>
          <a:ext cx="2081212" cy="569912"/>
        </p:xfrm>
        <a:graphic>
          <a:graphicData uri="http://schemas.openxmlformats.org/presentationml/2006/ole">
            <p:oleObj spid="_x0000_s49169" name="Формула" r:id="rId11" imgW="838080" imgH="228600" progId="Equation.3">
              <p:embed/>
            </p:oleObj>
          </a:graphicData>
        </a:graphic>
      </p:graphicFrame>
      <p:graphicFrame>
        <p:nvGraphicFramePr>
          <p:cNvPr id="29" name="Object 7"/>
          <p:cNvGraphicFramePr>
            <a:graphicFrameLocks noChangeAspect="1"/>
          </p:cNvGraphicFramePr>
          <p:nvPr/>
        </p:nvGraphicFramePr>
        <p:xfrm>
          <a:off x="3768725" y="5786438"/>
          <a:ext cx="1860550" cy="569912"/>
        </p:xfrm>
        <a:graphic>
          <a:graphicData uri="http://schemas.openxmlformats.org/presentationml/2006/ole">
            <p:oleObj spid="_x0000_s49170" name="Формула" r:id="rId12" imgW="749160" imgH="228600" progId="Equation.3">
              <p:embed/>
            </p:oleObj>
          </a:graphicData>
        </a:graphic>
      </p:graphicFrame>
      <p:graphicFrame>
        <p:nvGraphicFramePr>
          <p:cNvPr id="4" name="Object 19"/>
          <p:cNvGraphicFramePr>
            <a:graphicFrameLocks noChangeAspect="1"/>
          </p:cNvGraphicFramePr>
          <p:nvPr/>
        </p:nvGraphicFramePr>
        <p:xfrm>
          <a:off x="2143108" y="1428736"/>
          <a:ext cx="290288" cy="315901"/>
        </p:xfrm>
        <a:graphic>
          <a:graphicData uri="http://schemas.openxmlformats.org/presentationml/2006/ole">
            <p:oleObj spid="_x0000_s49171" name="Формула" r:id="rId13" imgW="15228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928662" y="3786190"/>
            <a:ext cx="2286016" cy="228599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411413" y="3716338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143108" y="2071678"/>
            <a:ext cx="5762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2000232" y="2214554"/>
            <a:ext cx="73025" cy="73025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4357686" y="1857364"/>
            <a:ext cx="4143404" cy="78581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Какая фигура получится при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вращении вокруг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точки А  точки В 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half" idx="2"/>
          </p:nvPr>
        </p:nvSpPr>
        <p:spPr>
          <a:xfrm>
            <a:off x="4143372" y="4286256"/>
            <a:ext cx="4038600" cy="17573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Какую фигуру образует отрезок АВ при вращении его вокруг точки А 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9"/>
          <p:cNvSpPr>
            <a:spLocks noChangeArrowheads="1"/>
          </p:cNvSpPr>
          <p:nvPr/>
        </p:nvSpPr>
        <p:spPr bwMode="auto">
          <a:xfrm>
            <a:off x="2071670" y="4857760"/>
            <a:ext cx="73025" cy="73025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10800000" flipH="1" flipV="1">
            <a:off x="2124000" y="3779999"/>
            <a:ext cx="1" cy="11366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9"/>
          <p:cNvSpPr>
            <a:spLocks noChangeArrowheads="1"/>
          </p:cNvSpPr>
          <p:nvPr/>
        </p:nvSpPr>
        <p:spPr bwMode="auto">
          <a:xfrm>
            <a:off x="2000232" y="1044000"/>
            <a:ext cx="73025" cy="72000"/>
          </a:xfrm>
          <a:prstGeom prst="ellipse">
            <a:avLst/>
          </a:prstGeom>
          <a:solidFill>
            <a:srgbClr val="FF0000"/>
          </a:solidFill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857356" y="642918"/>
            <a:ext cx="5762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214546" y="4786322"/>
            <a:ext cx="5762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214546" y="3500438"/>
            <a:ext cx="5762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2071670" y="3744000"/>
            <a:ext cx="73025" cy="7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928662" y="1071546"/>
            <a:ext cx="2286016" cy="2286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58  0.125 0.16647  C 0.125 0.25837  0.069 0.33295  0 0.33295  C -0.069 0.33295  -0.125 0.25837  -0.125 0.16647  C -0.125 0.07458  -0.069 0  0 0  Z" pathEditMode="relative" ptsTypes="">
                                      <p:cBhvr>
                                        <p:cTn id="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319" grpId="0"/>
      <p:bldP spid="13321" grpId="0" animBg="1"/>
      <p:bldP spid="20" grpId="0" animBg="1"/>
      <p:bldP spid="22" grpId="0" animBg="1"/>
      <p:bldP spid="22" grpId="1" animBg="1"/>
      <p:bldP spid="23" grpId="0"/>
      <p:bldP spid="24" grpId="0"/>
      <p:bldP spid="25" grpId="0"/>
      <p:bldP spid="26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Тела вращения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Цилиндр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араллелограмм 2"/>
          <p:cNvSpPr/>
          <p:nvPr/>
        </p:nvSpPr>
        <p:spPr>
          <a:xfrm>
            <a:off x="3929058" y="4857760"/>
            <a:ext cx="4786346" cy="1500198"/>
          </a:xfrm>
          <a:prstGeom prst="parallelogram">
            <a:avLst>
              <a:gd name="adj" fmla="val 43286"/>
            </a:avLst>
          </a:prstGeom>
          <a:solidFill>
            <a:srgbClr val="FFFF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5072066" y="5286388"/>
            <a:ext cx="2428892" cy="785818"/>
            <a:chOff x="3152" y="1570"/>
            <a:chExt cx="771" cy="263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7" name="Oval 102"/>
            <p:cNvSpPr>
              <a:spLocks noChangeArrowheads="1"/>
            </p:cNvSpPr>
            <p:nvPr/>
          </p:nvSpPr>
          <p:spPr bwMode="auto">
            <a:xfrm>
              <a:off x="3152" y="1570"/>
              <a:ext cx="771" cy="23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" name="Oval 103"/>
            <p:cNvSpPr>
              <a:spLocks noChangeArrowheads="1"/>
            </p:cNvSpPr>
            <p:nvPr/>
          </p:nvSpPr>
          <p:spPr bwMode="auto">
            <a:xfrm>
              <a:off x="3152" y="1598"/>
              <a:ext cx="771" cy="23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cxnSp>
        <p:nvCxnSpPr>
          <p:cNvPr id="17" name="Прямая соединительная линия 16"/>
          <p:cNvCxnSpPr>
            <a:stCxn id="40" idx="5"/>
          </p:cNvCxnSpPr>
          <p:nvPr/>
        </p:nvCxnSpPr>
        <p:spPr>
          <a:xfrm rot="5400000" flipH="1" flipV="1">
            <a:off x="5732240" y="4556262"/>
            <a:ext cx="2826130" cy="101"/>
          </a:xfrm>
          <a:prstGeom prst="line">
            <a:avLst/>
          </a:prstGeom>
          <a:ln w="28575">
            <a:solidFill>
              <a:srgbClr val="3A66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5216410" y="4643326"/>
            <a:ext cx="2856172" cy="1588"/>
          </a:xfrm>
          <a:prstGeom prst="line">
            <a:avLst/>
          </a:prstGeom>
          <a:ln w="28575">
            <a:solidFill>
              <a:srgbClr val="3A66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4715670" y="4642652"/>
            <a:ext cx="2857520" cy="1588"/>
          </a:xfrm>
          <a:prstGeom prst="line">
            <a:avLst/>
          </a:prstGeom>
          <a:ln w="28575">
            <a:solidFill>
              <a:srgbClr val="3A66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4215604" y="4571214"/>
            <a:ext cx="2857520" cy="1588"/>
          </a:xfrm>
          <a:prstGeom prst="line">
            <a:avLst/>
          </a:prstGeom>
          <a:ln w="28575">
            <a:solidFill>
              <a:srgbClr val="3A66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3929852" y="4499776"/>
            <a:ext cx="2857520" cy="1588"/>
          </a:xfrm>
          <a:prstGeom prst="line">
            <a:avLst/>
          </a:prstGeom>
          <a:ln w="28575">
            <a:solidFill>
              <a:srgbClr val="3A66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6072992" y="4285462"/>
            <a:ext cx="2857520" cy="1588"/>
          </a:xfrm>
          <a:prstGeom prst="line">
            <a:avLst/>
          </a:prstGeom>
          <a:ln w="28575">
            <a:solidFill>
              <a:srgbClr val="3A66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3644100" y="4285462"/>
            <a:ext cx="2857520" cy="1588"/>
          </a:xfrm>
          <a:prstGeom prst="line">
            <a:avLst/>
          </a:prstGeom>
          <a:ln w="28575">
            <a:solidFill>
              <a:srgbClr val="3A66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араллелограмм 3"/>
          <p:cNvSpPr/>
          <p:nvPr/>
        </p:nvSpPr>
        <p:spPr>
          <a:xfrm>
            <a:off x="4071934" y="2000240"/>
            <a:ext cx="4786346" cy="1500198"/>
          </a:xfrm>
          <a:prstGeom prst="parallelogram">
            <a:avLst>
              <a:gd name="adj" fmla="val 43286"/>
            </a:avLst>
          </a:prstGeom>
          <a:solidFill>
            <a:srgbClr val="FFFF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4699" name="Object 123"/>
          <p:cNvGraphicFramePr>
            <a:graphicFrameLocks noChangeAspect="1"/>
          </p:cNvGraphicFramePr>
          <p:nvPr/>
        </p:nvGraphicFramePr>
        <p:xfrm>
          <a:off x="8215338" y="5072074"/>
          <a:ext cx="200025" cy="185737"/>
        </p:xfrm>
        <a:graphic>
          <a:graphicData uri="http://schemas.openxmlformats.org/presentationml/2006/ole">
            <p:oleObj spid="_x0000_s172034" name="Формула" r:id="rId4" imgW="139680" imgH="139680" progId="Equation.3">
              <p:embed/>
            </p:oleObj>
          </a:graphicData>
        </a:graphic>
      </p:graphicFrame>
      <p:graphicFrame>
        <p:nvGraphicFramePr>
          <p:cNvPr id="24700" name="Object 124"/>
          <p:cNvGraphicFramePr>
            <a:graphicFrameLocks noChangeAspect="1"/>
          </p:cNvGraphicFramePr>
          <p:nvPr/>
        </p:nvGraphicFramePr>
        <p:xfrm>
          <a:off x="8358214" y="2143116"/>
          <a:ext cx="233363" cy="288925"/>
        </p:xfrm>
        <a:graphic>
          <a:graphicData uri="http://schemas.openxmlformats.org/presentationml/2006/ole">
            <p:oleObj spid="_x0000_s172035" name="Формула" r:id="rId5" imgW="152280" imgH="203040" progId="Equation.3">
              <p:embed/>
            </p:oleObj>
          </a:graphicData>
        </a:graphic>
      </p:graphicFrame>
      <p:sp>
        <p:nvSpPr>
          <p:cNvPr id="10" name="Овал 9"/>
          <p:cNvSpPr/>
          <p:nvPr/>
        </p:nvSpPr>
        <p:spPr>
          <a:xfrm>
            <a:off x="5072066" y="2500306"/>
            <a:ext cx="2428892" cy="7143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5537207" y="3963991"/>
            <a:ext cx="2786082" cy="1588"/>
          </a:xfrm>
          <a:prstGeom prst="line">
            <a:avLst/>
          </a:prstGeom>
          <a:ln w="28575">
            <a:solidFill>
              <a:srgbClr val="4A7EB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5037141" y="3892553"/>
            <a:ext cx="2786082" cy="1588"/>
          </a:xfrm>
          <a:prstGeom prst="line">
            <a:avLst/>
          </a:prstGeom>
          <a:ln w="28575">
            <a:solidFill>
              <a:srgbClr val="4A7EB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4465637" y="3892553"/>
            <a:ext cx="2786082" cy="1588"/>
          </a:xfrm>
          <a:prstGeom prst="line">
            <a:avLst/>
          </a:prstGeom>
          <a:ln w="28575">
            <a:solidFill>
              <a:srgbClr val="4A7EB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14282" y="2786058"/>
            <a:ext cx="457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</a:rPr>
              <a:t>Тело, ограниченное цилиндрической поверхностью </a:t>
            </a:r>
          </a:p>
          <a:p>
            <a:r>
              <a:rPr lang="ru-RU" sz="2000" dirty="0" smtClean="0">
                <a:latin typeface="Times New Roman" pitchFamily="18" charset="0"/>
              </a:rPr>
              <a:t>и двумя кругами с границами </a:t>
            </a:r>
            <a:r>
              <a:rPr lang="en-US" sz="2000" dirty="0" smtClean="0">
                <a:latin typeface="Times New Roman" pitchFamily="18" charset="0"/>
              </a:rPr>
              <a:t>L </a:t>
            </a:r>
            <a:r>
              <a:rPr lang="ru-RU" sz="2000" dirty="0" smtClean="0">
                <a:latin typeface="Times New Roman" pitchFamily="18" charset="0"/>
              </a:rPr>
              <a:t>и </a:t>
            </a:r>
            <a:r>
              <a:rPr lang="en-US" sz="2000" dirty="0" smtClean="0">
                <a:latin typeface="Times New Roman" pitchFamily="18" charset="0"/>
              </a:rPr>
              <a:t>L</a:t>
            </a:r>
            <a:r>
              <a:rPr lang="ru-RU" sz="2000" baseline="-25000" dirty="0" smtClean="0">
                <a:latin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</a:rPr>
              <a:t>, называется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</a:rPr>
              <a:t>цилиндром</a:t>
            </a:r>
            <a:r>
              <a:rPr lang="ru-RU" sz="2000" dirty="0" smtClean="0">
                <a:latin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/>
          </a:p>
        </p:txBody>
      </p:sp>
      <p:sp>
        <p:nvSpPr>
          <p:cNvPr id="24" name="Text Box 122"/>
          <p:cNvSpPr txBox="1">
            <a:spLocks noChangeArrowheads="1"/>
          </p:cNvSpPr>
          <p:nvPr/>
        </p:nvSpPr>
        <p:spPr bwMode="auto">
          <a:xfrm>
            <a:off x="6143636" y="2071678"/>
            <a:ext cx="5715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aseline="0" dirty="0">
                <a:latin typeface="Times New Roman" pitchFamily="18" charset="0"/>
              </a:rPr>
              <a:t>L</a:t>
            </a:r>
            <a:r>
              <a:rPr lang="en-US" baseline="-25000" dirty="0">
                <a:latin typeface="Times New Roman" pitchFamily="18" charset="0"/>
              </a:rPr>
              <a:t>1</a:t>
            </a:r>
            <a:endParaRPr lang="ru-RU" baseline="-25000" dirty="0">
              <a:latin typeface="Times New Roman" pitchFamily="18" charset="0"/>
            </a:endParaRPr>
          </a:p>
        </p:txBody>
      </p:sp>
      <p:sp>
        <p:nvSpPr>
          <p:cNvPr id="25" name="Text Box 122"/>
          <p:cNvSpPr txBox="1">
            <a:spLocks noChangeArrowheads="1"/>
          </p:cNvSpPr>
          <p:nvPr/>
        </p:nvSpPr>
        <p:spPr bwMode="auto">
          <a:xfrm>
            <a:off x="5000628" y="5857892"/>
            <a:ext cx="5715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aseline="0" dirty="0" smtClean="0">
                <a:latin typeface="Times New Roman" pitchFamily="18" charset="0"/>
              </a:rPr>
              <a:t>L</a:t>
            </a:r>
            <a:endParaRPr lang="ru-RU" baseline="-25000" dirty="0"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4282" y="1142984"/>
            <a:ext cx="74295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Отрезки прямых АА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ММ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т.д., заключенные между плоскостями, образуют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цилиндрическую поверхность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Сами отрезки называются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образующими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цилиндрической поверхности.</a:t>
            </a:r>
          </a:p>
          <a:p>
            <a:endParaRPr lang="ru-RU" dirty="0"/>
          </a:p>
        </p:txBody>
      </p:sp>
      <p:sp>
        <p:nvSpPr>
          <p:cNvPr id="23" name="Text Box 117"/>
          <p:cNvSpPr txBox="1">
            <a:spLocks noChangeArrowheads="1"/>
          </p:cNvSpPr>
          <p:nvPr/>
        </p:nvSpPr>
        <p:spPr bwMode="auto">
          <a:xfrm>
            <a:off x="5429256" y="5857892"/>
            <a:ext cx="35719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aseline="0" dirty="0">
                <a:latin typeface="Times New Roman" pitchFamily="18" charset="0"/>
              </a:rPr>
              <a:t>А</a:t>
            </a:r>
          </a:p>
        </p:txBody>
      </p:sp>
      <p:sp>
        <p:nvSpPr>
          <p:cNvPr id="26" name="Text Box 118"/>
          <p:cNvSpPr txBox="1">
            <a:spLocks noChangeArrowheads="1"/>
          </p:cNvSpPr>
          <p:nvPr/>
        </p:nvSpPr>
        <p:spPr bwMode="auto">
          <a:xfrm>
            <a:off x="5429256" y="2857496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aseline="0" dirty="0">
                <a:latin typeface="Times New Roman" pitchFamily="18" charset="0"/>
              </a:rPr>
              <a:t>А</a:t>
            </a:r>
            <a:r>
              <a:rPr lang="ru-RU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27" name="Text Box 119"/>
          <p:cNvSpPr txBox="1">
            <a:spLocks noChangeArrowheads="1"/>
          </p:cNvSpPr>
          <p:nvPr/>
        </p:nvSpPr>
        <p:spPr bwMode="auto">
          <a:xfrm>
            <a:off x="5929322" y="592933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aseline="0" dirty="0">
                <a:latin typeface="Times New Roman" pitchFamily="18" charset="0"/>
              </a:rPr>
              <a:t>М</a:t>
            </a:r>
          </a:p>
        </p:txBody>
      </p:sp>
      <p:sp>
        <p:nvSpPr>
          <p:cNvPr id="28" name="Text Box 120"/>
          <p:cNvSpPr txBox="1">
            <a:spLocks noChangeArrowheads="1"/>
          </p:cNvSpPr>
          <p:nvPr/>
        </p:nvSpPr>
        <p:spPr bwMode="auto">
          <a:xfrm>
            <a:off x="6000760" y="2928934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aseline="0" dirty="0">
                <a:latin typeface="Times New Roman" pitchFamily="18" charset="0"/>
              </a:rPr>
              <a:t>М</a:t>
            </a:r>
            <a:r>
              <a:rPr lang="ru-RU" baseline="-25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30" name="Прямая соединительная линия 29"/>
          <p:cNvCxnSpPr>
            <a:stCxn id="10" idx="2"/>
          </p:cNvCxnSpPr>
          <p:nvPr/>
        </p:nvCxnSpPr>
        <p:spPr>
          <a:xfrm rot="10800000" flipV="1">
            <a:off x="5072066" y="2857496"/>
            <a:ext cx="1588" cy="64294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5465769" y="3321049"/>
            <a:ext cx="35719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4" idx="3"/>
          </p:cNvCxnSpPr>
          <p:nvPr/>
        </p:nvCxnSpPr>
        <p:spPr>
          <a:xfrm rot="5400000">
            <a:off x="5999946" y="3355160"/>
            <a:ext cx="285752" cy="480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6503228" y="3355160"/>
            <a:ext cx="285752" cy="480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10" idx="6"/>
          </p:cNvCxnSpPr>
          <p:nvPr/>
        </p:nvCxnSpPr>
        <p:spPr>
          <a:xfrm>
            <a:off x="7500958" y="2857496"/>
            <a:ext cx="1588" cy="642942"/>
          </a:xfrm>
          <a:prstGeom prst="line">
            <a:avLst/>
          </a:prstGeom>
          <a:ln w="28575">
            <a:solidFill>
              <a:srgbClr val="3A669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0" idx="5"/>
          </p:cNvCxnSpPr>
          <p:nvPr/>
        </p:nvCxnSpPr>
        <p:spPr>
          <a:xfrm rot="5400000">
            <a:off x="6949327" y="3304510"/>
            <a:ext cx="390370" cy="1487"/>
          </a:xfrm>
          <a:prstGeom prst="line">
            <a:avLst/>
          </a:prstGeom>
          <a:ln w="28575">
            <a:solidFill>
              <a:srgbClr val="3A669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5144298" y="3285330"/>
            <a:ext cx="428628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214282" y="550070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Расстояние между плоскостями оснований называется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высотой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цилиндра, а радиус основания –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радиусом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цилиндра.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Прямая соединительная линия 57"/>
          <p:cNvCxnSpPr>
            <a:stCxn id="3" idx="4"/>
          </p:cNvCxnSpPr>
          <p:nvPr/>
        </p:nvCxnSpPr>
        <p:spPr>
          <a:xfrm rot="5400000" flipH="1">
            <a:off x="4019150" y="4054877"/>
            <a:ext cx="4571238" cy="3492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357950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r>
              <a:rPr lang="ru-RU" baseline="-25000" dirty="0" smtClean="0"/>
              <a:t>1</a:t>
            </a:r>
            <a:endParaRPr lang="ru-RU" baseline="-25000" dirty="0"/>
          </a:p>
        </p:txBody>
      </p:sp>
      <p:sp>
        <p:nvSpPr>
          <p:cNvPr id="60" name="TextBox 59"/>
          <p:cNvSpPr txBox="1"/>
          <p:nvPr/>
        </p:nvSpPr>
        <p:spPr>
          <a:xfrm>
            <a:off x="6357950" y="53578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214282" y="4929198"/>
            <a:ext cx="3291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Прямая OO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ось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цилиндра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6264000" y="278605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6286512" y="557214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единительная линия 67"/>
          <p:cNvCxnSpPr>
            <a:stCxn id="66" idx="1"/>
          </p:cNvCxnSpPr>
          <p:nvPr/>
        </p:nvCxnSpPr>
        <p:spPr>
          <a:xfrm rot="16200000" flipH="1" flipV="1">
            <a:off x="5761189" y="5464983"/>
            <a:ext cx="418166" cy="6534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214282" y="285728"/>
            <a:ext cx="8929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1.Опеределение цилиндра. Основные элементы.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4282" y="4143380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Круги называются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основаниями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цилиндра.</a:t>
            </a:r>
            <a:endParaRPr lang="ru-RU" sz="2000" dirty="0"/>
          </a:p>
        </p:txBody>
      </p:sp>
      <p:graphicFrame>
        <p:nvGraphicFramePr>
          <p:cNvPr id="5" name="Object 124"/>
          <p:cNvGraphicFramePr>
            <a:graphicFrameLocks noChangeAspect="1"/>
          </p:cNvGraphicFramePr>
          <p:nvPr/>
        </p:nvGraphicFramePr>
        <p:xfrm>
          <a:off x="8101013" y="1143000"/>
          <a:ext cx="604837" cy="288925"/>
        </p:xfrm>
        <a:graphic>
          <a:graphicData uri="http://schemas.openxmlformats.org/presentationml/2006/ole">
            <p:oleObj spid="_x0000_s172036" name="Формула" r:id="rId6" imgW="393480" imgH="203040" progId="Equation.3">
              <p:embed/>
            </p:oleObj>
          </a:graphicData>
        </a:graphic>
      </p:graphicFrame>
      <p:sp>
        <p:nvSpPr>
          <p:cNvPr id="46" name="Прямоугольник 45"/>
          <p:cNvSpPr/>
          <p:nvPr/>
        </p:nvSpPr>
        <p:spPr>
          <a:xfrm>
            <a:off x="8215338" y="107154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cs typeface="Arial" charset="0"/>
              </a:rPr>
              <a:t>II</a:t>
            </a:r>
            <a:endParaRPr lang="en-US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99">
                                            <p:subSp spid="_x0000_s17203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00">
                                            <p:subSp spid="_x0000_s17203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nimBg="1" autoUpdateAnimBg="0"/>
      <p:bldP spid="10" grpId="0" animBg="1" autoUpdateAnimBg="0"/>
      <p:bldP spid="22" grpId="0" autoUpdateAnimBg="0"/>
      <p:bldP spid="25" grpId="0" autoUpdateAnimBg="0"/>
      <p:bldP spid="23" grpId="0"/>
      <p:bldP spid="26" grpId="0"/>
      <p:bldP spid="27" grpId="0"/>
      <p:bldP spid="28" grpId="0"/>
      <p:bldP spid="59" grpId="0"/>
      <p:bldP spid="60" grpId="0"/>
      <p:bldP spid="65" grpId="0" animBg="1"/>
      <p:bldP spid="66" grpId="0" animBg="1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>
          <a:xfrm>
            <a:off x="5715008" y="4286256"/>
            <a:ext cx="2357454" cy="107157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214414" y="4428000"/>
            <a:ext cx="2357454" cy="1000132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214414" y="4356000"/>
            <a:ext cx="2357454" cy="107157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142976" y="2071678"/>
            <a:ext cx="2357454" cy="107157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215074" y="2214554"/>
            <a:ext cx="2357454" cy="107157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7" idx="2"/>
            <a:endCxn id="4" idx="2"/>
          </p:cNvCxnSpPr>
          <p:nvPr/>
        </p:nvCxnSpPr>
        <p:spPr>
          <a:xfrm rot="10800000" flipH="1" flipV="1">
            <a:off x="1142976" y="2607463"/>
            <a:ext cx="71438" cy="22843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H="1" flipV="1">
            <a:off x="3500430" y="2643182"/>
            <a:ext cx="71438" cy="2286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4" idx="2"/>
            <a:endCxn id="4" idx="6"/>
          </p:cNvCxnSpPr>
          <p:nvPr/>
        </p:nvCxnSpPr>
        <p:spPr>
          <a:xfrm rot="10800000" flipH="1">
            <a:off x="1214414" y="4891785"/>
            <a:ext cx="2357454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1285852" y="3714752"/>
            <a:ext cx="2214578" cy="7143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5715008" y="4214818"/>
            <a:ext cx="2357454" cy="114300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>
            <a:stCxn id="8" idx="2"/>
            <a:endCxn id="18" idx="2"/>
          </p:cNvCxnSpPr>
          <p:nvPr/>
        </p:nvCxnSpPr>
        <p:spPr>
          <a:xfrm rot="10800000" flipV="1">
            <a:off x="5715008" y="2750339"/>
            <a:ext cx="500066" cy="20717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8" idx="6"/>
            <a:endCxn id="18" idx="6"/>
          </p:cNvCxnSpPr>
          <p:nvPr/>
        </p:nvCxnSpPr>
        <p:spPr>
          <a:xfrm flipH="1">
            <a:off x="8072462" y="2750339"/>
            <a:ext cx="500066" cy="20717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0800000" flipH="1">
            <a:off x="5715008" y="4857760"/>
            <a:ext cx="2357454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6357950" y="3786190"/>
            <a:ext cx="2071702" cy="7143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Виды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цилиндров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z="4800" i="1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96975"/>
            <a:ext cx="8229600" cy="49339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6873" name="Picture 9" descr="_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0298" y="1928802"/>
            <a:ext cx="4824413" cy="4464050"/>
          </a:xfrm>
          <a:noFill/>
          <a:ln/>
        </p:spPr>
      </p:pic>
      <p:pic>
        <p:nvPicPr>
          <p:cNvPr id="36874" name="Picture 10" descr="272_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000240"/>
            <a:ext cx="4929222" cy="4464050"/>
          </a:xfrm>
          <a:prstGeom prst="rect">
            <a:avLst/>
          </a:prstGeom>
          <a:noFill/>
        </p:spPr>
      </p:pic>
      <p:pic>
        <p:nvPicPr>
          <p:cNvPr id="36875" name="Picture 11" descr="32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2000240"/>
            <a:ext cx="4929222" cy="4561030"/>
          </a:xfrm>
          <a:prstGeom prst="rect">
            <a:avLst/>
          </a:prstGeom>
          <a:noFill/>
        </p:spPr>
      </p:pic>
      <p:pic>
        <p:nvPicPr>
          <p:cNvPr id="36876" name="Picture 12" descr="getim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1714488"/>
            <a:ext cx="5000660" cy="4627132"/>
          </a:xfrm>
          <a:prstGeom prst="rect">
            <a:avLst/>
          </a:prstGeom>
          <a:noFill/>
        </p:spPr>
      </p:pic>
      <p:pic>
        <p:nvPicPr>
          <p:cNvPr id="90113" name="Picture 1"/>
          <p:cNvPicPr>
            <a:picLocks noChangeAspect="1" noChangeArrowheads="1"/>
          </p:cNvPicPr>
          <p:nvPr/>
        </p:nvPicPr>
        <p:blipFill>
          <a:blip r:embed="rId6"/>
          <a:srcRect r="1988" b="28083"/>
          <a:stretch>
            <a:fillRect/>
          </a:stretch>
        </p:blipFill>
        <p:spPr bwMode="auto">
          <a:xfrm>
            <a:off x="2214546" y="1571612"/>
            <a:ext cx="5143536" cy="486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Цилиндр - тело вращения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1500174"/>
            <a:ext cx="3357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вариант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Определить высоту и радиус цилиндра, полученного при вращении прямоугольника со сторонами 10 и 20 см вокруг меньшей стороны.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1571612"/>
            <a:ext cx="3643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вариант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Определить высоту и радиус цилиндра, полученного при вращении прямоугольника со сторонами 10 и 20 см вокруг большей стороны.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Цилиндр 3"/>
          <p:cNvSpPr/>
          <p:nvPr/>
        </p:nvSpPr>
        <p:spPr>
          <a:xfrm>
            <a:off x="428596" y="3071810"/>
            <a:ext cx="2357454" cy="3214710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3357562"/>
            <a:ext cx="1214446" cy="264320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Цилиндр 5"/>
          <p:cNvSpPr/>
          <p:nvPr/>
        </p:nvSpPr>
        <p:spPr>
          <a:xfrm>
            <a:off x="3929058" y="4357694"/>
            <a:ext cx="5000660" cy="142876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7036611" y="3679033"/>
            <a:ext cx="1000132" cy="278608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8007" name="Object 1"/>
          <p:cNvGraphicFramePr>
            <a:graphicFrameLocks noChangeAspect="1"/>
          </p:cNvGraphicFramePr>
          <p:nvPr/>
        </p:nvGraphicFramePr>
        <p:xfrm>
          <a:off x="1806575" y="5630863"/>
          <a:ext cx="822325" cy="341312"/>
        </p:xfrm>
        <a:graphic>
          <a:graphicData uri="http://schemas.openxmlformats.org/presentationml/2006/ole">
            <p:oleObj spid="_x0000_s199682" name="Формула" r:id="rId3" imgW="431640" imgH="177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996113" y="5203825"/>
          <a:ext cx="871537" cy="339725"/>
        </p:xfrm>
        <a:graphic>
          <a:graphicData uri="http://schemas.openxmlformats.org/presentationml/2006/ole">
            <p:oleObj spid="_x0000_s199683" name="Формула" r:id="rId4" imgW="457200" imgH="177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71604" y="4143380"/>
            <a:ext cx="928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 20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18" y="500063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=10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Цилиндр - тело вращения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1214422"/>
            <a:ext cx="40719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вариант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Определить высоту и радиус цилиндра, полученного при вращении прямоугольника со сторонами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 и 20 см вокруг большей стороны.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1214422"/>
            <a:ext cx="4000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вариант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Определить высоту и радиус цилиндра, полученного при вращении прямоугольника со сторонами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 и 20 см вокруг меньшей стороны.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421</Words>
  <Application>Microsoft Office PowerPoint</Application>
  <PresentationFormat>Экран (4:3)</PresentationFormat>
  <Paragraphs>101</Paragraphs>
  <Slides>16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Площадь круга</vt:lpstr>
      <vt:lpstr>Площадь круга </vt:lpstr>
      <vt:lpstr>Какая фигура получится при  вращении вокруг   точки А  точки В ?  </vt:lpstr>
      <vt:lpstr>Тела вращения</vt:lpstr>
      <vt:lpstr>Слайд 5</vt:lpstr>
      <vt:lpstr>2. Виды цилиндров</vt:lpstr>
      <vt:lpstr>Слайд 7</vt:lpstr>
      <vt:lpstr>3. Цилиндр - тело вращения</vt:lpstr>
      <vt:lpstr>3. Цилиндр - тело вращения</vt:lpstr>
      <vt:lpstr>Слайд 10</vt:lpstr>
      <vt:lpstr>5. Объем цилиндра</vt:lpstr>
      <vt:lpstr>Слайд 12</vt:lpstr>
      <vt:lpstr>Слайд 13</vt:lpstr>
      <vt:lpstr>Слайд 14</vt:lpstr>
      <vt:lpstr>Слайд 15</vt:lpstr>
      <vt:lpstr>Слайд 16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Спиридонова В.Л.</dc:creator>
  <cp:lastModifiedBy>Спиридонова В.Л.</cp:lastModifiedBy>
  <cp:revision>142</cp:revision>
  <dcterms:created xsi:type="dcterms:W3CDTF">2012-03-19T14:19:23Z</dcterms:created>
  <dcterms:modified xsi:type="dcterms:W3CDTF">2012-04-09T16:38:18Z</dcterms:modified>
</cp:coreProperties>
</file>