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3CBF-FA7F-4F6C-9677-9FC8D70167A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C0D6E-507B-410F-BA01-A94FA2FB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C0D6E-507B-410F-BA01-A94FA2FB7D8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3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3096344"/>
          </a:xfrm>
        </p:spPr>
        <p:txBody>
          <a:bodyPr/>
          <a:lstStyle/>
          <a:p>
            <a:pPr marL="450215" algn="r">
              <a:spcAft>
                <a:spcPts val="0"/>
              </a:spcAft>
            </a:pPr>
            <a:r>
              <a:rPr lang="ru-RU" sz="4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Художники – передвижники 2 половины 19 века</a:t>
            </a:r>
            <a:br>
              <a:rPr lang="ru-RU" sz="4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подготовила:</a:t>
            </a:r>
            <a:br>
              <a:rPr lang="ru-RU" sz="2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учитель истории и обществознания</a:t>
            </a:r>
            <a:br>
              <a:rPr lang="ru-RU" sz="2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А.П. </a:t>
            </a:r>
            <a:r>
              <a:rPr lang="ru-RU" sz="2800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Зайчук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4664"/>
            <a:ext cx="7772400" cy="1296144"/>
          </a:xfrm>
        </p:spPr>
        <p:txBody>
          <a:bodyPr>
            <a:normAutofit fontScale="47500" lnSpcReduction="20000"/>
          </a:bodyPr>
          <a:lstStyle/>
          <a:p>
            <a:pPr marL="450215" lvl="0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</a:pPr>
            <a:r>
              <a:rPr lang="ru-RU" sz="5000" b="1" dirty="0" smtClean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  <a:t>Интегрированный </a:t>
            </a:r>
            <a:r>
              <a:rPr lang="ru-RU" sz="5000" b="1" dirty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  <a:t>урок по истории и </a:t>
            </a:r>
          </a:p>
          <a:p>
            <a:pPr marL="450215" lvl="0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</a:pPr>
            <a:r>
              <a:rPr lang="ru-RU" sz="5000" b="1" dirty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  <a:t>рисованию</a:t>
            </a:r>
            <a:endParaRPr lang="ru-RU" sz="5000" dirty="0">
              <a:solidFill>
                <a:srgbClr val="7030A0"/>
              </a:solidFill>
              <a:latin typeface="Segoe Script" pitchFamily="34" charset="0"/>
              <a:ea typeface="Calibri"/>
              <a:cs typeface="Times New Roman"/>
            </a:endParaRPr>
          </a:p>
          <a:p>
            <a:pPr lvl="0">
              <a:buClr>
                <a:srgbClr val="873624"/>
              </a:buClr>
            </a:pPr>
            <a:endParaRPr lang="ru-RU" sz="2400" dirty="0">
              <a:solidFill>
                <a:srgbClr val="895D1D"/>
              </a:solidFill>
              <a:latin typeface="Segoe Script" pitchFamily="34" charset="0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Segoe Script" pitchFamily="34" charset="0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Segoe Script" pitchFamily="34" charset="0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Segoe Script" pitchFamily="34" charset="0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Segoe Script" pitchFamily="34" charset="0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Segoe Script" pitchFamily="34" charset="0"/>
              <a:ea typeface="Calibri"/>
              <a:cs typeface="Times New Roman"/>
            </a:endParaRPr>
          </a:p>
          <a:p>
            <a:endParaRPr lang="ru-RU" sz="24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2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556792"/>
            <a:ext cx="3080665" cy="3528391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Пейзаж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– изображение местности, вида природы или моря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08720"/>
            <a:ext cx="51125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2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570156"/>
            <a:ext cx="2432593" cy="5667156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Натюрморт –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изображение цветов, фруктов, различных предметов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5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04664"/>
            <a:ext cx="2720625" cy="6120679"/>
          </a:xfrm>
        </p:spPr>
        <p:txBody>
          <a:bodyPr/>
          <a:lstStyle/>
          <a:p>
            <a:pPr algn="l"/>
            <a:endParaRPr lang="ru-RU" sz="2800" dirty="0"/>
          </a:p>
        </p:txBody>
      </p:sp>
      <p:pic>
        <p:nvPicPr>
          <p:cNvPr id="5122" name="Picture 2" descr="http://t2.gstatic.com/images?q=tbn:ANd9GcSFO4zhsN89r4ipv4MZSWNd001T54V-NPhzJlP4syzrHiE77RCeCHEmT3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28800"/>
            <a:ext cx="11811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2.gstatic.com/images?q=tbn:ANd9GcQLaW51AOfM-CMwuUirBK5mickmKizhLmbe51ZEzXPhATmYYLSqYXjn8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56656"/>
            <a:ext cx="1181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S1Mm3Y611ebo06exFRrVsJn6dglTrEIsCX3PJlVnup1IgLGvA8v_MZY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6" y="3573016"/>
            <a:ext cx="136207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2.gstatic.com/images?q=tbn:ANd9GcQ6pwj1s4_ClGzJMvSXxsby-X7ysmnW190-SfdWjAVFqqvOhjTxu723v6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19238"/>
            <a:ext cx="13620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0.gstatic.com/images?q=tbn:ANd9GcTAfxhW8puwpu3xBmttWUJMUPrQB1ERwWyviXycc8ChG8BsGYjb0MmFF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26" y="3212976"/>
            <a:ext cx="8382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2.gstatic.com/images?q=tbn:ANd9GcTMxBpn2aQlkRl6mqExy4GMnYy_zg8u8Av7DRqbXqge5SR0H3z9l4RzWfI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6300"/>
            <a:ext cx="952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t0.gstatic.com/images?q=tbn:ANd9GcSk2NI0Vxj27ljF5kr-M8X7HTrEQkOttBQCP9ESb9GsFr3ubxVfqdEp8Eb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09650"/>
            <a:ext cx="136207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t2.gstatic.com/images?q=tbn:ANd9GcSwdIeje5y5eP6JYXWb_Dl9gi0VFejLF7RANzytBPLyzAiG8cGxJLULNg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83" y="2882454"/>
            <a:ext cx="10572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t1.gstatic.com/images?q=tbn:ANd9GcTvQE1Sudgi8HTeGXyrLxjgBwVPT3u1aFC7uz1UJsu17cnlvN8RNCdAu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9" y="418625"/>
            <a:ext cx="10001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t1.gstatic.com/images?q=tbn:ANd9GcR-nwCaJLz4aVy2U2fvM-4km_4A_3mWZb1IMMdGhPTc0VgIvNsD_oKeQP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85" y="4567310"/>
            <a:ext cx="12858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t0.gstatic.com/images?q=tbn:ANd9GcQXW-T62deJQHm2OGMUH0KBkCx8V1-zqBGs3VL-Oaovqkf1C4-4AJ5in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58" y="4881635"/>
            <a:ext cx="12954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t0.gstatic.com/images?q=tbn:ANd9GcRwR5k5LRhgJuTWfWnGdagQHIH78-4aFJ0pDhW2oSB5Re5pn25B1pTlsg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4949851"/>
            <a:ext cx="8477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7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t2.gstatic.com/images?q=tbn:ANd9GcSNxzhA5ViwSWbL1NrzaAyO8Ovp8ZUFQdomu8Vz3CRpjN6ACzXUJ8gBt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56" y="4653136"/>
            <a:ext cx="1133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2.gstatic.com/images?q=tbn:ANd9GcSeEl5GniOQ5D4AhQeQb7J3_N0tlKnkK8szjFtts59GU0ZuGFW3bQGGM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67511"/>
            <a:ext cx="13335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0.gstatic.com/images?q=tbn:ANd9GcQdWOh8EiN6-iBb55YF5DwSnEKqnB4ml-TFDmBFzDlRJXm73qrDUvjoz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13620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0.gstatic.com/images?q=tbn:ANd9GcTHc5pWABHKHF0sD7scL7ODRjtb4k0951yXd4BN6-nn553-OEqQ2dLr3n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1428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t3.gstatic.com/images?q=tbn:ANd9GcTQzF2B0x6zxp6AH0qfhoHMMLx_uLR2854q2vDbZFAOv6yaerlrxpCxnz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13049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t2.gstatic.com/images?q=tbn:ANd9GcT49SKREwjEX04YzVgaQiyp6qPE8YFhKKFfm2pTV4nTmAW7-_ZXkR3rPnU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43" y="3284984"/>
            <a:ext cx="1323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t3.gstatic.com/images?q=tbn:ANd9GcQbr0Y4unFgTjDj1c_-rgQ5ys7kveffu8866m1deB2HmV6HuLf_sbHxmX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7523"/>
            <a:ext cx="13049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t3.gstatic.com/images?q=tbn:ANd9GcSyUGciXmiBOFIprNbQnfMUYCjgy1gvED3GcVr0Vv8pAvurkP15w93XwQi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13049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t1.gstatic.com/images?q=tbn:ANd9GcTF89xaKOsM0ld43oc_jIa_QtigEXhKfQbLMKV12dxziG6o3GnKI1ta2v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3" y="1268760"/>
            <a:ext cx="9334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t2.gstatic.com/images?q=tbn:ANd9GcRDhZ29CW7T1nIC_eGsr_N_x0_O3pUWjQJ5Iz1-ovQWVkzPB5rSB4Poo3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7701"/>
            <a:ext cx="12858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t1.gstatic.com/images?q=tbn:ANd9GcQwECqZXZ2HAkL85x4pF1Y6fCQA0EyqctN2tKxZx49i3Jw4OUtit1f-hDT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3848"/>
            <a:ext cx="10001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t3.gstatic.com/images?q=tbn:ANd9GcSYriKoRSMCb-GspTNj7INTKReZaE420_ARdeaCIOto6tpjMLA8f9Gc7k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61" y="834235"/>
            <a:ext cx="9334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://t1.gstatic.com/images?q=tbn:ANd9GcRAbbXN5e8qC8GSUZYBE50jmob64jsvLzgLP_5CEbeEar51TuQoGdEhQb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41" y="681830"/>
            <a:ext cx="14287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6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1.gstatic.com/images?q=tbn:ANd9GcSyENxTEc4l33iX691oo_8wcGJ-mhVPPLgjolVZoIZg6cMIDAnNiH_oG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904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0.gstatic.com/images?q=tbn:ANd9GcQOBxV6yPTHOeZiumA3cpXOz-udFPq2AWU6pRO-Dl-Tv0p5fSuO4FXqC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8960"/>
            <a:ext cx="12858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3.gstatic.com/images?q=tbn:ANd9GcQYGZXn2Se2tp2X9uRcbdBj-xUMoGp0F1mHKXYGdfwag0wLNUFedwL4nm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81" y="980728"/>
            <a:ext cx="8667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t0.gstatic.com/images?q=tbn:ANd9GcQ_ekRQkghaSARw4XYITqXaIpqGF9DFYlQSHzygbFkcyAf9sF0aLl8QUnw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13430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t0.gstatic.com/images?q=tbn:ANd9GcTTVl7FQmE6YGeeXphIKqbVodUNF9UJdfCIoUc5fDmxfeYHLmDAyeKs_9u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73609"/>
            <a:ext cx="13525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t1.gstatic.com/images?q=tbn:ANd9GcRRN6VVCLhU_Hs2qAbYviTMAuJ-4fg6QeZ1OIW-tH6wXFsnS5c4IURaTp5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1540"/>
            <a:ext cx="13144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t3.gstatic.com/images?q=tbn:ANd9GcT6dks9Yypq_O95K5xSBJ9upneHeif1CvN8PxhbWRDQyQ1h3fMpzJsbhK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43128"/>
            <a:ext cx="13620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t3.gstatic.com/images?q=tbn:ANd9GcT1eENEmN4ISE1ucsbCmrU12yROIcuOx0Mxjj19fFg22VtjxcaAAwIndE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3" y="3908521"/>
            <a:ext cx="14287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t1.gstatic.com/images?q=tbn:ANd9GcR0hJUVDaXyDEZKBHDQZzH7xWFrmRMPEaRDrZ4BrkXjmAeEvGfiSyDFG3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1284"/>
            <a:ext cx="13620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t1.gstatic.com/images?q=tbn:ANd9GcRv9XGjL1X5kdL9UGVxHxL6FFd4RgX7tyXFuD_GkT_lUMRy6lBuNgsjzH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0" y="2060848"/>
            <a:ext cx="9620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t0.gstatic.com/images?q=tbn:ANd9GcTa824gpMKRiYG_loxhHS496zyDPO4x_t-ZdzNkvFK1e9m4jOu7tG_VjOa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78" y="1403301"/>
            <a:ext cx="13620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t0.gstatic.com/images?q=tbn:ANd9GcTVhw6prkAfYeh_2kSac9-TsnBjqmlmuxjvWKgnVj6GD1cUCaATXBeOaL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87" y="764704"/>
            <a:ext cx="12382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4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3.gstatic.com/images?q=tbn:ANd9GcTXIo79nlMsEoL53EqbRLFZfYRqe3P9LYKg31ChLbV5hsHQ45RgzvyCx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12858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0.gstatic.com/images?q=tbn:ANd9GcTQgwiDHXmXfnQKCurbIQ5G3-DDM8LI_CnGSLHb9FDyi9t-A0dvXDxdNZ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40448"/>
            <a:ext cx="12668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2.gstatic.com/images?q=tbn:ANd9GcSjIUciv_kk9yj9Xc1bmZaIn7DpfQHMIDIeh0QHNKx_zSbEFgz5Zw8RtR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13875"/>
            <a:ext cx="12858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2.gstatic.com/images?q=tbn:ANd9GcT5vxKbclVEYAGs9sA8IyXDPTED1Koa8C8HMlB0nR4Pi50O9gTU2xOGq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2" y="5085184"/>
            <a:ext cx="13335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t1.gstatic.com/images?q=tbn:ANd9GcTchjQLpW8c6XuqEDfbbtPz1vwIj7dcWPj2LOALOTF-EA8NUTSGvQXd_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51" y="3861048"/>
            <a:ext cx="600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t3.gstatic.com/images?q=tbn:ANd9GcRcKfdeXifFxpd1WZGKQ6puUPJ3-ePGGtAtbd-yxCdCzXNjWgWR03Z-L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00" y="3356992"/>
            <a:ext cx="1047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t0.gstatic.com/images?q=tbn:ANd9GcRWaeb36A6ygqLBteXh-xS77tNGuUIuSQVwAuRRcDiQZVpJGwbAEa32no1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18904"/>
            <a:ext cx="8763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t0.gstatic.com/images?q=tbn:ANd9GcTxiRt9DWwctmIeqWCCW8gBPlI5vtZLZ-MnOUP5OM_JUjlT9yOZRv_2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7" y="1268760"/>
            <a:ext cx="9334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t3.gstatic.com/images?q=tbn:ANd9GcTpwJJka_gSKWcgoYUhD1JD_G_tTLvkbL19F2u8ILpYc3FGnmBmOtqFyJT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38" y="1183034"/>
            <a:ext cx="952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t0.gstatic.com/images?q=tbn:ANd9GcQSOi1yut6_rnBXD9Cj0Dv4GEjAYbQI6P-RTXYpu4TKQ0mU1uU9DEU5cfQ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3977"/>
            <a:ext cx="12668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t0.gstatic.com/images?q=tbn:ANd9GcSMVcMAnF6ZlMrC4Mo_P41rfp186Zta8VRe82zS3Umf8jQ0EWviFZbsfu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12" y="1885843"/>
            <a:ext cx="12858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://t2.gstatic.com/images?q=tbn:ANd9GcSjNbONtf4vrGZq4gC8FWZIiqkNmIigEsgfvhPXPGFOLsN1e2SsGGGKij2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08" y="1837499"/>
            <a:ext cx="1333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http://t3.gstatic.com/images?q=tbn:ANd9GcQoN8UVVi4WOsk61L7zWEO6ASzMlnHt-LfBPz-tOJkoCZHCSaVKvzjG9Qt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24" y="494285"/>
            <a:ext cx="12858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1.gstatic.com/images?q=tbn:ANd9GcSr-kbM-_-gCH4ATVprc9O8R-YKV3Q15mGRNKTpZDpYQ7ng4lt4xTEmp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5905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3.gstatic.com/images?q=tbn:ANd9GcQO2-_JzJWTSrGFBGjhvEJipcjV2acxCO3FYtBykvJxcPvTE6x75_YgtuH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1095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2.gstatic.com/images?q=tbn:ANd9GcR7ddJjy1FIOYZpOGJk6lskowXtb1uUpHe1dWmWu7iM3OOSXdatajUEHI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20" y="2780928"/>
            <a:ext cx="8953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t2.gstatic.com/images?q=tbn:ANd9GcTgSsX1ZB5PSL09mcge_YB1kuwfcork-nvtjZ1BjkV7VeaNMSfWwM0Oj0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8783"/>
            <a:ext cx="8763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t3.gstatic.com/images?q=tbn:ANd9GcRB9mWgzIMUJsh6taZ8Bd9oQsJiVfFGHwu9qc9BRl7rVG0AZzGYSkKYAVV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92" y="2664789"/>
            <a:ext cx="90487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t2.gstatic.com/images?q=tbn:ANd9GcTNpQ2-TGr0KQW-ss_Y3IiwNx9tv4Rnw3e7VDJFRxd5hPD4gL7DkkPvB3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66" y="4653136"/>
            <a:ext cx="13049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t0.gstatic.com/images?q=tbn:ANd9GcRNl8M6nDg8mM8ZfKe-KmXD9JZTKVpqU4LZh71NtgSkeQ6QvHyKLIZqPr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8783"/>
            <a:ext cx="10572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t2.gstatic.com/images?q=tbn:ANd9GcTxqXzUNTbHZrsHECYxH3WkVVyuXwoI3NqAXTcMxeFt7ntiKc7-w_dOL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1384"/>
            <a:ext cx="7429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t3.gstatic.com/images?q=tbn:ANd9GcSqbSF0wXxiBBXv8YKfUKyQtPo1-JwEpW76-7S7i-aEHSjDZonOqqGUunb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19823"/>
            <a:ext cx="12858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t0.gstatic.com/images?q=tbn:ANd9GcTsY_IrpnQM3o4bVlY4qJRbDSvuVRXIWViCGP4pvWQ2qSLRtBTxSB7y7CJ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77" y="328777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t2.gstatic.com/images?q=tbn:ANd9GcT-QBUM8GjeXyHYbDUHB5b9Qf8Ip-GC3TndtgWorCx6-F1tnsfGxk0s1z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27" y="928967"/>
            <a:ext cx="1352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http://t0.gstatic.com/images?q=tbn:ANd9GcR4c8CYjKKRscFPNmiNWu72GVeFVn7mXcHqq9HN-9NZDjBjk5BAsMro0h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50" y="2636169"/>
            <a:ext cx="10953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56263" cy="4438626"/>
          </a:xfrm>
        </p:spPr>
        <p:txBody>
          <a:bodyPr/>
          <a:lstStyle/>
          <a:p>
            <a:pPr marL="450215"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Передвижники</a:t>
            </a:r>
            <a:r>
              <a:rPr lang="ru-RU" sz="36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– это общество художников, передвижных художественных выставок</a:t>
            </a:r>
            <a:r>
              <a:rPr lang="ru-RU" sz="36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ru-RU" sz="36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К ним относились такие великие художники как: </a:t>
            </a:r>
            <a:r>
              <a:rPr lang="ru-RU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И.И. Шишкин, В.И. Суриков, И.И. Левитан, И.Е. Репин.</a:t>
            </a:r>
            <a:br>
              <a:rPr lang="ru-RU" sz="36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Урок рисования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31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883180"/>
          </a:xfrm>
        </p:spPr>
        <p:txBody>
          <a:bodyPr/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>1. Группа (портретисты) – выполняют работу при помощи трафарета. И волшебных фломастеров в определенной последовательности. Посередине положите лист с изображением, и поочередно закрывая трафаретом закрасить.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177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4713" cy="6120680"/>
          </a:xfrm>
        </p:spPr>
        <p:txBody>
          <a:bodyPr/>
          <a:lstStyle/>
          <a:p>
            <a:pPr marL="450215" algn="l"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Цели: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 Познакомить учащихся с художниками 2 половины 19 века.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Задачи: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 способствовать формированию эстетического отношения к действительности и интереса к народному искусству;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 формировать чувство гордости за искусство русских художников;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 развивать творческую самостоятельность, творческое отношение к изображаемому сюжету;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 развивать умения использовать знания полученные на уроках истории и рисования;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 осуществлять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межпредметные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связи интегрированного курса истории и ИЗО.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39164"/>
          </a:xfrm>
        </p:spPr>
        <p:txBody>
          <a:bodyPr/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>2. Группа (пейзажисты) – выполняют работу при помощи трафарете и волшебных фломастеров. Приложив трафарет к листу бумаги, осторожно закрасить, дать подсохнуть и убрать трафарет.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1109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811172"/>
          </a:xfrm>
        </p:spPr>
        <p:txBody>
          <a:bodyPr/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>3. Группа (натюрморт) – выполняют работу с помощью стилизованного рисунка. На приготовленный лист бумаги нанести краску, дать высохнуть, протереть и рассмотреть выполненный рисунок.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4421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95148"/>
          </a:xfrm>
        </p:spPr>
        <p:txBody>
          <a:bodyPr/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Повторение правила рабочего человека</a:t>
            </a:r>
            <a:r>
              <a:rPr lang="ru-RU" sz="4400" dirty="0"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42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1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Живопись-вид искусства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705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6"/>
            <a:ext cx="7754713" cy="4960447"/>
          </a:xfrm>
        </p:spPr>
        <p:txBody>
          <a:bodyPr/>
          <a:lstStyle/>
          <a:p>
            <a:pPr marL="450215" algn="l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Картинная галерея</a:t>
            </a:r>
            <a:r>
              <a:rPr lang="ru-RU" sz="36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 – это то место, где собраны работы художников, где проходят выставки картин, куда приходят люди, чтобы любоваться произведениями искусства.</a:t>
            </a:r>
            <a:r>
              <a:rPr lang="ru-RU" sz="4400" dirty="0"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75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loud.arxip.ru/iblock/4a95c0dd6981349fea135dd0cb117ecf/19b60f8efc0bb65f6f4109b6a3c4d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-1"/>
            <a:ext cx="4788025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етнее врем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429001"/>
            <a:ext cx="478802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оспись настенная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0"/>
            <a:ext cx="43456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Ожид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3429001"/>
            <a:ext cx="43456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3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Рома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2488" cy="35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21637"/>
            <a:ext cx="4743806" cy="351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3540648"/>
            <a:ext cx="4359629" cy="32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3540648"/>
            <a:ext cx="4722806" cy="32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96" y="2537520"/>
            <a:ext cx="8712968" cy="4320480"/>
          </a:xfrm>
        </p:spPr>
        <p:txBody>
          <a:bodyPr/>
          <a:lstStyle/>
          <a:p>
            <a:pPr marL="450215"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Живопись </a:t>
            </a:r>
            <a:r>
              <a:rPr lang="ru-RU" sz="32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– означает писать жизнь, писать живо, то есть полно и убедительно передавать действительность, где цвет играет главную роль. Полнота охватываемых живописью явлений проявляется в жанрах.</a:t>
            </a:r>
            <a:br>
              <a:rPr lang="ru-RU" sz="32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t0.gstatic.com/images?q=tbn:ANd9GcS7ErCGpfvQvDjokPjc0WWqdHmWFA2OWyRQV-HENdztTjUh0JFrXvWLU6K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8" y="227247"/>
            <a:ext cx="265077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QgDKOlRJ9ozYYdBaF_BwZRi5MMNz4SJY1ThStsATIQuT_69RNMbnJWL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2406"/>
            <a:ext cx="2448272" cy="317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0.gstatic.com/images?q=tbn:ANd9GcSDbIuHKHyWzIztwrTNlJJgcfa0B_UHdkFtmb07Z3oKBcaIVSJcD2_Ys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2406"/>
            <a:ext cx="2808312" cy="317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6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4713" cy="5760640"/>
          </a:xfrm>
        </p:spPr>
        <p:txBody>
          <a:bodyPr/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Жанр</a:t>
            </a:r>
            <a:r>
              <a:rPr lang="ru-RU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– это несколько особенных признаков, по которым мы отличаем одни от других. Художник пишет красками, но в зависимости от того, что изображено на картине, можно определить </a:t>
            </a:r>
            <a:r>
              <a:rPr lang="ru-RU" sz="2400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жанр.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Calibri"/>
                <a:cs typeface="Times New Roman"/>
              </a:rPr>
            </a:br>
            <a:r>
              <a:rPr lang="ru-RU" sz="3600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Жанр</a:t>
            </a:r>
            <a:br>
              <a:rPr lang="ru-RU" sz="3600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портрет    пейзаж      натюрморт</a:t>
            </a:r>
            <a:br>
              <a:rPr lang="ru-RU" sz="3600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555776" y="3489311"/>
            <a:ext cx="216024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16016" y="350100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16016" y="3501008"/>
            <a:ext cx="194421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8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SeSoIJaVAkKTfwg9zUjsT9wQOC35grFc1MWKUc3BRhPLH1IWVA50HxS_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8245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570156"/>
            <a:ext cx="3008657" cy="588318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Портрет</a:t>
            </a:r>
            <a:r>
              <a:rPr lang="ru-RU" sz="3200" dirty="0" smtClean="0">
                <a:solidFill>
                  <a:srgbClr val="763041"/>
                </a:solidFill>
              </a:rPr>
              <a:t> –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изображение человека или группы людей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6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</TotalTime>
  <Words>243</Words>
  <Application>Microsoft Office PowerPoint</Application>
  <PresentationFormat>Экран (4:3)</PresentationFormat>
  <Paragraphs>23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Твердый переплет</vt:lpstr>
      <vt:lpstr>Художники – передвижники 2 половины 19 века  подготовила: учитель истории и обществознания А.П. Зайчук</vt:lpstr>
      <vt:lpstr>Цели: - Познакомить учащихся с художниками 2 половины 19 века. Задачи: - способствовать формированию эстетического отношения к действительности и интереса к народному искусству; - формировать чувство гордости за искусство русских художников; - развивать творческую самостоятельность, творческое отношение к изображаемому сюжету; - развивать умения использовать знания полученные на уроках истории и рисования; - осуществлять межпредметные связи интегрированного курса истории и ИЗО. </vt:lpstr>
      <vt:lpstr>Живопись-вид искусства</vt:lpstr>
      <vt:lpstr>Картинная галерея – это то место, где собраны работы художников, где проходят выставки картин, куда приходят люди, чтобы любоваться произведениями искусства. </vt:lpstr>
      <vt:lpstr>Презентация PowerPoint</vt:lpstr>
      <vt:lpstr>Презентация PowerPoint</vt:lpstr>
      <vt:lpstr>Живопись – означает писать жизнь, писать живо, то есть полно и убедительно передавать действительность, где цвет играет главную роль. Полнота охватываемых живописью явлений проявляется в жанрах. </vt:lpstr>
      <vt:lpstr>Жанр – это несколько особенных признаков, по которым мы отличаем одни от других. Художник пишет красками, но в зависимости от того, что изображено на картине, можно определить жанр.  Жанр  портрет    пейзаж      натюрморт   </vt:lpstr>
      <vt:lpstr>Портрет – изображение человека или группы людей</vt:lpstr>
      <vt:lpstr>Пейзаж – изображение местности, вида природы или моря</vt:lpstr>
      <vt:lpstr>Натюрморт – изображение цветов, фруктов, различных предметов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Передвижники – это общество художников, передвижных художественных выставок.  К ним относились такие великие художники как: И.И. Шишкин, В.И. Суриков, И.И. Левитан, И.Е. Репин. </vt:lpstr>
      <vt:lpstr>Урок рисования</vt:lpstr>
      <vt:lpstr>1. Группа (портретисты) – выполняют работу при помощи трафарета. И волшебных фломастеров в определенной последовательности. Посередине положите лист с изображением, и поочередно закрывая трафаретом закрасить. </vt:lpstr>
      <vt:lpstr>2. Группа (пейзажисты) – выполняют работу при помощи трафарете и волшебных фломастеров. Приложив трафарет к листу бумаги, осторожно закрасить, дать подсохнуть и убрать трафарет. </vt:lpstr>
      <vt:lpstr>3. Группа (натюрморт) – выполняют работу с помощью стилизованного рисунка. На приготовленный лист бумаги нанести краску, дать высохнуть, протереть и рассмотреть выполненный рисунок. </vt:lpstr>
      <vt:lpstr>Повторение правила рабочего человека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 – передвижники 2 половины 19 века подготовила: учитель истории и обществознания А.П. Зайчук</dc:title>
  <dc:creator>Admin</dc:creator>
  <cp:lastModifiedBy>Admin</cp:lastModifiedBy>
  <cp:revision>10</cp:revision>
  <dcterms:created xsi:type="dcterms:W3CDTF">2012-11-27T09:07:26Z</dcterms:created>
  <dcterms:modified xsi:type="dcterms:W3CDTF">2012-11-27T10:49:40Z</dcterms:modified>
</cp:coreProperties>
</file>